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6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aramond" panose="02020404030301010803" pitchFamily="18" charset="0"/>
      <p:regular r:id="rId21"/>
      <p:bold r:id="rId22"/>
      <p:italic r:id="rId23"/>
      <p:boldItalic r:id="rId24"/>
    </p:embeddedFont>
    <p:embeddedFont>
      <p:font typeface="Lustria" panose="02000603060000020004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5"/>
    <p:restoredTop sz="94643"/>
  </p:normalViewPr>
  <p:slideViewPr>
    <p:cSldViewPr snapToGrid="0" snapToObjects="1">
      <p:cViewPr>
        <p:scale>
          <a:sx n="77" d="100"/>
          <a:sy n="77" d="100"/>
        </p:scale>
        <p:origin x="-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http://museum.unc.edu/exhibits/slavery/thomas-ruffin-1787-1870/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2" name="Google Shape;22;p2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" name="Google Shape;24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415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" name="Google Shape;102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2" name="Google Shape;112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8" name="Google Shape;128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6" name="Google Shape;136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3" name="Google Shape;143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0" name="Google Shape;150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" name="Google Shape;45;p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72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72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Google Shape;11;p1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13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sui4inQgF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0448-A631-A14F-A236-E3D52BEF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17299"/>
            <a:ext cx="9601196" cy="1303867"/>
          </a:xfrm>
        </p:spPr>
        <p:txBody>
          <a:bodyPr/>
          <a:lstStyle/>
          <a:p>
            <a:r>
              <a:rPr lang="en-US" dirty="0"/>
              <a:t>Key Vocab Terms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A29B6-1DE7-1A43-AF98-ACDD71616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0588" y="1311500"/>
            <a:ext cx="9601196" cy="4564644"/>
          </a:xfrm>
        </p:spPr>
        <p:txBody>
          <a:bodyPr/>
          <a:lstStyle/>
          <a:p>
            <a:r>
              <a:rPr lang="en-US" sz="2000" b="1" u="sng" dirty="0"/>
              <a:t>Civil case- </a:t>
            </a:r>
            <a:r>
              <a:rPr lang="en-US" sz="2000" dirty="0"/>
              <a:t>case in which there are only monetary consequences (ex: car accident).</a:t>
            </a:r>
          </a:p>
          <a:p>
            <a:r>
              <a:rPr lang="en-US" sz="2000" b="1" u="sng" dirty="0"/>
              <a:t>Criminal Case- </a:t>
            </a:r>
            <a:r>
              <a:rPr lang="en-US" sz="2000" dirty="0"/>
              <a:t>case in which there are non-monetary punishments like jail time, community service, or death penalty (ex: murder or larceny).</a:t>
            </a:r>
          </a:p>
          <a:p>
            <a:r>
              <a:rPr lang="en-US" sz="2000" b="1" u="sng" dirty="0"/>
              <a:t>Appropriations-</a:t>
            </a:r>
            <a:r>
              <a:rPr lang="en-US" sz="2000" dirty="0"/>
              <a:t> setting apart money for specific government usage.</a:t>
            </a:r>
          </a:p>
          <a:p>
            <a:r>
              <a:rPr lang="en-US" sz="2000" b="1" u="sng" dirty="0"/>
              <a:t>Impeach-</a:t>
            </a:r>
            <a:r>
              <a:rPr lang="en-US" sz="2000" dirty="0"/>
              <a:t> to accuse government officials of misconduct in office.</a:t>
            </a:r>
          </a:p>
          <a:p>
            <a:r>
              <a:rPr lang="en-US" sz="2000" b="1" u="sng" dirty="0"/>
              <a:t>Annexation</a:t>
            </a:r>
            <a:r>
              <a:rPr lang="en-US" sz="2000" dirty="0"/>
              <a:t>- spreading municipal (city or town government) jurisdiction </a:t>
            </a:r>
          </a:p>
          <a:p>
            <a:r>
              <a:rPr lang="en-US" sz="2000" b="1" u="sng" dirty="0"/>
              <a:t>Bureaucracy-</a:t>
            </a:r>
            <a:r>
              <a:rPr lang="en-US" sz="2000" dirty="0"/>
              <a:t> complex systems with many departments many rules, and many people in the chain of command.</a:t>
            </a:r>
          </a:p>
          <a:p>
            <a:r>
              <a:rPr lang="en-US" sz="2000" b="1" u="sng" dirty="0"/>
              <a:t>**Council of State- </a:t>
            </a:r>
            <a:r>
              <a:rPr lang="en-US" sz="2000" dirty="0"/>
              <a:t>State version of President’s Cabinet (with governor)</a:t>
            </a:r>
            <a:endParaRPr lang="en-US" sz="2000" b="1" u="sng" dirty="0"/>
          </a:p>
          <a:p>
            <a:r>
              <a:rPr lang="en-US" sz="2000" b="1" u="sng" dirty="0"/>
              <a:t>Domestic Policy-</a:t>
            </a:r>
            <a:r>
              <a:rPr lang="en-US" sz="2000" dirty="0"/>
              <a:t> government policy relating to or occurring in one’s own country.</a:t>
            </a:r>
          </a:p>
          <a:p>
            <a:r>
              <a:rPr lang="en-US" sz="2000" b="1" u="sng" dirty="0"/>
              <a:t>**Zoning- </a:t>
            </a:r>
            <a:r>
              <a:rPr lang="en-US" sz="2000" dirty="0"/>
              <a:t>government deciding how property can and cannot be used in certain areas (typically handled by </a:t>
            </a:r>
            <a:r>
              <a:rPr lang="en-US" sz="2000" b="1" u="sng" dirty="0"/>
              <a:t>state </a:t>
            </a:r>
            <a:r>
              <a:rPr lang="en-US" sz="2000" dirty="0"/>
              <a:t>or local gov.).</a:t>
            </a:r>
          </a:p>
          <a:p>
            <a:r>
              <a:rPr lang="en-US" sz="2000" b="1" u="sng" dirty="0"/>
              <a:t>Brief- </a:t>
            </a:r>
            <a:r>
              <a:rPr lang="en-US" sz="2000" dirty="0"/>
              <a:t>a written document explaining the position of one side or the other in a case.</a:t>
            </a:r>
          </a:p>
        </p:txBody>
      </p:sp>
    </p:spTree>
    <p:extLst>
      <p:ext uri="{BB962C8B-B14F-4D97-AF65-F5344CB8AC3E}">
        <p14:creationId xmlns:p14="http://schemas.microsoft.com/office/powerpoint/2010/main" val="2776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Important NC Supreme Court Cases</a:t>
            </a:r>
            <a:endParaRPr sz="5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6" name="Google Shape;206;p27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15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II. Civil Rights</a:t>
            </a:r>
            <a:endParaRPr dirty="0"/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0" marR="0" lvl="1" indent="-533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AutoNum type="alphaUcPeriod"/>
            </a:pPr>
            <a:r>
              <a:rPr lang="en-US" sz="2000" b="1" i="0" u="sng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State vs. Mann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(1830)</a:t>
            </a:r>
            <a:endParaRPr dirty="0"/>
          </a:p>
          <a:p>
            <a:pPr marL="1371600" marR="0" lvl="2" indent="-457200" algn="l" rtl="0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owner charged for beating and shooting a slave</a:t>
            </a:r>
            <a:endParaRPr dirty="0"/>
          </a:p>
          <a:p>
            <a:pPr marL="1371600" marR="0" lvl="2" indent="-457200" algn="l" rtl="0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Court affirmed right of slavery, Supremacy of the NC Constitution</a:t>
            </a:r>
            <a:endParaRPr dirty="0"/>
          </a:p>
        </p:txBody>
      </p:sp>
      <p:pic>
        <p:nvPicPr>
          <p:cNvPr id="213" name="Google Shape;213;p28" descr="thomas_ruff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7038" y="3817770"/>
            <a:ext cx="1800809" cy="2329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 descr="http://www.debateitout.com/wp-content/uploads/2009/12/slaver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7673" y="3449731"/>
            <a:ext cx="2506821" cy="2697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>
            <a:spLocks noGrp="1"/>
          </p:cNvSpPr>
          <p:nvPr>
            <p:ph type="body" idx="1"/>
          </p:nvPr>
        </p:nvSpPr>
        <p:spPr>
          <a:xfrm>
            <a:off x="1981200" y="609601"/>
            <a:ext cx="8229600" cy="551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0" marR="0" lvl="1" indent="-533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AutoNum type="alphaUcPeriod" startAt="4"/>
            </a:pPr>
            <a:r>
              <a:rPr lang="en-US" sz="2000" b="1" i="0" u="sng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Leandro vs NC</a:t>
            </a: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(1997-2007)</a:t>
            </a:r>
            <a:endParaRPr/>
          </a:p>
          <a:p>
            <a:pPr marL="1371600" marR="0" lvl="2" indent="-457200" algn="l" rtl="0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Poor counties sued the state because not equal education funding</a:t>
            </a:r>
            <a:endParaRPr/>
          </a:p>
          <a:p>
            <a:pPr marL="1371600" marR="0" lvl="2" indent="-457200" algn="l" rtl="0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ruled that every student receive an adequate and “sound, basic” education</a:t>
            </a:r>
            <a:endParaRPr/>
          </a:p>
          <a:p>
            <a:pPr marL="1371600" marR="0" lvl="2" indent="-457200" algn="l" rtl="0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created criteria (state tests) for achieving grade level</a:t>
            </a:r>
            <a:endParaRPr/>
          </a:p>
        </p:txBody>
      </p:sp>
      <p:pic>
        <p:nvPicPr>
          <p:cNvPr id="221" name="Google Shape;221;p29" descr="figure1-total_per_pupil_expenditu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146" y="2598663"/>
            <a:ext cx="7543800" cy="369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 descr="test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6473" y="4057110"/>
            <a:ext cx="4648200" cy="195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9A61-5894-D84E-8901-82ADEB6F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State Executive and Legislative Branch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D9204-9259-AA45-8601-CCA95FC5E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1963710"/>
            <a:ext cx="9601196" cy="4717008"/>
          </a:xfrm>
        </p:spPr>
        <p:txBody>
          <a:bodyPr/>
          <a:lstStyle/>
          <a:p>
            <a:pPr marL="53340" indent="0">
              <a:buNone/>
            </a:pPr>
            <a:r>
              <a:rPr lang="en-US" sz="2000" b="1" dirty="0"/>
              <a:t>#1 Executive-</a:t>
            </a:r>
          </a:p>
          <a:p>
            <a:r>
              <a:rPr lang="en-US" sz="2000" dirty="0"/>
              <a:t>Made up of Council of State- governor, lieutenant governor, and cabinet </a:t>
            </a:r>
          </a:p>
          <a:p>
            <a:pPr lvl="1"/>
            <a:r>
              <a:rPr lang="en-US" sz="1600" b="1" dirty="0"/>
              <a:t>Mirrors President’s Cabinet</a:t>
            </a:r>
          </a:p>
          <a:p>
            <a:r>
              <a:rPr lang="en-US" sz="2000" u="sng" dirty="0"/>
              <a:t>Primary role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FF0000"/>
                </a:solidFill>
              </a:rPr>
              <a:t>carry out laws that have been passed by the General Assembly</a:t>
            </a:r>
          </a:p>
          <a:p>
            <a:r>
              <a:rPr lang="en-US" sz="2000" i="1" dirty="0">
                <a:solidFill>
                  <a:schemeClr val="tx1"/>
                </a:solidFill>
              </a:rPr>
              <a:t>State board of Elections- </a:t>
            </a:r>
            <a:r>
              <a:rPr lang="en-US" sz="2000" dirty="0">
                <a:solidFill>
                  <a:srgbClr val="FF0000"/>
                </a:solidFill>
              </a:rPr>
              <a:t>group that administers the laws, policies, and procedures of federal, state, and local election process</a:t>
            </a:r>
          </a:p>
          <a:p>
            <a:pPr marL="53340" indent="0">
              <a:buNone/>
            </a:pPr>
            <a:r>
              <a:rPr lang="en-US" sz="2000" b="1" dirty="0"/>
              <a:t>#2 Legislative-</a:t>
            </a:r>
          </a:p>
          <a:p>
            <a:r>
              <a:rPr lang="en-US" sz="2000" dirty="0"/>
              <a:t>Made up of the NC </a:t>
            </a:r>
            <a:r>
              <a:rPr lang="en-US" sz="2000" u="sng" dirty="0">
                <a:solidFill>
                  <a:srgbClr val="FF0000"/>
                </a:solidFill>
              </a:rPr>
              <a:t>General Assembly</a:t>
            </a:r>
          </a:p>
          <a:p>
            <a:pPr lvl="1"/>
            <a:r>
              <a:rPr lang="en-US" sz="1800" dirty="0"/>
              <a:t>the state legislature for the State of North Carolina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Responsible for making and passing laws</a:t>
            </a:r>
          </a:p>
          <a:p>
            <a:r>
              <a:rPr lang="en-US" sz="2000" dirty="0">
                <a:solidFill>
                  <a:schemeClr val="tx1"/>
                </a:solidFill>
              </a:rPr>
              <a:t>Bicameral: </a:t>
            </a:r>
            <a:r>
              <a:rPr lang="en-US" sz="2000" b="1" u="sng" dirty="0">
                <a:solidFill>
                  <a:srgbClr val="FF0000"/>
                </a:solidFill>
              </a:rPr>
              <a:t>House of Reps and Senate </a:t>
            </a:r>
          </a:p>
          <a:p>
            <a:pPr marL="53340" indent="0" algn="ctr">
              <a:buNone/>
            </a:pPr>
            <a:r>
              <a:rPr lang="en-US" sz="2000" dirty="0"/>
              <a:t>Both laid out similar to Federal Gov.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8D09-44EE-7B45-B337-4099637F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Gov. v. Federal Gov.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C4D2D-4E1F-314C-881A-489A53201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https://www.youtube.com/watch?v=Osui4inQgFE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3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NC Court System</a:t>
            </a:r>
            <a:endParaRPr sz="5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15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EQ: What </a:t>
            </a:r>
            <a:r>
              <a:rPr lang="en-US" dirty="0"/>
              <a:t>does the State Judicial system look like and how is it similar to the federal court system?</a:t>
            </a:r>
            <a:endParaRPr sz="21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State Judicial Branch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1567031" y="2570181"/>
            <a:ext cx="8686800" cy="492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15"/>
              <a:buFont typeface="Arial"/>
              <a:buChar char="•"/>
            </a:pPr>
            <a:r>
              <a:rPr lang="en-US" sz="2100" b="1" i="0" u="none" strike="noStrike" cap="none">
                <a:solidFill>
                  <a:srgbClr val="FF0000"/>
                </a:solidFill>
                <a:latin typeface="Lustria"/>
                <a:ea typeface="Lustria"/>
                <a:cs typeface="Lustria"/>
                <a:sym typeface="Lustria"/>
              </a:rPr>
              <a:t>Responsible for interpreting the laws and consists of five levels of court </a:t>
            </a:r>
            <a:endParaRPr sz="2100" b="1" i="0" u="none" strike="noStrike" cap="none">
              <a:solidFill>
                <a:srgbClr val="FF0000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1200150" marR="0" lvl="2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70"/>
              <a:buFont typeface="Garamond"/>
              <a:buAutoNum type="arabicPeriod"/>
            </a:pPr>
            <a:r>
              <a:rPr lang="en-US" sz="1800" b="1" i="0" u="none" strike="noStrike" cap="none">
                <a:solidFill>
                  <a:srgbClr val="FF0000"/>
                </a:solidFill>
                <a:latin typeface="Lustria"/>
                <a:ea typeface="Lustria"/>
                <a:cs typeface="Lustria"/>
                <a:sym typeface="Lustria"/>
              </a:rPr>
              <a:t>Juvenile </a:t>
            </a:r>
            <a:endParaRPr/>
          </a:p>
          <a:p>
            <a:pPr marL="1200150" marR="0" lvl="2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70"/>
              <a:buFont typeface="Garamond"/>
              <a:buAutoNum type="arabicPeriod"/>
            </a:pPr>
            <a:r>
              <a:rPr lang="en-US" sz="1800" b="1" i="0" u="none" strike="noStrike" cap="none">
                <a:solidFill>
                  <a:srgbClr val="FF0000"/>
                </a:solidFill>
                <a:latin typeface="Lustria"/>
                <a:ea typeface="Lustria"/>
                <a:cs typeface="Lustria"/>
                <a:sym typeface="Lustria"/>
              </a:rPr>
              <a:t>District</a:t>
            </a:r>
            <a:endParaRPr/>
          </a:p>
          <a:p>
            <a:pPr marL="1200150" marR="0" lvl="2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70"/>
              <a:buFont typeface="Garamond"/>
              <a:buAutoNum type="arabicPeriod"/>
            </a:pPr>
            <a:r>
              <a:rPr lang="en-US" sz="1800" b="1" i="0" u="none" strike="noStrike" cap="none">
                <a:solidFill>
                  <a:srgbClr val="FF0000"/>
                </a:solidFill>
                <a:latin typeface="Lustria"/>
                <a:ea typeface="Lustria"/>
                <a:cs typeface="Lustria"/>
                <a:sym typeface="Lustria"/>
              </a:rPr>
              <a:t>Superior</a:t>
            </a:r>
            <a:endParaRPr/>
          </a:p>
          <a:p>
            <a:pPr marL="1200150" marR="0" lvl="2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70"/>
              <a:buFont typeface="Garamond"/>
              <a:buAutoNum type="arabicPeriod"/>
            </a:pPr>
            <a:r>
              <a:rPr lang="en-US" sz="1800" b="1" i="0" u="none" strike="noStrike" cap="none">
                <a:solidFill>
                  <a:srgbClr val="FF0000"/>
                </a:solidFill>
                <a:latin typeface="Lustria"/>
                <a:ea typeface="Lustria"/>
                <a:cs typeface="Lustria"/>
                <a:sym typeface="Lustria"/>
              </a:rPr>
              <a:t>Appeals</a:t>
            </a:r>
            <a:endParaRPr/>
          </a:p>
          <a:p>
            <a:pPr marL="1200150" marR="0" lvl="2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70"/>
              <a:buFont typeface="Garamond"/>
              <a:buAutoNum type="arabicPeriod"/>
            </a:pPr>
            <a:r>
              <a:rPr lang="en-US" sz="1800" b="1" i="0" u="none" strike="noStrike" cap="none">
                <a:solidFill>
                  <a:srgbClr val="FF0000"/>
                </a:solidFill>
                <a:latin typeface="Lustria"/>
                <a:ea typeface="Lustria"/>
                <a:cs typeface="Lustria"/>
                <a:sym typeface="Lustria"/>
              </a:rPr>
              <a:t>Supreme</a:t>
            </a:r>
            <a:endParaRPr/>
          </a:p>
          <a:p>
            <a:pPr marL="857250" marR="0" lvl="2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7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NC District Court 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1295402" y="2008682"/>
            <a:ext cx="9601196" cy="418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marR="0" lvl="2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Courier New"/>
              <a:buChar char="o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 be divided into four categories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civil, criminal, juvenile &amp; magistrate</a:t>
            </a:r>
            <a:endParaRPr sz="2400" dirty="0"/>
          </a:p>
          <a:p>
            <a:pPr marL="1314450" lvl="3" indent="-285750">
              <a:lnSpc>
                <a:spcPct val="95000"/>
              </a:lnSpc>
              <a:buClr>
                <a:srgbClr val="000000"/>
              </a:buClr>
              <a:buSzPts val="1332"/>
              <a:buFont typeface="Courier New"/>
              <a:buChar char="o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000" b="0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magistrate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judicial officer of the district court (issue warrants, set bail, accept guilty pleas for minor misdemeanors)</a:t>
            </a:r>
            <a:endParaRPr sz="2000" b="0" i="0" u="none" strike="noStrike" cap="none" dirty="0">
              <a:solidFill>
                <a:schemeClr val="tx1"/>
              </a:solidFill>
              <a:sym typeface="Garamond"/>
            </a:endParaRPr>
          </a:p>
          <a:p>
            <a:pPr marL="857250" marR="0" lvl="2" indent="-28575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Courier New"/>
              <a:buChar char="o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Criminal cases in a District Court are always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tried without a jury</a:t>
            </a:r>
            <a:endParaRPr sz="2400" b="0" i="0" u="none" strike="noStrike" cap="none" dirty="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857250" marR="0" lvl="2" indent="-28575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Courier New"/>
              <a:buChar char="o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District Court hears civil cases involving child custody or cases involving up to $10,000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857250" marR="0" lvl="2" indent="-28575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Courier New"/>
              <a:buChar char="o"/>
            </a:pPr>
            <a:r>
              <a:rPr lang="en-US" sz="2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claims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court is a branch of the District Court; handles civil cases involving less than $4,000</a:t>
            </a:r>
            <a:endParaRPr sz="240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857250" marR="0" lvl="2" indent="-28575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2"/>
              <a:buFont typeface="Courier New"/>
              <a:buChar char="o"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District Court judges are elected for </a:t>
            </a:r>
            <a:r>
              <a:rPr lang="en-US" sz="2400" b="0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four year terms</a:t>
            </a:r>
            <a:endParaRPr sz="2400" u="sng" dirty="0"/>
          </a:p>
          <a:p>
            <a:pPr marL="285750" marR="0" lvl="0" indent="-123634" algn="l" rtl="0"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ts val="2553"/>
              <a:buFont typeface="Arial"/>
              <a:buNone/>
            </a:pPr>
            <a:endParaRPr sz="222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104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4273" y="-738916"/>
            <a:ext cx="13716000" cy="85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NC Superior Court</a:t>
            </a:r>
            <a:endParaRPr sz="4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marR="0" lvl="2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ourier New"/>
              <a:buChar char="o"/>
            </a:pPr>
            <a:r>
              <a:rPr lang="en-US" sz="27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felony cases, civil cases involving more than $10,000 </a:t>
            </a: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lang="en-US" sz="27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certain appeals</a:t>
            </a: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the District Courts are heard in the Superior Courts</a:t>
            </a:r>
            <a:endParaRPr sz="18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857250" marR="0" lvl="2" indent="-28575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ourier New"/>
              <a:buChar char="o"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7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 person jury </a:t>
            </a: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hears the criminal cases; in civil cases, juries are often waived</a:t>
            </a:r>
            <a:endParaRPr sz="18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857250" marR="0" lvl="2" indent="-28575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ourier New"/>
              <a:buChar char="o"/>
            </a:pPr>
            <a:r>
              <a:rPr lang="en-US" sz="27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Superior Court judges are elected for eight year terms</a:t>
            </a:r>
            <a:endParaRPr/>
          </a:p>
          <a:p>
            <a:pPr marL="285750" marR="0" lvl="0" indent="-11049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104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0" y="-857250"/>
            <a:ext cx="13716000" cy="85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NC Court of Appeals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marR="0" lvl="2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ourier New"/>
              <a:buChar char="o"/>
            </a:pPr>
            <a:r>
              <a:rPr lang="en-US" sz="27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Hear all cases appealed from the Superior Court except death penalty cases </a:t>
            </a:r>
            <a:endParaRPr sz="1800" b="0" i="0" u="none" strike="noStrike" cap="none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857250" marR="0" lvl="2" indent="-28575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ourier New"/>
              <a:buChar char="o"/>
            </a:pPr>
            <a:r>
              <a:rPr lang="en-US" sz="27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Consists of 15 judges total 3 are present in the court room</a:t>
            </a:r>
            <a:endParaRPr sz="1800" b="0" i="0" u="none" strike="noStrike" cap="none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857250" marR="0" lvl="2" indent="-28575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ourier New"/>
              <a:buChar char="o"/>
            </a:pPr>
            <a:r>
              <a:rPr lang="en-US" sz="27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judges are elected for eight year terms</a:t>
            </a:r>
            <a:endParaRPr sz="1800" b="0" i="0" u="none" strike="noStrike" cap="none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NC Supreme Court</a:t>
            </a:r>
            <a:endParaRPr sz="440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marR="0" lvl="2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ourier New"/>
              <a:buChar char="o"/>
            </a:pPr>
            <a:r>
              <a:rPr lang="en-US" sz="27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Highest court in N.C</a:t>
            </a:r>
            <a:endParaRPr sz="1800" b="0" i="0" u="none" strike="noStrike" cap="none" dirty="0">
              <a:solidFill>
                <a:srgbClr val="FF0000"/>
              </a:solidFill>
              <a:sym typeface="Garamond"/>
            </a:endParaRPr>
          </a:p>
          <a:p>
            <a:pPr marL="857250" marR="0" lvl="2" indent="-28575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ourier New"/>
              <a:buChar char="o"/>
            </a:pPr>
            <a:r>
              <a:rPr lang="en-US" sz="2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Consists of </a:t>
            </a:r>
            <a:r>
              <a:rPr lang="en-US" sz="27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7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Chief Justice &amp; </a:t>
            </a:r>
            <a:r>
              <a:rPr lang="en-US" sz="27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7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Associate Justices</a:t>
            </a:r>
            <a:r>
              <a:rPr lang="en-US" sz="2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; justices are elected for </a:t>
            </a:r>
            <a:r>
              <a:rPr lang="en-US" sz="27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eight year terms</a:t>
            </a:r>
            <a:endParaRPr u="sng" dirty="0">
              <a:solidFill>
                <a:schemeClr val="tx1"/>
              </a:solidFill>
            </a:endParaRPr>
          </a:p>
          <a:p>
            <a:pPr marL="857250" marR="0" lvl="2" indent="-28575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ourier New"/>
              <a:buChar char="o"/>
            </a:pPr>
            <a:r>
              <a:rPr lang="en-US" sz="2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Hear all appealed death penalty cases</a:t>
            </a:r>
            <a:endParaRPr dirty="0">
              <a:solidFill>
                <a:schemeClr val="tx1"/>
              </a:solidFill>
            </a:endParaRPr>
          </a:p>
          <a:p>
            <a:pPr marL="857250" marR="0" lvl="2" indent="-28575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ourier New"/>
              <a:buChar char="o"/>
            </a:pPr>
            <a:r>
              <a:rPr lang="en-US" sz="2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Hear all cases challenging the NC Constitution</a:t>
            </a:r>
            <a:endParaRPr sz="1800" b="0" i="0" u="none" strike="noStrike" cap="none" dirty="0">
              <a:solidFill>
                <a:schemeClr val="tx1"/>
              </a:solidFill>
              <a:sym typeface="Garamond"/>
            </a:endParaRPr>
          </a:p>
          <a:p>
            <a:pPr marL="857250" marR="0" lvl="2" indent="-28575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ourier New"/>
              <a:buChar char="o"/>
            </a:pPr>
            <a:r>
              <a:rPr lang="en-US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Chief Justice presides over the impeachment hearings of the Governor</a:t>
            </a:r>
            <a:endParaRPr sz="240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648</Words>
  <Application>Microsoft Macintosh PowerPoint</Application>
  <PresentationFormat>Widescreen</PresentationFormat>
  <Paragraphs>66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Garamond</vt:lpstr>
      <vt:lpstr>Lustria</vt:lpstr>
      <vt:lpstr>Arial</vt:lpstr>
      <vt:lpstr>Courier New</vt:lpstr>
      <vt:lpstr>Organic</vt:lpstr>
      <vt:lpstr>Key Vocab Terms </vt:lpstr>
      <vt:lpstr>NC Court System</vt:lpstr>
      <vt:lpstr>State Judicial Branch</vt:lpstr>
      <vt:lpstr>NC District Court </vt:lpstr>
      <vt:lpstr>PowerPoint Presentation</vt:lpstr>
      <vt:lpstr>NC Superior Court</vt:lpstr>
      <vt:lpstr>PowerPoint Presentation</vt:lpstr>
      <vt:lpstr>NC Court of Appeals</vt:lpstr>
      <vt:lpstr>NC Supreme Court</vt:lpstr>
      <vt:lpstr>Important NC Supreme Court Cases</vt:lpstr>
      <vt:lpstr>II. Civil Rights</vt:lpstr>
      <vt:lpstr>PowerPoint Presentation</vt:lpstr>
      <vt:lpstr>NC State Executive and Legislative Branch</vt:lpstr>
      <vt:lpstr>State Gov. v. Federal Gov.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 Court System</dc:title>
  <cp:lastModifiedBy>Taylor Hunter</cp:lastModifiedBy>
  <cp:revision>8</cp:revision>
  <dcterms:modified xsi:type="dcterms:W3CDTF">2019-02-28T03:28:55Z</dcterms:modified>
</cp:coreProperties>
</file>