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6" r:id="rId3"/>
    <p:sldId id="257" r:id="rId4"/>
    <p:sldId id="261" r:id="rId5"/>
    <p:sldId id="262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4690"/>
  </p:normalViewPr>
  <p:slideViewPr>
    <p:cSldViewPr snapToGrid="0" snapToObjects="1">
      <p:cViewPr varScale="1">
        <p:scale>
          <a:sx n="71" d="100"/>
          <a:sy n="71" d="100"/>
        </p:scale>
        <p:origin x="17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98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5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6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8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8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A06A1D9-5107-0043-B2C1-67B41EE77B52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934948E-AD52-6341-97D6-ECF32088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vestor" TargetMode="External"/><Relationship Id="rId2" Type="http://schemas.openxmlformats.org/officeDocument/2006/relationships/hyperlink" Target="https://en.wikipedia.org/wiki/Frau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harles_Ponzi" TargetMode="External"/><Relationship Id="rId5" Type="http://schemas.openxmlformats.org/officeDocument/2006/relationships/hyperlink" Target="https://en.wikipedia.org/wiki/Funding" TargetMode="External"/><Relationship Id="rId4" Type="http://schemas.openxmlformats.org/officeDocument/2006/relationships/hyperlink" Target="https://en.wikipedia.org/wiki/Profit_(accounting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7C86-3CA6-6A45-A5ED-1E5E6E63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1657"/>
            <a:ext cx="7729728" cy="864108"/>
          </a:xfrm>
        </p:spPr>
        <p:txBody>
          <a:bodyPr>
            <a:normAutofit fontScale="90000"/>
          </a:bodyPr>
          <a:lstStyle/>
          <a:p>
            <a:r>
              <a:rPr lang="en-US" dirty="0"/>
              <a:t>Bell Ringer #6</a:t>
            </a:r>
            <a:br>
              <a:rPr lang="en-US" dirty="0"/>
            </a:br>
            <a:r>
              <a:rPr lang="en-US" dirty="0"/>
              <a:t>4/10/19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4E25E-C353-2B43-BE01-1676914C7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847" y="1255059"/>
            <a:ext cx="9072282" cy="560294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What happens when you buy a share of stock? 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you own a small piece of a corporation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you loan a company money and collect later with interest added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funds are transferred from a company bank account to your personal account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Some companies pay shareholders a regular sum of money based on the number of share they own. What are these payments called?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bonds 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interest 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dividends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Which financial institutions offer full banking services to individuals and businesses? 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commercial banks 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central bank 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800" dirty="0"/>
              <a:t>credit unions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2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2CE9-508B-BA4F-832A-FAC883D8A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Achieving your financial goals and avoiding scams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B4A38-451F-694A-9793-2F7F8CE65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7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D694-D917-8E49-8435-EACA97EF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1021"/>
            <a:ext cx="7729728" cy="1188720"/>
          </a:xfrm>
        </p:spPr>
        <p:txBody>
          <a:bodyPr/>
          <a:lstStyle/>
          <a:p>
            <a:r>
              <a:rPr lang="en-US" dirty="0"/>
              <a:t>What kind of spender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7407F-26CD-9D47-AF90-002671EC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86482"/>
            <a:ext cx="7729728" cy="3925594"/>
          </a:xfrm>
        </p:spPr>
        <p:txBody>
          <a:bodyPr>
            <a:normAutofit/>
          </a:bodyPr>
          <a:lstStyle/>
          <a:p>
            <a:r>
              <a:rPr lang="en-US" sz="2400" dirty="0"/>
              <a:t>Careful spenders avoid pitfalls, such as impulse buying, on their way to meeting their financial goals.</a:t>
            </a:r>
          </a:p>
          <a:p>
            <a:r>
              <a:rPr lang="en-US" sz="2400" dirty="0"/>
              <a:t>What you have to work with </a:t>
            </a:r>
          </a:p>
          <a:p>
            <a:pPr lvl="1"/>
            <a:r>
              <a:rPr lang="en-US" sz="2400" b="1" u="sng" dirty="0">
                <a:solidFill>
                  <a:srgbClr val="FF0000"/>
                </a:solidFill>
              </a:rPr>
              <a:t>Gross Pay- </a:t>
            </a:r>
            <a:r>
              <a:rPr lang="en-US" sz="2400" dirty="0"/>
              <a:t>your salary BEFORE taxes and deductions are taken out</a:t>
            </a:r>
          </a:p>
          <a:p>
            <a:pPr lvl="1"/>
            <a:r>
              <a:rPr lang="en-US" sz="2400" b="1" u="sng" dirty="0">
                <a:solidFill>
                  <a:srgbClr val="FF0000"/>
                </a:solidFill>
              </a:rPr>
              <a:t>Net Pay- </a:t>
            </a:r>
            <a:r>
              <a:rPr lang="en-US" sz="2400" dirty="0"/>
              <a:t>your salary AFTER taxes and deductions are taken out</a:t>
            </a:r>
          </a:p>
          <a:p>
            <a:pPr lvl="1"/>
            <a:r>
              <a:rPr lang="en-US" sz="2400" dirty="0"/>
              <a:t>Different than </a:t>
            </a:r>
            <a:r>
              <a:rPr lang="en-US" sz="2400" i="1" dirty="0"/>
              <a:t>disposable</a:t>
            </a:r>
            <a:r>
              <a:rPr lang="en-US" sz="2400" dirty="0"/>
              <a:t> and </a:t>
            </a:r>
            <a:r>
              <a:rPr lang="en-US" sz="2400" i="1" dirty="0"/>
              <a:t>discretionary</a:t>
            </a:r>
            <a:r>
              <a:rPr lang="en-US" sz="2400" dirty="0"/>
              <a:t> income!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DFC9-BCFB-8F47-B908-312F7BAC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D820-F33D-744D-BD3F-BEB29AFF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53412"/>
            <a:ext cx="7729728" cy="42974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Christian has a job where he makes $20 per hour and works 40 hours every week. After 4 weeks he gets a paycheck for $3200. However, deducted from that paycheck was $950 for state and federal taxes. Based on this information, which of these statements is true?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/>
              <a:t>He does not have enough money to pay for rent and other bills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/>
              <a:t>He was illegally taxed for the amount of money he made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/>
              <a:t>His net pay was $950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/>
              <a:t>His gross pay was $3,200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45C3-52D9-A343-9299-84C10068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4082"/>
            <a:ext cx="7729728" cy="559307"/>
          </a:xfrm>
        </p:spPr>
        <p:txBody>
          <a:bodyPr>
            <a:normAutofit fontScale="90000"/>
          </a:bodyPr>
          <a:lstStyle/>
          <a:p>
            <a:r>
              <a:rPr lang="en-US" dirty="0"/>
              <a:t>Analyzing Advertising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14667-FFDB-9C4A-8CF1-B6E2233A5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025" y="693247"/>
            <a:ext cx="10598792" cy="6114458"/>
          </a:xfrm>
        </p:spPr>
      </p:pic>
    </p:spTree>
    <p:extLst>
      <p:ext uri="{BB962C8B-B14F-4D97-AF65-F5344CB8AC3E}">
        <p14:creationId xmlns:p14="http://schemas.microsoft.com/office/powerpoint/2010/main" val="308733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63A5-15C4-E84C-B9EB-0EEA6A8C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goals and buying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B700-011F-A742-BEE7-B5AFE3EB2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30824"/>
            <a:ext cx="7729728" cy="4210319"/>
          </a:xfrm>
        </p:spPr>
        <p:txBody>
          <a:bodyPr>
            <a:normAutofit/>
          </a:bodyPr>
          <a:lstStyle/>
          <a:p>
            <a:r>
              <a:rPr lang="en-US" sz="2400" dirty="0"/>
              <a:t>The buying decisions you make can have a major impact on your life and career choices!</a:t>
            </a:r>
          </a:p>
          <a:p>
            <a:r>
              <a:rPr lang="en-US" sz="2400" dirty="0"/>
              <a:t>Set long term and short term goals </a:t>
            </a:r>
            <a:r>
              <a:rPr lang="en-US" sz="2400" dirty="0">
                <a:sym typeface="Wingdings" pitchFamily="2" charset="2"/>
              </a:rPr>
              <a:t> then make plans!</a:t>
            </a:r>
          </a:p>
          <a:p>
            <a:pPr lvl="1"/>
            <a:r>
              <a:rPr lang="en-US" sz="2400" dirty="0"/>
              <a:t>Ask yourself what are you saving for? Then use that as a motivation to keep saving!</a:t>
            </a:r>
          </a:p>
          <a:p>
            <a:r>
              <a:rPr lang="en-US" sz="2400" dirty="0"/>
              <a:t>It is easier to save when you give yourself the motivation</a:t>
            </a:r>
          </a:p>
          <a:p>
            <a:r>
              <a:rPr lang="en-US" sz="2400" dirty="0"/>
              <a:t>Your budget and savings will fluctuate as your more through various stages of life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53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CD6E-1059-E547-83B1-A1ACC5B1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Ponzi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180E-70B2-BF48-ABAE-D0CFA640D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18447"/>
            <a:ext cx="7729728" cy="441593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 Ponzi scheme: a form of </a:t>
            </a:r>
            <a:r>
              <a:rPr lang="en-US" sz="2000" b="1" dirty="0">
                <a:solidFill>
                  <a:srgbClr val="FF0000"/>
                </a:solidFill>
                <a:hlinkClick r:id="rId2" tooltip="Frau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fraud</a:t>
            </a:r>
            <a:r>
              <a:rPr lang="en-US" sz="2000" b="1" dirty="0">
                <a:solidFill>
                  <a:srgbClr val="FF0000"/>
                </a:solidFill>
              </a:rPr>
              <a:t> that lures </a:t>
            </a:r>
            <a:r>
              <a:rPr lang="en-US" sz="2000" b="1" dirty="0">
                <a:solidFill>
                  <a:srgbClr val="FF0000"/>
                </a:solidFill>
                <a:hlinkClick r:id="rId3" tooltip="Invest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investors</a:t>
            </a:r>
            <a:r>
              <a:rPr lang="en-US" sz="2000" b="1" dirty="0">
                <a:solidFill>
                  <a:srgbClr val="FF0000"/>
                </a:solidFill>
              </a:rPr>
              <a:t> and pays </a:t>
            </a:r>
            <a:r>
              <a:rPr lang="en-US" sz="2000" b="1" dirty="0">
                <a:solidFill>
                  <a:srgbClr val="FF0000"/>
                </a:solidFill>
                <a:hlinkClick r:id="rId4" tooltip="Profit (accounting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profits</a:t>
            </a:r>
            <a:r>
              <a:rPr lang="en-US" sz="2000" b="1" dirty="0">
                <a:solidFill>
                  <a:srgbClr val="FF0000"/>
                </a:solidFill>
              </a:rPr>
              <a:t> to earlier investors with </a:t>
            </a:r>
            <a:r>
              <a:rPr lang="en-US" sz="2000" b="1" dirty="0">
                <a:solidFill>
                  <a:srgbClr val="FF0000"/>
                </a:solidFill>
                <a:hlinkClick r:id="rId5" tooltip="Fun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funds</a:t>
            </a:r>
            <a:r>
              <a:rPr lang="en-US" sz="2000" b="1" dirty="0">
                <a:solidFill>
                  <a:srgbClr val="FF0000"/>
                </a:solidFill>
              </a:rPr>
              <a:t> from more recent investors.</a:t>
            </a:r>
          </a:p>
          <a:p>
            <a:pPr lvl="1"/>
            <a:r>
              <a:rPr lang="en-US" sz="2000" dirty="0"/>
              <a:t> Leads victims to believe that profits are coming from product sales or other means, and they remain unaware that other investors are the source of funds. 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Getting investments from one person to pay off another</a:t>
            </a:r>
          </a:p>
          <a:p>
            <a:pPr lvl="1"/>
            <a:r>
              <a:rPr lang="en-US" sz="2000" dirty="0"/>
              <a:t>Can maintain the illusion of a sustainable “business” as long as new investors contribute new funds, and do not demand full repayment </a:t>
            </a:r>
          </a:p>
          <a:p>
            <a:pPr lvl="1"/>
            <a:r>
              <a:rPr lang="en-US" sz="2000" dirty="0"/>
              <a:t>The scheme is named after </a:t>
            </a:r>
            <a:r>
              <a:rPr lang="en-US" sz="2000" dirty="0">
                <a:hlinkClick r:id="rId6" tooltip="Charles Ponz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Charles Ponzi</a:t>
            </a:r>
            <a:r>
              <a:rPr lang="en-US" sz="2000" dirty="0"/>
              <a:t> who became notorious for using the technique in the 1920s.</a:t>
            </a:r>
          </a:p>
        </p:txBody>
      </p:sp>
    </p:spTree>
    <p:extLst>
      <p:ext uri="{BB962C8B-B14F-4D97-AF65-F5344CB8AC3E}">
        <p14:creationId xmlns:p14="http://schemas.microsoft.com/office/powerpoint/2010/main" val="28267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C5C691-A170-0E44-B2A0-644B3C97A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384" y="35858"/>
            <a:ext cx="10847294" cy="67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3744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{CE908770-D708-E440-90DD-C2F1194F89D8}tf10001120</Template>
  <TotalTime>51</TotalTime>
  <Words>334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Bell Ringer #6 4/10/19</vt:lpstr>
      <vt:lpstr>Achieving your financial goals and avoiding scams</vt:lpstr>
      <vt:lpstr>What kind of spender are you?</vt:lpstr>
      <vt:lpstr>Sample Question</vt:lpstr>
      <vt:lpstr>Analyzing Advertising</vt:lpstr>
      <vt:lpstr>Your goals and buying decisions</vt:lpstr>
      <vt:lpstr>Ponzi Schemes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your financial goals and avoiding scams</dc:title>
  <dc:creator>Taylor Hunter</dc:creator>
  <cp:lastModifiedBy>Taylor Hunter</cp:lastModifiedBy>
  <cp:revision>8</cp:revision>
  <dcterms:created xsi:type="dcterms:W3CDTF">2019-04-10T02:25:20Z</dcterms:created>
  <dcterms:modified xsi:type="dcterms:W3CDTF">2019-04-10T03:17:00Z</dcterms:modified>
</cp:coreProperties>
</file>