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7" r:id="rId2"/>
  </p:sldMasterIdLst>
  <p:notesMasterIdLst>
    <p:notesMasterId r:id="rId34"/>
  </p:notesMasterIdLst>
  <p:handoutMasterIdLst>
    <p:handoutMasterId r:id="rId35"/>
  </p:handout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p:cViewPr varScale="1">
        <p:scale>
          <a:sx n="61" d="100"/>
          <a:sy n="61" d="100"/>
        </p:scale>
        <p:origin x="108" y="366"/>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3" d="2"/>
        <a:sy n="3" d="2"/>
      </p:scale>
      <p:origin x="0" y="0"/>
    </p:cViewPr>
  </p:notesTextViewPr>
  <p:notesViewPr>
    <p:cSldViewPr>
      <p:cViewPr varScale="1">
        <p:scale>
          <a:sx n="76" d="100"/>
          <a:sy n="76" d="100"/>
        </p:scale>
        <p:origin x="25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5/17/2017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5/17/2017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1460" y="0"/>
            <a:ext cx="12188952" cy="6858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sp>
        <p:nvSpPr>
          <p:cNvPr id="8" name="map"/>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8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smtClean="0"/>
              <a:t>Click to edit Master title style</a:t>
            </a:r>
            <a:endParaRPr/>
          </a:p>
        </p:txBody>
      </p:sp>
    </p:spTree>
    <p:extLst>
      <p:ext uri="{BB962C8B-B14F-4D97-AF65-F5344CB8AC3E}">
        <p14:creationId xmlns:p14="http://schemas.microsoft.com/office/powerpoint/2010/main" val="1669227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BD6C52-3045-4A40-BC5B-B47CC604D1C7}" type="datetime1">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3735751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30A154-80F1-4270-938E-6F3AEBBE932B}" type="datetime1">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8836898" y="685800"/>
            <a:ext cx="2134315" cy="5486400"/>
          </a:xfrm>
        </p:spPr>
        <p:txBody>
          <a:bodyPr vert="eaVert"/>
          <a:lstStyle/>
          <a:p>
            <a:r>
              <a:rPr lang="en-US" smtClean="0"/>
              <a:t>Click to edit Master title style</a:t>
            </a:r>
            <a:endParaRPr/>
          </a:p>
        </p:txBody>
      </p:sp>
    </p:spTree>
    <p:extLst>
      <p:ext uri="{BB962C8B-B14F-4D97-AF65-F5344CB8AC3E}">
        <p14:creationId xmlns:p14="http://schemas.microsoft.com/office/powerpoint/2010/main" val="191958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D56D46-7563-4FD8-9BFE-159E148DD80B}" type="datetime1">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333991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086600-3724-4CEC-BFC7-0AE817D459B4}" type="datetime1">
              <a:rPr lang="en-US" smtClean="0"/>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smtClean="0"/>
              <a:t>Click to edit Master title style</a:t>
            </a:r>
            <a:endParaRPr/>
          </a:p>
        </p:txBody>
      </p:sp>
    </p:spTree>
    <p:extLst>
      <p:ext uri="{BB962C8B-B14F-4D97-AF65-F5344CB8AC3E}">
        <p14:creationId xmlns:p14="http://schemas.microsoft.com/office/powerpoint/2010/main" val="1226822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717B58-1A4E-4B21-A9B5-C9AA3D823795}" type="datetime1">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84344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F97F51B7-01A4-4352-97FE-5E82B521B575}" type="datetime1">
              <a:rPr lang="en-US" smtClean="0"/>
              <a:t>5/17/2017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t>‹#›</a:t>
            </a:fld>
            <a:endParaRPr lang="en-US"/>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217614" y="274638"/>
            <a:ext cx="9753600" cy="1325562"/>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2686155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01950F-3D49-467F-A6E8-BE6F2F33AA40}" type="datetime1">
              <a:rPr lang="en-US" smtClean="0"/>
              <a:t>5/17/2017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41613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A8C83-409A-47F2-A321-2CDE96EB4D0F}" type="datetime1">
              <a:rPr lang="en-US" smtClean="0"/>
              <a:t>5/17/2017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21328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5" name="Date Placeholder 4"/>
          <p:cNvSpPr>
            <a:spLocks noGrp="1"/>
          </p:cNvSpPr>
          <p:nvPr>
            <p:ph type="dt" sz="half" idx="10"/>
          </p:nvPr>
        </p:nvSpPr>
        <p:spPr/>
        <p:txBody>
          <a:bodyPr/>
          <a:lstStyle/>
          <a:p>
            <a:fld id="{E09C4E84-49BF-4F3A-985E-87C565C81281}" type="datetime1">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84213" y="4038600"/>
            <a:ext cx="3886200" cy="21336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684213" y="685800"/>
            <a:ext cx="3886200" cy="3200400"/>
          </a:xfrm>
        </p:spPr>
        <p:txBody>
          <a:bodyPr anchor="b">
            <a:noAutofit/>
          </a:bodyPr>
          <a:lstStyle>
            <a:lvl1pPr algn="l">
              <a:defRPr sz="4000" b="0"/>
            </a:lvl1pPr>
          </a:lstStyle>
          <a:p>
            <a:r>
              <a:rPr lang="en-US" smtClean="0"/>
              <a:t>Click to edit Master title style</a:t>
            </a:r>
            <a:endParaRPr/>
          </a:p>
        </p:txBody>
      </p:sp>
    </p:spTree>
    <p:extLst>
      <p:ext uri="{BB962C8B-B14F-4D97-AF65-F5344CB8AC3E}">
        <p14:creationId xmlns:p14="http://schemas.microsoft.com/office/powerpoint/2010/main" val="61959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5" name="Date Placeholder 4"/>
          <p:cNvSpPr>
            <a:spLocks noGrp="1"/>
          </p:cNvSpPr>
          <p:nvPr>
            <p:ph type="dt" sz="half" idx="10"/>
          </p:nvPr>
        </p:nvSpPr>
        <p:spPr/>
        <p:txBody>
          <a:bodyPr/>
          <a:lstStyle/>
          <a:p>
            <a:fld id="{3ABEE2B2-DE4E-4BA1-912B-1371ABFD68D1}" type="datetime1">
              <a:rPr lang="en-US" smtClean="0"/>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684213" y="4038601"/>
            <a:ext cx="3886200" cy="21336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684213" y="685800"/>
            <a:ext cx="3886200" cy="3200400"/>
          </a:xfrm>
        </p:spPr>
        <p:txBody>
          <a:bodyPr anchor="b">
            <a:noAutofit/>
          </a:bodyPr>
          <a:lstStyle>
            <a:lvl1pPr algn="l">
              <a:defRPr sz="4000" b="0"/>
            </a:lvl1pPr>
          </a:lstStyle>
          <a:p>
            <a:r>
              <a:rPr lang="en-US" smtClean="0"/>
              <a:t>Click to edit Master title style</a:t>
            </a:r>
            <a:endParaRPr/>
          </a:p>
        </p:txBody>
      </p:sp>
    </p:spTree>
    <p:extLst>
      <p:ext uri="{BB962C8B-B14F-4D97-AF65-F5344CB8AC3E}">
        <p14:creationId xmlns:p14="http://schemas.microsoft.com/office/powerpoint/2010/main" val="112615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835812B2-BD1B-4DB0-9BD9-F523FF02BE87}" type="datetime1">
              <a:rPr lang="en-US" smtClean="0"/>
              <a:t>5/17/2017</a:t>
            </a:fld>
            <a:endParaRPr lang="en-US"/>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lang="en-US" smtClean="0"/>
              <a:pPr/>
              <a:t>‹#›</a:t>
            </a:fld>
            <a:endParaRPr lang="en-US"/>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94936132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4" r:id="rId6"/>
    <p:sldLayoutId id="2147483695" r:id="rId7"/>
    <p:sldLayoutId id="2147483696" r:id="rId8"/>
    <p:sldLayoutId id="2147483697" r:id="rId9"/>
    <p:sldLayoutId id="2147483698" r:id="rId10"/>
    <p:sldLayoutId id="214748369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000" kern="1200" cap="all" baseline="0">
          <a:solidFill>
            <a:schemeClr val="tx2"/>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Clr>
          <a:schemeClr val="accent1"/>
        </a:buClr>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Mr. Abrams</a:t>
            </a:r>
            <a:endParaRPr lang="en-US" dirty="0"/>
          </a:p>
        </p:txBody>
      </p:sp>
      <p:sp>
        <p:nvSpPr>
          <p:cNvPr id="2" name="Title 1"/>
          <p:cNvSpPr>
            <a:spLocks noGrp="1"/>
          </p:cNvSpPr>
          <p:nvPr>
            <p:ph type="ctrTitle"/>
          </p:nvPr>
        </p:nvSpPr>
        <p:spPr>
          <a:xfrm>
            <a:off x="455612" y="609600"/>
            <a:ext cx="9753600" cy="3048001"/>
          </a:xfrm>
        </p:spPr>
        <p:txBody>
          <a:bodyPr/>
          <a:lstStyle/>
          <a:p>
            <a:r>
              <a:rPr lang="en-US" dirty="0" smtClean="0"/>
              <a:t>AH2 Review Part II</a:t>
            </a:r>
            <a:br>
              <a:rPr lang="en-US" dirty="0" smtClean="0"/>
            </a:br>
            <a:r>
              <a:rPr lang="en-US" dirty="0" smtClean="0"/>
              <a:t>Units 4-6 (1920’s, WWII, &amp; The Cold War)</a:t>
            </a:r>
            <a:endParaRPr lang="en-US" dirty="0"/>
          </a:p>
        </p:txBody>
      </p:sp>
    </p:spTree>
    <p:extLst>
      <p:ext uri="{BB962C8B-B14F-4D97-AF65-F5344CB8AC3E}">
        <p14:creationId xmlns:p14="http://schemas.microsoft.com/office/powerpoint/2010/main" val="18138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t>Who was the first person to fly solo non-stop across the Atlantic Ocean?</a:t>
            </a:r>
          </a:p>
          <a:p>
            <a:pPr marL="502920" indent="-457200">
              <a:buFont typeface="+mj-lt"/>
              <a:buAutoNum type="alphaUcPeriod"/>
            </a:pPr>
            <a:r>
              <a:rPr lang="en-US" dirty="0" smtClean="0"/>
              <a:t>Amelia Earhart</a:t>
            </a:r>
          </a:p>
          <a:p>
            <a:pPr marL="502920" indent="-457200">
              <a:buFont typeface="+mj-lt"/>
              <a:buAutoNum type="alphaUcPeriod"/>
            </a:pPr>
            <a:r>
              <a:rPr lang="en-US" dirty="0" smtClean="0"/>
              <a:t>Charles Lindbergh</a:t>
            </a:r>
          </a:p>
          <a:p>
            <a:pPr marL="502920" indent="-457200">
              <a:buFont typeface="+mj-lt"/>
              <a:buAutoNum type="alphaUcPeriod"/>
            </a:pPr>
            <a:r>
              <a:rPr lang="en-US" dirty="0" smtClean="0"/>
              <a:t>Alfred Smith</a:t>
            </a:r>
          </a:p>
          <a:p>
            <a:pPr marL="502920" indent="-457200">
              <a:buFont typeface="+mj-lt"/>
              <a:buAutoNum type="alphaUcPeriod"/>
            </a:pPr>
            <a:r>
              <a:rPr lang="en-US" dirty="0" smtClean="0"/>
              <a:t>Louis Armstrong</a:t>
            </a:r>
            <a:endParaRPr lang="en-US" dirty="0"/>
          </a:p>
        </p:txBody>
      </p:sp>
      <p:sp>
        <p:nvSpPr>
          <p:cNvPr id="3" name="Title 2"/>
          <p:cNvSpPr>
            <a:spLocks noGrp="1"/>
          </p:cNvSpPr>
          <p:nvPr>
            <p:ph type="title"/>
          </p:nvPr>
        </p:nvSpPr>
        <p:spPr/>
        <p:txBody>
          <a:bodyPr/>
          <a:lstStyle/>
          <a:p>
            <a:r>
              <a:rPr lang="en-US" dirty="0" smtClean="0"/>
              <a:t>#9</a:t>
            </a:r>
            <a:endParaRPr lang="en-US" dirty="0"/>
          </a:p>
        </p:txBody>
      </p:sp>
    </p:spTree>
    <p:extLst>
      <p:ext uri="{BB962C8B-B14F-4D97-AF65-F5344CB8AC3E}">
        <p14:creationId xmlns:p14="http://schemas.microsoft.com/office/powerpoint/2010/main" val="281902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t>Which group most likely criticized FDR’s New Deal?</a:t>
            </a:r>
          </a:p>
          <a:p>
            <a:pPr marL="502920" indent="-457200">
              <a:buFont typeface="+mj-lt"/>
              <a:buAutoNum type="alphaUcPeriod"/>
            </a:pPr>
            <a:r>
              <a:rPr lang="en-US" dirty="0" smtClean="0"/>
              <a:t>The poor and the veterans</a:t>
            </a:r>
          </a:p>
          <a:p>
            <a:pPr marL="502920" indent="-457200">
              <a:buFont typeface="+mj-lt"/>
              <a:buAutoNum type="alphaUcPeriod"/>
            </a:pPr>
            <a:r>
              <a:rPr lang="en-US" dirty="0" smtClean="0"/>
              <a:t>Women reformers and church leaders</a:t>
            </a:r>
          </a:p>
          <a:p>
            <a:pPr marL="502920" indent="-457200">
              <a:buFont typeface="+mj-lt"/>
              <a:buAutoNum type="alphaUcPeriod"/>
            </a:pPr>
            <a:r>
              <a:rPr lang="en-US" dirty="0" smtClean="0"/>
              <a:t>Radical groups and their organizers</a:t>
            </a:r>
          </a:p>
          <a:p>
            <a:pPr marL="502920" indent="-457200">
              <a:buFont typeface="+mj-lt"/>
              <a:buAutoNum type="alphaUcPeriod"/>
            </a:pPr>
            <a:r>
              <a:rPr lang="en-US" dirty="0" smtClean="0"/>
              <a:t>Conservative business leaders and politicians</a:t>
            </a:r>
            <a:endParaRPr lang="en-US" dirty="0"/>
          </a:p>
        </p:txBody>
      </p:sp>
      <p:sp>
        <p:nvSpPr>
          <p:cNvPr id="3" name="Title 2"/>
          <p:cNvSpPr>
            <a:spLocks noGrp="1"/>
          </p:cNvSpPr>
          <p:nvPr>
            <p:ph type="title"/>
          </p:nvPr>
        </p:nvSpPr>
        <p:spPr/>
        <p:txBody>
          <a:bodyPr/>
          <a:lstStyle/>
          <a:p>
            <a:r>
              <a:rPr lang="en-US" dirty="0" smtClean="0"/>
              <a:t>#10</a:t>
            </a:r>
            <a:endParaRPr lang="en-US" dirty="0"/>
          </a:p>
        </p:txBody>
      </p:sp>
    </p:spTree>
    <p:extLst>
      <p:ext uri="{BB962C8B-B14F-4D97-AF65-F5344CB8AC3E}">
        <p14:creationId xmlns:p14="http://schemas.microsoft.com/office/powerpoint/2010/main" val="217852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t>What </a:t>
            </a:r>
            <a:r>
              <a:rPr lang="en-US" b="1" dirty="0"/>
              <a:t>term is used to describe the type of government that attempts to control every aspect of a society?</a:t>
            </a:r>
          </a:p>
          <a:p>
            <a:pPr marL="502920" indent="-457200">
              <a:buFont typeface="+mj-lt"/>
              <a:buAutoNum type="alphaUcPeriod"/>
            </a:pPr>
            <a:r>
              <a:rPr lang="en-US" dirty="0" smtClean="0"/>
              <a:t>Communism</a:t>
            </a:r>
            <a:endParaRPr lang="en-US" dirty="0"/>
          </a:p>
          <a:p>
            <a:pPr marL="502920" indent="-457200">
              <a:buFont typeface="+mj-lt"/>
              <a:buAutoNum type="alphaUcPeriod"/>
            </a:pPr>
            <a:r>
              <a:rPr lang="en-US" dirty="0" smtClean="0"/>
              <a:t>Democratic</a:t>
            </a:r>
            <a:endParaRPr lang="en-US" dirty="0"/>
          </a:p>
          <a:p>
            <a:pPr marL="502920" indent="-457200">
              <a:buFont typeface="+mj-lt"/>
              <a:buAutoNum type="alphaUcPeriod"/>
            </a:pPr>
            <a:r>
              <a:rPr lang="en-US" dirty="0" smtClean="0"/>
              <a:t>Totalitarianism</a:t>
            </a:r>
            <a:endParaRPr lang="en-US" dirty="0"/>
          </a:p>
          <a:p>
            <a:pPr marL="502920" indent="-457200">
              <a:buFont typeface="+mj-lt"/>
              <a:buAutoNum type="alphaUcPeriod"/>
            </a:pPr>
            <a:r>
              <a:rPr lang="en-US" dirty="0" smtClean="0"/>
              <a:t>Absolutism</a:t>
            </a: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#11</a:t>
            </a:r>
            <a:endParaRPr lang="en-US" dirty="0"/>
          </a:p>
        </p:txBody>
      </p:sp>
    </p:spTree>
    <p:extLst>
      <p:ext uri="{BB962C8B-B14F-4D97-AF65-F5344CB8AC3E}">
        <p14:creationId xmlns:p14="http://schemas.microsoft.com/office/powerpoint/2010/main" val="137795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What was the significant impact of the Spanish Civil War on WWII?</a:t>
            </a:r>
            <a:endParaRPr lang="en-US" dirty="0"/>
          </a:p>
          <a:p>
            <a:pPr marL="731520" lvl="1" indent="-457200">
              <a:buFont typeface="+mj-lt"/>
              <a:buAutoNum type="alphaUcPeriod"/>
            </a:pPr>
            <a:r>
              <a:rPr lang="en-US" sz="2400" dirty="0"/>
              <a:t>It allowed Hitler to escape prison to eventually lead Germany in WWII</a:t>
            </a:r>
          </a:p>
          <a:p>
            <a:pPr marL="731520" lvl="1" indent="-457200">
              <a:buFont typeface="+mj-lt"/>
              <a:buAutoNum type="alphaUcPeriod"/>
            </a:pPr>
            <a:r>
              <a:rPr lang="en-US" sz="2400" dirty="0"/>
              <a:t>It was a testing ground for WWII weapons and political ideologies</a:t>
            </a:r>
          </a:p>
          <a:p>
            <a:pPr marL="731520" lvl="1" indent="-457200">
              <a:buFont typeface="+mj-lt"/>
              <a:buAutoNum type="alphaUcPeriod"/>
            </a:pPr>
            <a:r>
              <a:rPr lang="en-US" sz="2400" dirty="0"/>
              <a:t>It freed up fascist Spain to fight with the Axis powers in WWII</a:t>
            </a:r>
          </a:p>
          <a:p>
            <a:pPr marL="731520" lvl="1" indent="-457200">
              <a:buFont typeface="+mj-lt"/>
              <a:buAutoNum type="alphaUcPeriod"/>
            </a:pPr>
            <a:r>
              <a:rPr lang="en-US" sz="2400" dirty="0"/>
              <a:t>It had no significant impact on WWII at all</a:t>
            </a:r>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#12</a:t>
            </a:r>
            <a:endParaRPr lang="en-US" dirty="0"/>
          </a:p>
        </p:txBody>
      </p:sp>
    </p:spTree>
    <p:extLst>
      <p:ext uri="{BB962C8B-B14F-4D97-AF65-F5344CB8AC3E}">
        <p14:creationId xmlns:p14="http://schemas.microsoft.com/office/powerpoint/2010/main" val="3849495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Which of the following examples BEST describes how appeasement failed to prevent war with Germany?</a:t>
            </a:r>
            <a:endParaRPr lang="en-US" dirty="0"/>
          </a:p>
          <a:p>
            <a:pPr marL="731520" lvl="1" indent="-457200">
              <a:buFont typeface="+mj-lt"/>
              <a:buAutoNum type="alphaUcPeriod"/>
            </a:pPr>
            <a:r>
              <a:rPr lang="en-US" sz="2400" dirty="0"/>
              <a:t>Germany planned an attack on American soil</a:t>
            </a:r>
          </a:p>
          <a:p>
            <a:pPr marL="731520" lvl="1" indent="-457200">
              <a:buFont typeface="+mj-lt"/>
              <a:buAutoNum type="alphaUcPeriod"/>
            </a:pPr>
            <a:r>
              <a:rPr lang="en-US" sz="2400" dirty="0"/>
              <a:t>Hitler gets Spain to attack France form the south</a:t>
            </a:r>
          </a:p>
          <a:p>
            <a:pPr marL="731520" lvl="1" indent="-457200">
              <a:buFont typeface="+mj-lt"/>
              <a:buAutoNum type="alphaUcPeriod"/>
            </a:pPr>
            <a:r>
              <a:rPr lang="en-US" sz="2400" dirty="0"/>
              <a:t>Germany invades Poland</a:t>
            </a:r>
          </a:p>
          <a:p>
            <a:pPr marL="731520" lvl="1" indent="-457200">
              <a:buFont typeface="+mj-lt"/>
              <a:buAutoNum type="alphaUcPeriod"/>
            </a:pPr>
            <a:r>
              <a:rPr lang="en-US" sz="2400" dirty="0"/>
              <a:t>Germany and the Soviet become allies</a:t>
            </a:r>
          </a:p>
          <a:p>
            <a:endParaRPr lang="en-US" dirty="0"/>
          </a:p>
        </p:txBody>
      </p:sp>
      <p:sp>
        <p:nvSpPr>
          <p:cNvPr id="3" name="Title 2"/>
          <p:cNvSpPr>
            <a:spLocks noGrp="1"/>
          </p:cNvSpPr>
          <p:nvPr>
            <p:ph type="title"/>
          </p:nvPr>
        </p:nvSpPr>
        <p:spPr/>
        <p:txBody>
          <a:bodyPr/>
          <a:lstStyle/>
          <a:p>
            <a:r>
              <a:rPr lang="en-US" dirty="0" smtClean="0"/>
              <a:t>#13</a:t>
            </a:r>
            <a:endParaRPr lang="en-US" dirty="0"/>
          </a:p>
        </p:txBody>
      </p:sp>
    </p:spTree>
    <p:extLst>
      <p:ext uri="{BB962C8B-B14F-4D97-AF65-F5344CB8AC3E}">
        <p14:creationId xmlns:p14="http://schemas.microsoft.com/office/powerpoint/2010/main" val="4085169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smtClean="0"/>
              <a:t>What </a:t>
            </a:r>
            <a:r>
              <a:rPr lang="en-US" b="1" dirty="0"/>
              <a:t>was the purpose of </a:t>
            </a:r>
            <a:r>
              <a:rPr lang="en-US" b="1" i="1" dirty="0"/>
              <a:t>Blitzkrieg</a:t>
            </a:r>
            <a:r>
              <a:rPr lang="en-US" b="1" dirty="0"/>
              <a:t>?</a:t>
            </a:r>
            <a:endParaRPr lang="en-US" dirty="0"/>
          </a:p>
          <a:p>
            <a:pPr marL="731520" lvl="1" indent="-457200">
              <a:buFont typeface="+mj-lt"/>
              <a:buAutoNum type="alphaUcPeriod"/>
            </a:pPr>
            <a:r>
              <a:rPr lang="en-US" sz="2400" dirty="0"/>
              <a:t>To carefully position German troops around Europe </a:t>
            </a:r>
          </a:p>
          <a:p>
            <a:pPr marL="731520" lvl="1" indent="-457200">
              <a:buFont typeface="+mj-lt"/>
              <a:buAutoNum type="alphaUcPeriod"/>
            </a:pPr>
            <a:r>
              <a:rPr lang="en-US" sz="2400" dirty="0"/>
              <a:t>To slowly push back Polish troops </a:t>
            </a:r>
          </a:p>
          <a:p>
            <a:pPr marL="731520" lvl="1" indent="-457200">
              <a:buFont typeface="+mj-lt"/>
              <a:buAutoNum type="alphaUcPeriod"/>
            </a:pPr>
            <a:r>
              <a:rPr lang="en-US" sz="2400" dirty="0"/>
              <a:t>To encourage Italy to invade Greece</a:t>
            </a:r>
          </a:p>
          <a:p>
            <a:pPr marL="731520" lvl="1" indent="-457200">
              <a:buFont typeface="+mj-lt"/>
              <a:buAutoNum type="alphaUcPeriod"/>
            </a:pPr>
            <a:r>
              <a:rPr lang="en-US" sz="2400" dirty="0"/>
              <a:t>To swiftly take over territory with heavy artillery </a:t>
            </a:r>
          </a:p>
          <a:p>
            <a:endParaRPr lang="en-US" dirty="0"/>
          </a:p>
        </p:txBody>
      </p:sp>
      <p:sp>
        <p:nvSpPr>
          <p:cNvPr id="3" name="Title 2"/>
          <p:cNvSpPr>
            <a:spLocks noGrp="1"/>
          </p:cNvSpPr>
          <p:nvPr>
            <p:ph type="title"/>
          </p:nvPr>
        </p:nvSpPr>
        <p:spPr/>
        <p:txBody>
          <a:bodyPr/>
          <a:lstStyle/>
          <a:p>
            <a:r>
              <a:rPr lang="en-US" dirty="0" smtClean="0"/>
              <a:t>#14</a:t>
            </a:r>
            <a:endParaRPr lang="en-US" dirty="0"/>
          </a:p>
        </p:txBody>
      </p:sp>
    </p:spTree>
    <p:extLst>
      <p:ext uri="{BB962C8B-B14F-4D97-AF65-F5344CB8AC3E}">
        <p14:creationId xmlns:p14="http://schemas.microsoft.com/office/powerpoint/2010/main" val="2838552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What was the name of the legislation (law) that ended the cash and carry requirements and allowed the British to obtain all the arms it need on credit?</a:t>
            </a:r>
            <a:endParaRPr lang="en-US" dirty="0"/>
          </a:p>
          <a:p>
            <a:pPr marL="731520" lvl="1" indent="-457200">
              <a:buFont typeface="+mj-lt"/>
              <a:buAutoNum type="alphaUcPeriod"/>
            </a:pPr>
            <a:r>
              <a:rPr lang="en-US" sz="2400" dirty="0"/>
              <a:t>Neutrality Act </a:t>
            </a:r>
          </a:p>
          <a:p>
            <a:pPr marL="731520" lvl="1" indent="-457200">
              <a:buFont typeface="+mj-lt"/>
              <a:buAutoNum type="alphaUcPeriod"/>
            </a:pPr>
            <a:r>
              <a:rPr lang="en-US" sz="2400" dirty="0"/>
              <a:t>The Atlantic Charter</a:t>
            </a:r>
          </a:p>
          <a:p>
            <a:pPr marL="731520" lvl="1" indent="-457200">
              <a:buFont typeface="+mj-lt"/>
              <a:buAutoNum type="alphaUcPeriod"/>
            </a:pPr>
            <a:r>
              <a:rPr lang="en-US" sz="2400" dirty="0"/>
              <a:t>Lend-Lease Act</a:t>
            </a:r>
          </a:p>
          <a:p>
            <a:pPr marL="731520" lvl="1" indent="-457200">
              <a:buFont typeface="+mj-lt"/>
              <a:buAutoNum type="alphaUcPeriod"/>
            </a:pPr>
            <a:r>
              <a:rPr lang="en-US" sz="2400" dirty="0"/>
              <a:t>War Credit Act</a:t>
            </a:r>
          </a:p>
          <a:p>
            <a:endParaRPr lang="en-US" dirty="0"/>
          </a:p>
        </p:txBody>
      </p:sp>
      <p:sp>
        <p:nvSpPr>
          <p:cNvPr id="3" name="Title 2"/>
          <p:cNvSpPr>
            <a:spLocks noGrp="1"/>
          </p:cNvSpPr>
          <p:nvPr>
            <p:ph type="title"/>
          </p:nvPr>
        </p:nvSpPr>
        <p:spPr/>
        <p:txBody>
          <a:bodyPr/>
          <a:lstStyle/>
          <a:p>
            <a:r>
              <a:rPr lang="en-US" dirty="0" smtClean="0"/>
              <a:t>#15</a:t>
            </a:r>
            <a:endParaRPr lang="en-US" dirty="0"/>
          </a:p>
        </p:txBody>
      </p:sp>
    </p:spTree>
    <p:extLst>
      <p:ext uri="{BB962C8B-B14F-4D97-AF65-F5344CB8AC3E}">
        <p14:creationId xmlns:p14="http://schemas.microsoft.com/office/powerpoint/2010/main" val="143259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What was the name of the event that occurred in Nazi occupied territory where 6 million Jews were killed and more were sent to concentration camps?</a:t>
            </a:r>
            <a:endParaRPr lang="en-US" dirty="0"/>
          </a:p>
          <a:p>
            <a:pPr marL="731520" lvl="1" indent="-457200">
              <a:buFont typeface="+mj-lt"/>
              <a:buAutoNum type="alphaUcPeriod"/>
            </a:pPr>
            <a:r>
              <a:rPr lang="en-US" sz="2400" dirty="0"/>
              <a:t>The Holocaust</a:t>
            </a:r>
          </a:p>
          <a:p>
            <a:pPr marL="731520" lvl="1" indent="-457200">
              <a:buFont typeface="+mj-lt"/>
              <a:buAutoNum type="alphaUcPeriod"/>
            </a:pPr>
            <a:r>
              <a:rPr lang="en-US" sz="2400" dirty="0"/>
              <a:t>The Genocide</a:t>
            </a:r>
          </a:p>
          <a:p>
            <a:pPr marL="731520" lvl="1" indent="-457200">
              <a:buFont typeface="+mj-lt"/>
              <a:buAutoNum type="alphaUcPeriod"/>
            </a:pPr>
            <a:r>
              <a:rPr lang="en-US" sz="2400" dirty="0"/>
              <a:t>The Termination</a:t>
            </a:r>
          </a:p>
          <a:p>
            <a:pPr marL="731520" lvl="1" indent="-457200">
              <a:buFont typeface="+mj-lt"/>
              <a:buAutoNum type="alphaUcPeriod"/>
            </a:pPr>
            <a:r>
              <a:rPr lang="en-US" sz="2400" dirty="0"/>
              <a:t>The Killings</a:t>
            </a:r>
          </a:p>
          <a:p>
            <a:pPr marL="45720" indent="0">
              <a:buNone/>
            </a:pPr>
            <a:endParaRPr lang="en-US" dirty="0"/>
          </a:p>
        </p:txBody>
      </p:sp>
      <p:sp>
        <p:nvSpPr>
          <p:cNvPr id="3" name="Title 2"/>
          <p:cNvSpPr>
            <a:spLocks noGrp="1"/>
          </p:cNvSpPr>
          <p:nvPr>
            <p:ph type="title"/>
          </p:nvPr>
        </p:nvSpPr>
        <p:spPr/>
        <p:txBody>
          <a:bodyPr/>
          <a:lstStyle/>
          <a:p>
            <a:r>
              <a:rPr lang="en-US" dirty="0" smtClean="0"/>
              <a:t>#16</a:t>
            </a:r>
            <a:endParaRPr lang="en-US" dirty="0"/>
          </a:p>
        </p:txBody>
      </p:sp>
    </p:spTree>
    <p:extLst>
      <p:ext uri="{BB962C8B-B14F-4D97-AF65-F5344CB8AC3E}">
        <p14:creationId xmlns:p14="http://schemas.microsoft.com/office/powerpoint/2010/main" val="1752993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When was the attack on Pearl Harbor?</a:t>
            </a:r>
            <a:endParaRPr lang="en-US" dirty="0"/>
          </a:p>
          <a:p>
            <a:pPr marL="731520" lvl="1" indent="-457200">
              <a:buFont typeface="+mj-lt"/>
              <a:buAutoNum type="alphaUcPeriod"/>
            </a:pPr>
            <a:r>
              <a:rPr lang="en-US" sz="2400" dirty="0"/>
              <a:t>December 7, 1945</a:t>
            </a:r>
          </a:p>
          <a:p>
            <a:pPr marL="731520" lvl="1" indent="-457200">
              <a:buFont typeface="+mj-lt"/>
              <a:buAutoNum type="alphaUcPeriod"/>
            </a:pPr>
            <a:r>
              <a:rPr lang="en-US" sz="2400" dirty="0"/>
              <a:t>December 14, 1941</a:t>
            </a:r>
          </a:p>
          <a:p>
            <a:pPr marL="731520" lvl="1" indent="-457200">
              <a:buFont typeface="+mj-lt"/>
              <a:buAutoNum type="alphaUcPeriod"/>
            </a:pPr>
            <a:r>
              <a:rPr lang="en-US" sz="2400" dirty="0"/>
              <a:t>December 7, 1941</a:t>
            </a:r>
          </a:p>
          <a:p>
            <a:pPr marL="731520" lvl="1" indent="-457200">
              <a:buFont typeface="+mj-lt"/>
              <a:buAutoNum type="alphaUcPeriod"/>
            </a:pPr>
            <a:r>
              <a:rPr lang="en-US" sz="2400" dirty="0"/>
              <a:t>December 14, 1945</a:t>
            </a:r>
          </a:p>
          <a:p>
            <a:endParaRPr lang="en-US" dirty="0"/>
          </a:p>
        </p:txBody>
      </p:sp>
      <p:sp>
        <p:nvSpPr>
          <p:cNvPr id="3" name="Title 2"/>
          <p:cNvSpPr>
            <a:spLocks noGrp="1"/>
          </p:cNvSpPr>
          <p:nvPr>
            <p:ph type="title"/>
          </p:nvPr>
        </p:nvSpPr>
        <p:spPr/>
        <p:txBody>
          <a:bodyPr/>
          <a:lstStyle/>
          <a:p>
            <a:r>
              <a:rPr lang="en-US" dirty="0" smtClean="0"/>
              <a:t>#17</a:t>
            </a:r>
            <a:endParaRPr lang="en-US" dirty="0"/>
          </a:p>
        </p:txBody>
      </p:sp>
    </p:spTree>
    <p:extLst>
      <p:ext uri="{BB962C8B-B14F-4D97-AF65-F5344CB8AC3E}">
        <p14:creationId xmlns:p14="http://schemas.microsoft.com/office/powerpoint/2010/main" val="3419935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Which of the following statements BEST represents how the war in the Pacific was different from the war in Europe?</a:t>
            </a:r>
            <a:endParaRPr lang="en-US" dirty="0"/>
          </a:p>
          <a:p>
            <a:pPr marL="731520" lvl="1" indent="-457200">
              <a:buFont typeface="+mj-lt"/>
              <a:buAutoNum type="alphaUcPeriod"/>
            </a:pPr>
            <a:r>
              <a:rPr lang="en-US" sz="2400" dirty="0"/>
              <a:t>The war in the Pacific was fought on Japanese mainland and the war in Europe was fought mainly in the Atlantic and Mediterranean</a:t>
            </a:r>
          </a:p>
          <a:p>
            <a:pPr marL="731520" lvl="1" indent="-457200">
              <a:buFont typeface="+mj-lt"/>
              <a:buAutoNum type="alphaUcPeriod"/>
            </a:pPr>
            <a:r>
              <a:rPr lang="en-US" sz="2400" dirty="0"/>
              <a:t>The war in the Pacific was mainly trench warfare and the war in Europe was mainly guerilla warfare</a:t>
            </a:r>
          </a:p>
          <a:p>
            <a:pPr marL="731520" lvl="1" indent="-457200">
              <a:buFont typeface="+mj-lt"/>
              <a:buAutoNum type="alphaUcPeriod"/>
            </a:pPr>
            <a:r>
              <a:rPr lang="en-US" sz="2400" dirty="0"/>
              <a:t>The war in the Pacific was mainly fought between the U.S. and Japan and the war in Europe had the British, Americans, and Soviets fight for the Allied side</a:t>
            </a:r>
          </a:p>
          <a:p>
            <a:pPr marL="731520" lvl="1" indent="-457200">
              <a:buFont typeface="+mj-lt"/>
              <a:buAutoNum type="alphaUcPeriod"/>
            </a:pPr>
            <a:r>
              <a:rPr lang="en-US" sz="2400" dirty="0"/>
              <a:t>The war in the Pacific was over before the war in Europe ended</a:t>
            </a:r>
          </a:p>
          <a:p>
            <a:endParaRPr lang="en-US" dirty="0"/>
          </a:p>
        </p:txBody>
      </p:sp>
      <p:sp>
        <p:nvSpPr>
          <p:cNvPr id="3" name="Title 2"/>
          <p:cNvSpPr>
            <a:spLocks noGrp="1"/>
          </p:cNvSpPr>
          <p:nvPr>
            <p:ph type="title"/>
          </p:nvPr>
        </p:nvSpPr>
        <p:spPr/>
        <p:txBody>
          <a:bodyPr/>
          <a:lstStyle/>
          <a:p>
            <a:r>
              <a:rPr lang="en-US" dirty="0" smtClean="0"/>
              <a:t>#18</a:t>
            </a:r>
            <a:endParaRPr lang="en-US" dirty="0"/>
          </a:p>
        </p:txBody>
      </p:sp>
    </p:spTree>
    <p:extLst>
      <p:ext uri="{BB962C8B-B14F-4D97-AF65-F5344CB8AC3E}">
        <p14:creationId xmlns:p14="http://schemas.microsoft.com/office/powerpoint/2010/main" val="2574715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t>The Harlem Renaissance of the 1920’s was a period when African Americans:</a:t>
            </a:r>
          </a:p>
          <a:p>
            <a:pPr marL="502920" indent="-457200">
              <a:buFont typeface="+mj-lt"/>
              <a:buAutoNum type="alphaUcPeriod"/>
            </a:pPr>
            <a:r>
              <a:rPr lang="en-US" dirty="0" smtClean="0"/>
              <a:t>Left the U.S. in large numbers to settle in Nigeria</a:t>
            </a:r>
          </a:p>
          <a:p>
            <a:pPr marL="502920" indent="-457200">
              <a:buFont typeface="+mj-lt"/>
              <a:buAutoNum type="alphaUcPeriod"/>
            </a:pPr>
            <a:r>
              <a:rPr lang="en-US" dirty="0" smtClean="0"/>
              <a:t>Created noteworthy works of art and literature</a:t>
            </a:r>
          </a:p>
          <a:p>
            <a:pPr marL="502920" indent="-457200">
              <a:buFont typeface="+mj-lt"/>
              <a:buAutoNum type="alphaUcPeriod"/>
            </a:pPr>
            <a:r>
              <a:rPr lang="en-US" dirty="0" smtClean="0"/>
              <a:t>Migrated west in search of land and jobs</a:t>
            </a:r>
          </a:p>
          <a:p>
            <a:pPr marL="502920" indent="-457200">
              <a:buFont typeface="+mj-lt"/>
              <a:buAutoNum type="alphaUcPeriod"/>
            </a:pPr>
            <a:r>
              <a:rPr lang="en-US" dirty="0" smtClean="0"/>
              <a:t>Used civil disobedience to fight segregation in the Armed Forces</a:t>
            </a:r>
            <a:endParaRPr lang="en-US" dirty="0"/>
          </a:p>
        </p:txBody>
      </p:sp>
      <p:sp>
        <p:nvSpPr>
          <p:cNvPr id="3" name="Title 2"/>
          <p:cNvSpPr>
            <a:spLocks noGrp="1"/>
          </p:cNvSpPr>
          <p:nvPr>
            <p:ph type="title"/>
          </p:nvPr>
        </p:nvSpPr>
        <p:spPr/>
        <p:txBody>
          <a:bodyPr/>
          <a:lstStyle/>
          <a:p>
            <a:r>
              <a:rPr lang="en-US" dirty="0" smtClean="0"/>
              <a:t>#1</a:t>
            </a:r>
            <a:endParaRPr lang="en-US" dirty="0"/>
          </a:p>
        </p:txBody>
      </p:sp>
    </p:spTree>
    <p:extLst>
      <p:ext uri="{BB962C8B-B14F-4D97-AF65-F5344CB8AC3E}">
        <p14:creationId xmlns:p14="http://schemas.microsoft.com/office/powerpoint/2010/main" val="57551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What three nations made up the Axis Powers?</a:t>
            </a:r>
            <a:endParaRPr lang="en-US" dirty="0"/>
          </a:p>
          <a:p>
            <a:pPr marL="731520" lvl="1" indent="-457200">
              <a:buFont typeface="+mj-lt"/>
              <a:buAutoNum type="alphaUcPeriod"/>
            </a:pPr>
            <a:r>
              <a:rPr lang="en-US" sz="2400" dirty="0"/>
              <a:t>Russia, Germany, Japan</a:t>
            </a:r>
          </a:p>
          <a:p>
            <a:pPr marL="731520" lvl="1" indent="-457200">
              <a:buFont typeface="+mj-lt"/>
              <a:buAutoNum type="alphaUcPeriod"/>
            </a:pPr>
            <a:r>
              <a:rPr lang="en-US" sz="2400" dirty="0"/>
              <a:t>Germany, Italy, Spain</a:t>
            </a:r>
          </a:p>
          <a:p>
            <a:pPr marL="731520" lvl="1" indent="-457200">
              <a:buFont typeface="+mj-lt"/>
              <a:buAutoNum type="alphaUcPeriod"/>
            </a:pPr>
            <a:r>
              <a:rPr lang="en-US" sz="2400" dirty="0"/>
              <a:t>Germany, Russia, Italy</a:t>
            </a:r>
          </a:p>
          <a:p>
            <a:pPr marL="731520" lvl="1" indent="-457200">
              <a:buFont typeface="+mj-lt"/>
              <a:buAutoNum type="alphaUcPeriod"/>
            </a:pPr>
            <a:r>
              <a:rPr lang="en-US" sz="2400" dirty="0"/>
              <a:t>Japan, Italy, Germany</a:t>
            </a:r>
          </a:p>
          <a:p>
            <a:endParaRPr lang="en-US" dirty="0"/>
          </a:p>
        </p:txBody>
      </p:sp>
      <p:sp>
        <p:nvSpPr>
          <p:cNvPr id="3" name="Title 2"/>
          <p:cNvSpPr>
            <a:spLocks noGrp="1"/>
          </p:cNvSpPr>
          <p:nvPr>
            <p:ph type="title"/>
          </p:nvPr>
        </p:nvSpPr>
        <p:spPr/>
        <p:txBody>
          <a:bodyPr/>
          <a:lstStyle/>
          <a:p>
            <a:r>
              <a:rPr lang="en-US" dirty="0" smtClean="0"/>
              <a:t>#19</a:t>
            </a:r>
            <a:endParaRPr lang="en-US" dirty="0"/>
          </a:p>
        </p:txBody>
      </p:sp>
    </p:spTree>
    <p:extLst>
      <p:ext uri="{BB962C8B-B14F-4D97-AF65-F5344CB8AC3E}">
        <p14:creationId xmlns:p14="http://schemas.microsoft.com/office/powerpoint/2010/main" val="415675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Which Supreme Court case allowed the U.S. government to put Japanese-Americans in internment camps?</a:t>
            </a:r>
            <a:endParaRPr lang="en-US" dirty="0"/>
          </a:p>
          <a:p>
            <a:pPr marL="731520" lvl="1" indent="-457200">
              <a:buFont typeface="+mj-lt"/>
              <a:buAutoNum type="alphaUcPeriod"/>
            </a:pPr>
            <a:r>
              <a:rPr lang="en-US" sz="2400" dirty="0"/>
              <a:t>Korematsu v. U.S.</a:t>
            </a:r>
          </a:p>
          <a:p>
            <a:pPr marL="731520" lvl="1" indent="-457200">
              <a:buFont typeface="+mj-lt"/>
              <a:buAutoNum type="alphaUcPeriod"/>
            </a:pPr>
            <a:r>
              <a:rPr lang="en-US" sz="2400" dirty="0"/>
              <a:t>Okinawa v U.S.</a:t>
            </a:r>
          </a:p>
          <a:p>
            <a:pPr marL="731520" lvl="1" indent="-457200">
              <a:buFont typeface="+mj-lt"/>
              <a:buAutoNum type="alphaUcPeriod"/>
            </a:pPr>
            <a:r>
              <a:rPr lang="en-US" sz="2400" dirty="0" err="1"/>
              <a:t>Tojo</a:t>
            </a:r>
            <a:r>
              <a:rPr lang="en-US" sz="2400" dirty="0"/>
              <a:t> v U.S.</a:t>
            </a:r>
          </a:p>
          <a:p>
            <a:pPr marL="731520" lvl="1" indent="-457200">
              <a:buFont typeface="+mj-lt"/>
              <a:buAutoNum type="alphaUcPeriod"/>
            </a:pPr>
            <a:r>
              <a:rPr lang="en-US" sz="2400" dirty="0"/>
              <a:t>Matsui v U.S.</a:t>
            </a:r>
          </a:p>
          <a:p>
            <a:pPr marL="45720" indent="0">
              <a:buNone/>
            </a:pPr>
            <a:endParaRPr lang="en-US" dirty="0"/>
          </a:p>
        </p:txBody>
      </p:sp>
      <p:sp>
        <p:nvSpPr>
          <p:cNvPr id="3" name="Title 2"/>
          <p:cNvSpPr>
            <a:spLocks noGrp="1"/>
          </p:cNvSpPr>
          <p:nvPr>
            <p:ph type="title"/>
          </p:nvPr>
        </p:nvSpPr>
        <p:spPr/>
        <p:txBody>
          <a:bodyPr/>
          <a:lstStyle/>
          <a:p>
            <a:r>
              <a:rPr lang="en-US" dirty="0" smtClean="0"/>
              <a:t>#20</a:t>
            </a:r>
            <a:endParaRPr lang="en-US" dirty="0"/>
          </a:p>
        </p:txBody>
      </p:sp>
    </p:spTree>
    <p:extLst>
      <p:ext uri="{BB962C8B-B14F-4D97-AF65-F5344CB8AC3E}">
        <p14:creationId xmlns:p14="http://schemas.microsoft.com/office/powerpoint/2010/main" val="3725779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After WWII ended, what was the period of time called when political and military tensions arose between the United States (and its allies) and the Soviet Union (and its allies)?</a:t>
            </a:r>
            <a:endParaRPr lang="en-US" sz="2000" b="1" dirty="0"/>
          </a:p>
          <a:p>
            <a:pPr marL="502920" indent="-457200">
              <a:buFont typeface="+mj-lt"/>
              <a:buAutoNum type="alphaUcPeriod"/>
            </a:pPr>
            <a:r>
              <a:rPr lang="en-US" dirty="0" smtClean="0"/>
              <a:t>Imperialism      </a:t>
            </a:r>
            <a:endParaRPr lang="en-US" dirty="0"/>
          </a:p>
          <a:p>
            <a:pPr marL="502920" indent="-457200">
              <a:buFont typeface="+mj-lt"/>
              <a:buAutoNum type="alphaUcPeriod"/>
            </a:pPr>
            <a:r>
              <a:rPr lang="en-US" dirty="0" smtClean="0"/>
              <a:t>Cold </a:t>
            </a:r>
            <a:r>
              <a:rPr lang="en-US" dirty="0"/>
              <a:t>War     </a:t>
            </a:r>
            <a:endParaRPr lang="en-US" dirty="0"/>
          </a:p>
          <a:p>
            <a:pPr marL="502920" indent="-457200">
              <a:buFont typeface="+mj-lt"/>
              <a:buAutoNum type="alphaUcPeriod"/>
            </a:pPr>
            <a:r>
              <a:rPr lang="en-US" dirty="0" smtClean="0"/>
              <a:t>WWI        </a:t>
            </a:r>
            <a:endParaRPr lang="en-US" dirty="0"/>
          </a:p>
          <a:p>
            <a:pPr marL="502920" indent="-457200">
              <a:buFont typeface="+mj-lt"/>
              <a:buAutoNum type="alphaUcPeriod"/>
            </a:pPr>
            <a:r>
              <a:rPr lang="en-US" dirty="0" smtClean="0"/>
              <a:t>Great </a:t>
            </a:r>
            <a:r>
              <a:rPr lang="en-US" dirty="0"/>
              <a:t>Depression</a:t>
            </a:r>
            <a:endParaRPr lang="en-US" sz="1800" dirty="0"/>
          </a:p>
          <a:p>
            <a:endParaRPr lang="en-US" dirty="0"/>
          </a:p>
        </p:txBody>
      </p:sp>
      <p:sp>
        <p:nvSpPr>
          <p:cNvPr id="3" name="Title 2"/>
          <p:cNvSpPr>
            <a:spLocks noGrp="1"/>
          </p:cNvSpPr>
          <p:nvPr>
            <p:ph type="title"/>
          </p:nvPr>
        </p:nvSpPr>
        <p:spPr/>
        <p:txBody>
          <a:bodyPr/>
          <a:lstStyle/>
          <a:p>
            <a:r>
              <a:rPr lang="en-US" dirty="0" smtClean="0"/>
              <a:t>#21</a:t>
            </a:r>
            <a:endParaRPr lang="en-US" dirty="0"/>
          </a:p>
        </p:txBody>
      </p:sp>
    </p:spTree>
    <p:extLst>
      <p:ext uri="{BB962C8B-B14F-4D97-AF65-F5344CB8AC3E}">
        <p14:creationId xmlns:p14="http://schemas.microsoft.com/office/powerpoint/2010/main" val="3677840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What does the “iron curtain” refer to</a:t>
            </a:r>
            <a:r>
              <a:rPr lang="en-US" b="1" dirty="0" smtClean="0"/>
              <a:t>?</a:t>
            </a:r>
            <a:endParaRPr lang="en-US" sz="2000" b="1" dirty="0"/>
          </a:p>
          <a:p>
            <a:pPr marL="731520" lvl="1" indent="-457200">
              <a:buFont typeface="+mj-lt"/>
              <a:buAutoNum type="alphaUcPeriod"/>
            </a:pPr>
            <a:r>
              <a:rPr lang="en-US" sz="2400" dirty="0"/>
              <a:t>The increase in iron production in the United States to be sold to the rest of the world.</a:t>
            </a:r>
            <a:endParaRPr lang="en-US" dirty="0"/>
          </a:p>
          <a:p>
            <a:pPr marL="731520" lvl="1" indent="-457200">
              <a:buFont typeface="+mj-lt"/>
              <a:buAutoNum type="alphaUcPeriod"/>
            </a:pPr>
            <a:r>
              <a:rPr lang="en-US" sz="2400" dirty="0"/>
              <a:t>The geographical border between Eastern &amp; Western Europe that separated free democratic nations from communist controlled satellite nations of the Soviet Union.</a:t>
            </a:r>
            <a:endParaRPr lang="en-US" dirty="0"/>
          </a:p>
          <a:p>
            <a:pPr marL="731520" lvl="1" indent="-457200">
              <a:buFont typeface="+mj-lt"/>
              <a:buAutoNum type="alphaUcPeriod"/>
            </a:pPr>
            <a:r>
              <a:rPr lang="en-US" sz="2400" dirty="0"/>
              <a:t>A bulletproof shield made of iron used in WWI.</a:t>
            </a:r>
            <a:endParaRPr lang="en-US" dirty="0"/>
          </a:p>
          <a:p>
            <a:pPr marL="731520" lvl="1" indent="-457200">
              <a:buFont typeface="+mj-lt"/>
              <a:buAutoNum type="alphaUcPeriod"/>
            </a:pPr>
            <a:r>
              <a:rPr lang="en-US" sz="2400" dirty="0"/>
              <a:t>The nickname for the United States policy for protecting itself from a communist invasion.</a:t>
            </a:r>
            <a:endParaRPr lang="en-US" dirty="0"/>
          </a:p>
          <a:p>
            <a:endParaRPr lang="en-US" dirty="0"/>
          </a:p>
        </p:txBody>
      </p:sp>
      <p:sp>
        <p:nvSpPr>
          <p:cNvPr id="3" name="Title 2"/>
          <p:cNvSpPr>
            <a:spLocks noGrp="1"/>
          </p:cNvSpPr>
          <p:nvPr>
            <p:ph type="title"/>
          </p:nvPr>
        </p:nvSpPr>
        <p:spPr/>
        <p:txBody>
          <a:bodyPr/>
          <a:lstStyle/>
          <a:p>
            <a:r>
              <a:rPr lang="en-US" dirty="0" smtClean="0"/>
              <a:t>#22</a:t>
            </a:r>
            <a:endParaRPr lang="en-US" dirty="0"/>
          </a:p>
        </p:txBody>
      </p:sp>
    </p:spTree>
    <p:extLst>
      <p:ext uri="{BB962C8B-B14F-4D97-AF65-F5344CB8AC3E}">
        <p14:creationId xmlns:p14="http://schemas.microsoft.com/office/powerpoint/2010/main" val="803480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t>Who </a:t>
            </a:r>
            <a:r>
              <a:rPr lang="en-US" b="1" dirty="0"/>
              <a:t>was the “Big Three” at Yalta Conference</a:t>
            </a:r>
            <a:r>
              <a:rPr lang="en-US" b="1" dirty="0" smtClean="0"/>
              <a:t>?</a:t>
            </a:r>
            <a:endParaRPr lang="en-US" sz="2000" b="1" dirty="0"/>
          </a:p>
          <a:p>
            <a:pPr marL="731520" lvl="1" indent="-457200">
              <a:buFont typeface="+mj-lt"/>
              <a:buAutoNum type="alphaUcPeriod"/>
            </a:pPr>
            <a:r>
              <a:rPr lang="en-US" sz="2400" dirty="0"/>
              <a:t>Benito Mussolini, FDR, Sen. Joseph McCarthy</a:t>
            </a:r>
            <a:endParaRPr lang="en-US" dirty="0"/>
          </a:p>
          <a:p>
            <a:pPr marL="731520" lvl="1" indent="-457200">
              <a:buFont typeface="+mj-lt"/>
              <a:buAutoNum type="alphaUcPeriod"/>
            </a:pPr>
            <a:r>
              <a:rPr lang="en-US" sz="2400" dirty="0"/>
              <a:t>Harry Truman, Winston Churchill, Nikita Khrushchev</a:t>
            </a:r>
            <a:endParaRPr lang="en-US" dirty="0"/>
          </a:p>
          <a:p>
            <a:pPr marL="731520" lvl="1" indent="-457200">
              <a:buFont typeface="+mj-lt"/>
              <a:buAutoNum type="alphaUcPeriod"/>
            </a:pPr>
            <a:r>
              <a:rPr lang="en-US" sz="2400" dirty="0" err="1"/>
              <a:t>Albus</a:t>
            </a:r>
            <a:r>
              <a:rPr lang="en-US" sz="2400" dirty="0"/>
              <a:t> Dumbledore, Peter Pettigrew, Sirius Black</a:t>
            </a:r>
            <a:endParaRPr lang="en-US" dirty="0"/>
          </a:p>
          <a:p>
            <a:pPr marL="731520" lvl="1" indent="-457200">
              <a:buFont typeface="+mj-lt"/>
              <a:buAutoNum type="alphaUcPeriod"/>
            </a:pPr>
            <a:r>
              <a:rPr lang="en-US" sz="2400" dirty="0"/>
              <a:t>FDR, Winston Churchill, Joseph Stalin</a:t>
            </a:r>
            <a:endParaRPr lang="en-US" dirty="0"/>
          </a:p>
          <a:p>
            <a:endParaRPr lang="en-US" dirty="0"/>
          </a:p>
        </p:txBody>
      </p:sp>
      <p:sp>
        <p:nvSpPr>
          <p:cNvPr id="3" name="Title 2"/>
          <p:cNvSpPr>
            <a:spLocks noGrp="1"/>
          </p:cNvSpPr>
          <p:nvPr>
            <p:ph type="title"/>
          </p:nvPr>
        </p:nvSpPr>
        <p:spPr/>
        <p:txBody>
          <a:bodyPr/>
          <a:lstStyle/>
          <a:p>
            <a:r>
              <a:rPr lang="en-US" dirty="0" smtClean="0"/>
              <a:t>#23</a:t>
            </a:r>
            <a:endParaRPr lang="en-US" dirty="0"/>
          </a:p>
        </p:txBody>
      </p:sp>
    </p:spTree>
    <p:extLst>
      <p:ext uri="{BB962C8B-B14F-4D97-AF65-F5344CB8AC3E}">
        <p14:creationId xmlns:p14="http://schemas.microsoft.com/office/powerpoint/2010/main" val="33872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Which best describes the Truman Doctrine</a:t>
            </a:r>
            <a:r>
              <a:rPr lang="en-US" b="1" dirty="0" smtClean="0"/>
              <a:t>?</a:t>
            </a:r>
            <a:endParaRPr lang="en-US" sz="2000" b="1" dirty="0"/>
          </a:p>
          <a:p>
            <a:pPr marL="731520" lvl="1" indent="-457200">
              <a:buFont typeface="+mj-lt"/>
              <a:buAutoNum type="alphaUcPeriod"/>
            </a:pPr>
            <a:r>
              <a:rPr lang="en-US" sz="2400" dirty="0"/>
              <a:t>A speech by President Truman declaring war on the USSR and announcing the mobilization of the United States military</a:t>
            </a:r>
            <a:endParaRPr lang="en-US" dirty="0"/>
          </a:p>
          <a:p>
            <a:pPr marL="731520" lvl="1" indent="-457200">
              <a:buFont typeface="+mj-lt"/>
              <a:buAutoNum type="alphaUcPeriod"/>
            </a:pPr>
            <a:r>
              <a:rPr lang="en-US" sz="2400" dirty="0"/>
              <a:t>The British foreign policy to aid the USSR in spreading communism throughout the world</a:t>
            </a:r>
          </a:p>
          <a:p>
            <a:pPr marL="731520" lvl="1" indent="-457200">
              <a:buFont typeface="+mj-lt"/>
              <a:buAutoNum type="alphaUcPeriod"/>
            </a:pPr>
            <a:r>
              <a:rPr lang="en-US" sz="2400" dirty="0"/>
              <a:t>An American foreign policy that would give aid to countries in order to prevent the spread of communism</a:t>
            </a:r>
          </a:p>
          <a:p>
            <a:pPr marL="731520" lvl="1" indent="-457200">
              <a:buFont typeface="+mj-lt"/>
              <a:buAutoNum type="alphaUcPeriod"/>
            </a:pPr>
            <a:r>
              <a:rPr lang="en-US" sz="2400" dirty="0"/>
              <a:t>An agreement between Truman and Stalin to split the world into communist and democratic countries</a:t>
            </a:r>
          </a:p>
          <a:p>
            <a:endParaRPr lang="en-US" dirty="0"/>
          </a:p>
        </p:txBody>
      </p:sp>
      <p:sp>
        <p:nvSpPr>
          <p:cNvPr id="3" name="Title 2"/>
          <p:cNvSpPr>
            <a:spLocks noGrp="1"/>
          </p:cNvSpPr>
          <p:nvPr>
            <p:ph type="title"/>
          </p:nvPr>
        </p:nvSpPr>
        <p:spPr/>
        <p:txBody>
          <a:bodyPr/>
          <a:lstStyle/>
          <a:p>
            <a:r>
              <a:rPr lang="en-US" dirty="0" smtClean="0"/>
              <a:t>#24</a:t>
            </a:r>
            <a:endParaRPr lang="en-US" dirty="0"/>
          </a:p>
        </p:txBody>
      </p:sp>
    </p:spTree>
    <p:extLst>
      <p:ext uri="{BB962C8B-B14F-4D97-AF65-F5344CB8AC3E}">
        <p14:creationId xmlns:p14="http://schemas.microsoft.com/office/powerpoint/2010/main" val="2434212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Which of the following best describes how Khrushchev differed from Stalin in the spreading of communism</a:t>
            </a:r>
            <a:r>
              <a:rPr lang="en-US" b="1" dirty="0" smtClean="0"/>
              <a:t>?</a:t>
            </a:r>
            <a:endParaRPr lang="en-US" b="1" dirty="0"/>
          </a:p>
          <a:p>
            <a:pPr marL="731520" lvl="1" indent="-457200">
              <a:buFont typeface="+mj-lt"/>
              <a:buAutoNum type="alphaUcPeriod"/>
            </a:pPr>
            <a:r>
              <a:rPr lang="en-US" sz="2400" dirty="0"/>
              <a:t>Khrushchev wanted to spread communism through force and military action</a:t>
            </a:r>
          </a:p>
          <a:p>
            <a:pPr marL="731520" lvl="1" indent="-457200">
              <a:buFont typeface="+mj-lt"/>
              <a:buAutoNum type="alphaUcPeriod"/>
            </a:pPr>
            <a:r>
              <a:rPr lang="en-US" sz="2400" dirty="0"/>
              <a:t>Khrushchev wanted to pay off foreign governments to transition to a communist economy</a:t>
            </a:r>
          </a:p>
          <a:p>
            <a:pPr marL="731520" lvl="1" indent="-457200">
              <a:buFont typeface="+mj-lt"/>
              <a:buAutoNum type="alphaUcPeriod"/>
            </a:pPr>
            <a:r>
              <a:rPr lang="en-US" sz="2400" dirty="0"/>
              <a:t>Khrushchev wanted to stop the spread of communism and focus on making the already communist nations stronger and wealthier </a:t>
            </a:r>
          </a:p>
          <a:p>
            <a:pPr marL="731520" lvl="1" indent="-457200">
              <a:buFont typeface="+mj-lt"/>
              <a:buAutoNum type="alphaUcPeriod"/>
            </a:pPr>
            <a:r>
              <a:rPr lang="en-US" sz="2400" dirty="0"/>
              <a:t>Khrushchev wanted to spread communism peacefully and in coexistence with the U.S. in which they would compete economically and scientifically</a:t>
            </a:r>
          </a:p>
          <a:p>
            <a:endParaRPr lang="en-US" dirty="0"/>
          </a:p>
        </p:txBody>
      </p:sp>
      <p:sp>
        <p:nvSpPr>
          <p:cNvPr id="3" name="Title 2"/>
          <p:cNvSpPr>
            <a:spLocks noGrp="1"/>
          </p:cNvSpPr>
          <p:nvPr>
            <p:ph type="title"/>
          </p:nvPr>
        </p:nvSpPr>
        <p:spPr/>
        <p:txBody>
          <a:bodyPr/>
          <a:lstStyle/>
          <a:p>
            <a:r>
              <a:rPr lang="en-US" dirty="0" smtClean="0"/>
              <a:t>#25</a:t>
            </a:r>
            <a:endParaRPr lang="en-US" dirty="0"/>
          </a:p>
        </p:txBody>
      </p:sp>
    </p:spTree>
    <p:extLst>
      <p:ext uri="{BB962C8B-B14F-4D97-AF65-F5344CB8AC3E}">
        <p14:creationId xmlns:p14="http://schemas.microsoft.com/office/powerpoint/2010/main" val="2724943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At what latitude did the stalemate during the Korean War take place that eventually led to the border between North Korea and South Korea</a:t>
            </a:r>
            <a:r>
              <a:rPr lang="en-US" b="1" dirty="0" smtClean="0"/>
              <a:t>?</a:t>
            </a:r>
            <a:endParaRPr lang="en-US" b="1" dirty="0"/>
          </a:p>
          <a:p>
            <a:pPr marL="731520" lvl="1" indent="-457200">
              <a:buFont typeface="+mj-lt"/>
              <a:buAutoNum type="alphaUcPeriod"/>
            </a:pPr>
            <a:r>
              <a:rPr lang="en-US" sz="2400" dirty="0"/>
              <a:t>48</a:t>
            </a:r>
            <a:r>
              <a:rPr lang="en-US" sz="2400" baseline="30000" dirty="0"/>
              <a:t>th</a:t>
            </a:r>
            <a:r>
              <a:rPr lang="en-US" sz="2400" dirty="0"/>
              <a:t> parallel</a:t>
            </a:r>
          </a:p>
          <a:p>
            <a:pPr marL="731520" lvl="1" indent="-457200">
              <a:buFont typeface="+mj-lt"/>
              <a:buAutoNum type="alphaUcPeriod"/>
            </a:pPr>
            <a:r>
              <a:rPr lang="en-US" sz="2400" dirty="0"/>
              <a:t>35</a:t>
            </a:r>
            <a:r>
              <a:rPr lang="en-US" sz="2400" baseline="30000" dirty="0"/>
              <a:t>th</a:t>
            </a:r>
            <a:r>
              <a:rPr lang="en-US" sz="2400" dirty="0"/>
              <a:t> parallel</a:t>
            </a:r>
          </a:p>
          <a:p>
            <a:pPr marL="731520" lvl="1" indent="-457200">
              <a:buFont typeface="+mj-lt"/>
              <a:buAutoNum type="alphaUcPeriod"/>
            </a:pPr>
            <a:r>
              <a:rPr lang="en-US" sz="2400" dirty="0"/>
              <a:t>42</a:t>
            </a:r>
            <a:r>
              <a:rPr lang="en-US" sz="2400" baseline="30000" dirty="0"/>
              <a:t>nd</a:t>
            </a:r>
            <a:r>
              <a:rPr lang="en-US" sz="2400" dirty="0"/>
              <a:t> parallel</a:t>
            </a:r>
          </a:p>
          <a:p>
            <a:pPr marL="731520" lvl="1" indent="-457200">
              <a:buFont typeface="+mj-lt"/>
              <a:buAutoNum type="alphaUcPeriod"/>
            </a:pPr>
            <a:r>
              <a:rPr lang="en-US" sz="2400" dirty="0"/>
              <a:t>38</a:t>
            </a:r>
            <a:r>
              <a:rPr lang="en-US" sz="2400" baseline="30000" dirty="0"/>
              <a:t>th</a:t>
            </a:r>
            <a:r>
              <a:rPr lang="en-US" sz="2400" dirty="0"/>
              <a:t> parallel</a:t>
            </a:r>
          </a:p>
          <a:p>
            <a:endParaRPr lang="en-US" dirty="0"/>
          </a:p>
        </p:txBody>
      </p:sp>
      <p:sp>
        <p:nvSpPr>
          <p:cNvPr id="3" name="Title 2"/>
          <p:cNvSpPr>
            <a:spLocks noGrp="1"/>
          </p:cNvSpPr>
          <p:nvPr>
            <p:ph type="title"/>
          </p:nvPr>
        </p:nvSpPr>
        <p:spPr/>
        <p:txBody>
          <a:bodyPr/>
          <a:lstStyle/>
          <a:p>
            <a:r>
              <a:rPr lang="en-US" dirty="0" smtClean="0"/>
              <a:t>#26</a:t>
            </a:r>
            <a:endParaRPr lang="en-US" dirty="0"/>
          </a:p>
        </p:txBody>
      </p:sp>
    </p:spTree>
    <p:extLst>
      <p:ext uri="{BB962C8B-B14F-4D97-AF65-F5344CB8AC3E}">
        <p14:creationId xmlns:p14="http://schemas.microsoft.com/office/powerpoint/2010/main" val="219469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Which of the following was NOT an immediate effect of the Cold War</a:t>
            </a:r>
            <a:r>
              <a:rPr lang="en-US" b="1" dirty="0" smtClean="0"/>
              <a:t>?</a:t>
            </a:r>
            <a:endParaRPr lang="en-US" b="1" dirty="0"/>
          </a:p>
          <a:p>
            <a:pPr marL="731520" lvl="1" indent="-457200">
              <a:buFont typeface="+mj-lt"/>
              <a:buAutoNum type="alphaUcPeriod"/>
            </a:pPr>
            <a:r>
              <a:rPr lang="en-US" sz="2400" dirty="0"/>
              <a:t>Truman Doctrine and Marshall Plan</a:t>
            </a:r>
          </a:p>
          <a:p>
            <a:pPr marL="731520" lvl="1" indent="-457200">
              <a:buFont typeface="+mj-lt"/>
              <a:buAutoNum type="alphaUcPeriod"/>
            </a:pPr>
            <a:r>
              <a:rPr lang="en-US" sz="2400" dirty="0"/>
              <a:t>Cuban Missile Crisis</a:t>
            </a:r>
          </a:p>
          <a:p>
            <a:pPr marL="731520" lvl="1" indent="-457200">
              <a:buFont typeface="+mj-lt"/>
              <a:buAutoNum type="alphaUcPeriod"/>
            </a:pPr>
            <a:r>
              <a:rPr lang="en-US" sz="2400" dirty="0"/>
              <a:t>McCarthyism</a:t>
            </a:r>
          </a:p>
          <a:p>
            <a:pPr marL="731520" lvl="1" indent="-457200">
              <a:buFont typeface="+mj-lt"/>
              <a:buAutoNum type="alphaUcPeriod"/>
            </a:pPr>
            <a:r>
              <a:rPr lang="en-US" sz="2400" dirty="0"/>
              <a:t>Soviet domination over Eastern Europe</a:t>
            </a:r>
          </a:p>
          <a:p>
            <a:endParaRPr lang="en-US" dirty="0"/>
          </a:p>
        </p:txBody>
      </p:sp>
      <p:sp>
        <p:nvSpPr>
          <p:cNvPr id="3" name="Title 2"/>
          <p:cNvSpPr>
            <a:spLocks noGrp="1"/>
          </p:cNvSpPr>
          <p:nvPr>
            <p:ph type="title"/>
          </p:nvPr>
        </p:nvSpPr>
        <p:spPr/>
        <p:txBody>
          <a:bodyPr/>
          <a:lstStyle/>
          <a:p>
            <a:r>
              <a:rPr lang="en-US" dirty="0" smtClean="0"/>
              <a:t>#27</a:t>
            </a:r>
            <a:endParaRPr lang="en-US" dirty="0"/>
          </a:p>
        </p:txBody>
      </p:sp>
    </p:spTree>
    <p:extLst>
      <p:ext uri="{BB962C8B-B14F-4D97-AF65-F5344CB8AC3E}">
        <p14:creationId xmlns:p14="http://schemas.microsoft.com/office/powerpoint/2010/main" val="2577149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How did the Big Three plan on dividing Germany at the end of the Yalta Conference</a:t>
            </a:r>
            <a:r>
              <a:rPr lang="en-US" b="1" dirty="0" smtClean="0"/>
              <a:t>?</a:t>
            </a:r>
            <a:endParaRPr lang="en-US" b="1" dirty="0"/>
          </a:p>
          <a:p>
            <a:pPr marL="731520" lvl="1" indent="-457200">
              <a:buFont typeface="+mj-lt"/>
              <a:buAutoNum type="alphaUcPeriod"/>
            </a:pPr>
            <a:r>
              <a:rPr lang="en-US" sz="2400" dirty="0"/>
              <a:t>Germany was divided into 5 sections with the U.S., USSR, France, Great Britain, and China each controlling one area</a:t>
            </a:r>
          </a:p>
          <a:p>
            <a:pPr marL="731520" lvl="1" indent="-457200">
              <a:buFont typeface="+mj-lt"/>
              <a:buAutoNum type="alphaUcPeriod"/>
            </a:pPr>
            <a:r>
              <a:rPr lang="en-US" sz="2400" dirty="0"/>
              <a:t>Germany was not divided as it all became communist</a:t>
            </a:r>
          </a:p>
          <a:p>
            <a:pPr marL="731520" lvl="1" indent="-457200">
              <a:buFont typeface="+mj-lt"/>
              <a:buAutoNum type="alphaUcPeriod"/>
            </a:pPr>
            <a:r>
              <a:rPr lang="en-US" sz="2400" dirty="0"/>
              <a:t>Germany was divided into 4 sections with the U.S., Soviet Union, France, and Great Britain each controlling one area</a:t>
            </a:r>
          </a:p>
          <a:p>
            <a:pPr marL="731520" lvl="1" indent="-457200">
              <a:buFont typeface="+mj-lt"/>
              <a:buAutoNum type="alphaUcPeriod"/>
            </a:pPr>
            <a:r>
              <a:rPr lang="en-US" sz="2400" dirty="0"/>
              <a:t>Germany was divided into 4 sections with the U.S., Soviet Union, France, and China each controlling one area</a:t>
            </a:r>
          </a:p>
          <a:p>
            <a:endParaRPr lang="en-US" dirty="0"/>
          </a:p>
        </p:txBody>
      </p:sp>
      <p:sp>
        <p:nvSpPr>
          <p:cNvPr id="3" name="Title 2"/>
          <p:cNvSpPr>
            <a:spLocks noGrp="1"/>
          </p:cNvSpPr>
          <p:nvPr>
            <p:ph type="title"/>
          </p:nvPr>
        </p:nvSpPr>
        <p:spPr/>
        <p:txBody>
          <a:bodyPr/>
          <a:lstStyle/>
          <a:p>
            <a:r>
              <a:rPr lang="en-US" dirty="0" smtClean="0"/>
              <a:t>#28</a:t>
            </a:r>
            <a:endParaRPr lang="en-US" dirty="0"/>
          </a:p>
        </p:txBody>
      </p:sp>
    </p:spTree>
    <p:extLst>
      <p:ext uri="{BB962C8B-B14F-4D97-AF65-F5344CB8AC3E}">
        <p14:creationId xmlns:p14="http://schemas.microsoft.com/office/powerpoint/2010/main" val="335272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t>Which of the following best describes a flapper?</a:t>
            </a:r>
          </a:p>
          <a:p>
            <a:pPr marL="502920" indent="-457200">
              <a:buFont typeface="+mj-lt"/>
              <a:buAutoNum type="alphaUcPeriod"/>
            </a:pPr>
            <a:r>
              <a:rPr lang="en-US" dirty="0" smtClean="0"/>
              <a:t>A modest woman who obeyed all the rules of traditional society</a:t>
            </a:r>
          </a:p>
          <a:p>
            <a:pPr marL="502920" indent="-457200">
              <a:buFont typeface="+mj-lt"/>
              <a:buAutoNum type="alphaUcPeriod"/>
            </a:pPr>
            <a:r>
              <a:rPr lang="en-US" dirty="0" smtClean="0"/>
              <a:t>A young mother who worked outside the home</a:t>
            </a:r>
          </a:p>
          <a:p>
            <a:pPr marL="502920" indent="-457200">
              <a:buFont typeface="+mj-lt"/>
              <a:buAutoNum type="alphaUcPeriod"/>
            </a:pPr>
            <a:r>
              <a:rPr lang="en-US" dirty="0" smtClean="0"/>
              <a:t>A rebellious woman who changed her style of dress and behavior </a:t>
            </a:r>
          </a:p>
          <a:p>
            <a:pPr marL="502920" indent="-457200">
              <a:buFont typeface="+mj-lt"/>
              <a:buAutoNum type="alphaUcPeriod"/>
            </a:pPr>
            <a:r>
              <a:rPr lang="en-US" dirty="0" smtClean="0"/>
              <a:t>A religious woman who would have rejected modern, scientific idea</a:t>
            </a:r>
            <a:endParaRPr lang="en-US" dirty="0"/>
          </a:p>
        </p:txBody>
      </p:sp>
      <p:sp>
        <p:nvSpPr>
          <p:cNvPr id="3" name="Title 2"/>
          <p:cNvSpPr>
            <a:spLocks noGrp="1"/>
          </p:cNvSpPr>
          <p:nvPr>
            <p:ph type="title"/>
          </p:nvPr>
        </p:nvSpPr>
        <p:spPr/>
        <p:txBody>
          <a:bodyPr/>
          <a:lstStyle/>
          <a:p>
            <a:r>
              <a:rPr lang="en-US" dirty="0" smtClean="0"/>
              <a:t>#2</a:t>
            </a:r>
            <a:endParaRPr lang="en-US" dirty="0"/>
          </a:p>
        </p:txBody>
      </p:sp>
    </p:spTree>
    <p:extLst>
      <p:ext uri="{BB962C8B-B14F-4D97-AF65-F5344CB8AC3E}">
        <p14:creationId xmlns:p14="http://schemas.microsoft.com/office/powerpoint/2010/main" val="3799511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What are satellite nations</a:t>
            </a:r>
            <a:r>
              <a:rPr lang="en-US" b="1" dirty="0" smtClean="0"/>
              <a:t>?</a:t>
            </a:r>
            <a:endParaRPr lang="en-US" b="1" dirty="0"/>
          </a:p>
          <a:p>
            <a:pPr marL="731520" lvl="1" indent="-457200">
              <a:buFont typeface="+mj-lt"/>
              <a:buAutoNum type="alphaUcPeriod"/>
            </a:pPr>
            <a:r>
              <a:rPr lang="en-US" sz="2400" dirty="0"/>
              <a:t>Territory controlled by the United States</a:t>
            </a:r>
          </a:p>
          <a:p>
            <a:pPr marL="731520" lvl="1" indent="-457200">
              <a:buFont typeface="+mj-lt"/>
              <a:buAutoNum type="alphaUcPeriod"/>
            </a:pPr>
            <a:r>
              <a:rPr lang="en-US" sz="2400" dirty="0"/>
              <a:t>Islands all over the world spreading communism</a:t>
            </a:r>
          </a:p>
          <a:p>
            <a:pPr marL="731520" lvl="1" indent="-457200">
              <a:buFont typeface="+mj-lt"/>
              <a:buAutoNum type="alphaUcPeriod"/>
            </a:pPr>
            <a:r>
              <a:rPr lang="en-US" sz="2400" dirty="0"/>
              <a:t>Countries that wanted to enforce communism in their state</a:t>
            </a:r>
          </a:p>
          <a:p>
            <a:pPr marL="731520" lvl="1" indent="-457200">
              <a:buFont typeface="+mj-lt"/>
              <a:buAutoNum type="alphaUcPeriod"/>
            </a:pPr>
            <a:r>
              <a:rPr lang="en-US" sz="2400" dirty="0"/>
              <a:t>Eastern European countries whose policies were dictated by the Soviet Union</a:t>
            </a:r>
          </a:p>
          <a:p>
            <a:endParaRPr lang="en-US" dirty="0"/>
          </a:p>
        </p:txBody>
      </p:sp>
      <p:sp>
        <p:nvSpPr>
          <p:cNvPr id="3" name="Title 2"/>
          <p:cNvSpPr>
            <a:spLocks noGrp="1"/>
          </p:cNvSpPr>
          <p:nvPr>
            <p:ph type="title"/>
          </p:nvPr>
        </p:nvSpPr>
        <p:spPr/>
        <p:txBody>
          <a:bodyPr/>
          <a:lstStyle/>
          <a:p>
            <a:r>
              <a:rPr lang="en-US" dirty="0" smtClean="0"/>
              <a:t>#29</a:t>
            </a:r>
            <a:endParaRPr lang="en-US" dirty="0"/>
          </a:p>
        </p:txBody>
      </p:sp>
    </p:spTree>
    <p:extLst>
      <p:ext uri="{BB962C8B-B14F-4D97-AF65-F5344CB8AC3E}">
        <p14:creationId xmlns:p14="http://schemas.microsoft.com/office/powerpoint/2010/main" val="2520948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How did western democratic countries (i.e. USA &amp; Britain) bypass the Soviet blockade that cut off West Berlin from the rest of the democratic world in order to give supplies</a:t>
            </a:r>
            <a:r>
              <a:rPr lang="en-US" b="1" dirty="0" smtClean="0"/>
              <a:t>?</a:t>
            </a:r>
            <a:endParaRPr lang="en-US" b="1" dirty="0"/>
          </a:p>
          <a:p>
            <a:pPr marL="731520" lvl="1" indent="-457200">
              <a:buFont typeface="+mj-lt"/>
              <a:buAutoNum type="alphaUcPeriod"/>
            </a:pPr>
            <a:r>
              <a:rPr lang="en-US" sz="2400" dirty="0"/>
              <a:t>The British and U.S. dug a massive tunnel from West Germany to West Berlin</a:t>
            </a:r>
          </a:p>
          <a:p>
            <a:pPr marL="731520" lvl="1" indent="-457200">
              <a:buFont typeface="+mj-lt"/>
              <a:buAutoNum type="alphaUcPeriod"/>
            </a:pPr>
            <a:r>
              <a:rPr lang="en-US" sz="2400" dirty="0"/>
              <a:t>The British and U.S. used secret missions to drop off supplies without the Soviets knowing</a:t>
            </a:r>
          </a:p>
          <a:p>
            <a:pPr marL="731520" lvl="1" indent="-457200">
              <a:buFont typeface="+mj-lt"/>
              <a:buAutoNum type="alphaUcPeriod"/>
            </a:pPr>
            <a:r>
              <a:rPr lang="en-US" sz="2400" dirty="0"/>
              <a:t>The British and U.S. flew planes continuously over West Berlin airdropping supplies</a:t>
            </a:r>
          </a:p>
          <a:p>
            <a:pPr marL="731520" lvl="1" indent="-457200">
              <a:buFont typeface="+mj-lt"/>
              <a:buAutoNum type="alphaUcPeriod"/>
            </a:pPr>
            <a:r>
              <a:rPr lang="en-US" sz="2400" dirty="0"/>
              <a:t>The British and U.S. fought the Soviet defenses in order to supply West Berlin</a:t>
            </a:r>
          </a:p>
          <a:p>
            <a:endParaRPr lang="en-US" dirty="0"/>
          </a:p>
        </p:txBody>
      </p:sp>
      <p:sp>
        <p:nvSpPr>
          <p:cNvPr id="3" name="Title 2"/>
          <p:cNvSpPr>
            <a:spLocks noGrp="1"/>
          </p:cNvSpPr>
          <p:nvPr>
            <p:ph type="title"/>
          </p:nvPr>
        </p:nvSpPr>
        <p:spPr/>
        <p:txBody>
          <a:bodyPr/>
          <a:lstStyle/>
          <a:p>
            <a:r>
              <a:rPr lang="en-US" dirty="0" smtClean="0"/>
              <a:t>#30</a:t>
            </a:r>
            <a:endParaRPr lang="en-US" dirty="0"/>
          </a:p>
        </p:txBody>
      </p:sp>
    </p:spTree>
    <p:extLst>
      <p:ext uri="{BB962C8B-B14F-4D97-AF65-F5344CB8AC3E}">
        <p14:creationId xmlns:p14="http://schemas.microsoft.com/office/powerpoint/2010/main" val="255625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7614" y="1219200"/>
            <a:ext cx="9753600" cy="5105400"/>
          </a:xfrm>
        </p:spPr>
        <p:txBody>
          <a:bodyPr/>
          <a:lstStyle/>
          <a:p>
            <a:pPr marL="45720" indent="0">
              <a:buNone/>
            </a:pPr>
            <a:r>
              <a:rPr lang="en-US" b="1" dirty="0" smtClean="0"/>
              <a:t>“Houses were shut tight, and cloth wedged around the doors and windows, but the dust came in so thinly that it could not be seen in the air, and it settled like pollen on the chairs and tables, in the dishes.” </a:t>
            </a:r>
          </a:p>
          <a:p>
            <a:pPr>
              <a:buFontTx/>
              <a:buChar char="-"/>
            </a:pPr>
            <a:r>
              <a:rPr lang="en-US" b="1" dirty="0" smtClean="0"/>
              <a:t>John Steinbeck, </a:t>
            </a:r>
            <a:r>
              <a:rPr lang="en-US" b="1" i="1" dirty="0" smtClean="0"/>
              <a:t>The Grapes of Wrath</a:t>
            </a:r>
          </a:p>
          <a:p>
            <a:pPr marL="45720" indent="0">
              <a:buNone/>
            </a:pPr>
            <a:r>
              <a:rPr lang="en-US" b="1" dirty="0" smtClean="0"/>
              <a:t>What event of the 1930’s is described in the above quote?</a:t>
            </a:r>
          </a:p>
          <a:p>
            <a:pPr marL="502920" indent="-457200">
              <a:buFont typeface="+mj-lt"/>
              <a:buAutoNum type="alphaUcPeriod"/>
            </a:pPr>
            <a:r>
              <a:rPr lang="en-US" dirty="0" smtClean="0"/>
              <a:t>The results of the high tariffs placed on foreign goods by President Hoover</a:t>
            </a:r>
          </a:p>
          <a:p>
            <a:pPr marL="502920" indent="-457200">
              <a:buFont typeface="+mj-lt"/>
              <a:buAutoNum type="alphaUcPeriod"/>
            </a:pPr>
            <a:r>
              <a:rPr lang="en-US" dirty="0" smtClean="0"/>
              <a:t>The period of drought, dust storms, and high winds on the Great Plains, known as the Dust Bowl</a:t>
            </a:r>
          </a:p>
          <a:p>
            <a:pPr marL="502920" indent="-457200">
              <a:buFont typeface="+mj-lt"/>
              <a:buAutoNum type="alphaUcPeriod"/>
            </a:pPr>
            <a:r>
              <a:rPr lang="en-US" dirty="0" smtClean="0"/>
              <a:t>The poor living conditions of urban immigrants in northeastern cities</a:t>
            </a:r>
          </a:p>
          <a:p>
            <a:pPr marL="502920" indent="-457200">
              <a:buFont typeface="+mj-lt"/>
              <a:buAutoNum type="alphaUcPeriod"/>
            </a:pPr>
            <a:r>
              <a:rPr lang="en-US" dirty="0" smtClean="0"/>
              <a:t>The prosperity experienced by growers in the valleys of California</a:t>
            </a:r>
          </a:p>
          <a:p>
            <a:pPr marL="502920" indent="-457200">
              <a:buFont typeface="+mj-lt"/>
              <a:buAutoNum type="alphaUcPeriod"/>
            </a:pPr>
            <a:endParaRPr lang="en-US" dirty="0"/>
          </a:p>
        </p:txBody>
      </p:sp>
      <p:sp>
        <p:nvSpPr>
          <p:cNvPr id="3" name="Title 2"/>
          <p:cNvSpPr>
            <a:spLocks noGrp="1"/>
          </p:cNvSpPr>
          <p:nvPr>
            <p:ph type="title"/>
          </p:nvPr>
        </p:nvSpPr>
        <p:spPr>
          <a:xfrm>
            <a:off x="1217614" y="274638"/>
            <a:ext cx="9753600" cy="944562"/>
          </a:xfrm>
        </p:spPr>
        <p:txBody>
          <a:bodyPr/>
          <a:lstStyle/>
          <a:p>
            <a:r>
              <a:rPr lang="en-US" dirty="0" smtClean="0"/>
              <a:t>#3</a:t>
            </a:r>
            <a:endParaRPr lang="en-US" dirty="0"/>
          </a:p>
        </p:txBody>
      </p:sp>
    </p:spTree>
    <p:extLst>
      <p:ext uri="{BB962C8B-B14F-4D97-AF65-F5344CB8AC3E}">
        <p14:creationId xmlns:p14="http://schemas.microsoft.com/office/powerpoint/2010/main" val="4067576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t>Which of the following is a cause of the severe economic downturn in the stock market in 1929?</a:t>
            </a:r>
          </a:p>
          <a:p>
            <a:pPr marL="502920" indent="-457200">
              <a:buFont typeface="+mj-lt"/>
              <a:buAutoNum type="alphaUcPeriod"/>
            </a:pPr>
            <a:r>
              <a:rPr lang="en-US" dirty="0" smtClean="0"/>
              <a:t>Immigration and a lack of skilled workers</a:t>
            </a:r>
          </a:p>
          <a:p>
            <a:pPr marL="502920" indent="-457200">
              <a:buFont typeface="+mj-lt"/>
              <a:buAutoNum type="alphaUcPeriod"/>
            </a:pPr>
            <a:r>
              <a:rPr lang="en-US" dirty="0" smtClean="0"/>
              <a:t>High taxation and overspending on social welfare</a:t>
            </a:r>
          </a:p>
          <a:p>
            <a:pPr marL="502920" indent="-457200">
              <a:buFont typeface="+mj-lt"/>
              <a:buAutoNum type="alphaUcPeriod"/>
            </a:pPr>
            <a:r>
              <a:rPr lang="en-US" dirty="0" smtClean="0"/>
              <a:t>United States war debts and declining value of the American dollar</a:t>
            </a:r>
          </a:p>
          <a:p>
            <a:pPr marL="502920" indent="-457200">
              <a:buFont typeface="+mj-lt"/>
              <a:buAutoNum type="alphaUcPeriod"/>
            </a:pPr>
            <a:r>
              <a:rPr lang="en-US" dirty="0" smtClean="0"/>
              <a:t>Overproduction and the excessive use of buying on margin</a:t>
            </a:r>
            <a:endParaRPr lang="en-US" dirty="0"/>
          </a:p>
        </p:txBody>
      </p:sp>
      <p:sp>
        <p:nvSpPr>
          <p:cNvPr id="3" name="Title 2"/>
          <p:cNvSpPr>
            <a:spLocks noGrp="1"/>
          </p:cNvSpPr>
          <p:nvPr>
            <p:ph type="title"/>
          </p:nvPr>
        </p:nvSpPr>
        <p:spPr/>
        <p:txBody>
          <a:bodyPr/>
          <a:lstStyle/>
          <a:p>
            <a:r>
              <a:rPr lang="en-US" dirty="0" smtClean="0"/>
              <a:t>#4</a:t>
            </a:r>
            <a:endParaRPr lang="en-US" dirty="0"/>
          </a:p>
        </p:txBody>
      </p:sp>
    </p:spTree>
    <p:extLst>
      <p:ext uri="{BB962C8B-B14F-4D97-AF65-F5344CB8AC3E}">
        <p14:creationId xmlns:p14="http://schemas.microsoft.com/office/powerpoint/2010/main" val="145974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t>Which statement is consistent with the increased power of the federal government under the 1935 Social Security Act?</a:t>
            </a:r>
          </a:p>
          <a:p>
            <a:pPr marL="731520" lvl="1" indent="-457200">
              <a:buFont typeface="+mj-lt"/>
              <a:buAutoNum type="alphaUcPeriod"/>
            </a:pPr>
            <a:r>
              <a:rPr lang="en-US" sz="2400" dirty="0" smtClean="0"/>
              <a:t>More citizens were given job opportunities by the federal government </a:t>
            </a:r>
          </a:p>
          <a:p>
            <a:pPr marL="731520" lvl="1" indent="-457200">
              <a:buFont typeface="+mj-lt"/>
              <a:buAutoNum type="alphaUcPeriod"/>
            </a:pPr>
            <a:r>
              <a:rPr lang="en-US" sz="2400" dirty="0" smtClean="0"/>
              <a:t>Returning veterans and their families were provided with health care, education, and housing</a:t>
            </a:r>
          </a:p>
          <a:p>
            <a:pPr marL="731520" lvl="1" indent="-457200">
              <a:buFont typeface="+mj-lt"/>
              <a:buAutoNum type="alphaUcPeriod"/>
            </a:pPr>
            <a:r>
              <a:rPr lang="en-US" sz="2400" dirty="0" smtClean="0"/>
              <a:t>Individual citizens who could not provide for their families were given financial aid by the government</a:t>
            </a:r>
          </a:p>
          <a:p>
            <a:pPr marL="731520" lvl="1" indent="-457200">
              <a:buFont typeface="+mj-lt"/>
              <a:buAutoNum type="alphaUcPeriod"/>
            </a:pPr>
            <a:r>
              <a:rPr lang="en-US" sz="2400" dirty="0" smtClean="0"/>
              <a:t>New housing facilities were built by the government to accommodate citizens who lost their farms in the Dust Bowl</a:t>
            </a:r>
            <a:endParaRPr lang="en-US" sz="2400" dirty="0"/>
          </a:p>
        </p:txBody>
      </p:sp>
      <p:sp>
        <p:nvSpPr>
          <p:cNvPr id="3" name="Title 2"/>
          <p:cNvSpPr>
            <a:spLocks noGrp="1"/>
          </p:cNvSpPr>
          <p:nvPr>
            <p:ph type="title"/>
          </p:nvPr>
        </p:nvSpPr>
        <p:spPr/>
        <p:txBody>
          <a:bodyPr/>
          <a:lstStyle/>
          <a:p>
            <a:r>
              <a:rPr lang="en-US" dirty="0" smtClean="0"/>
              <a:t>#5</a:t>
            </a:r>
            <a:endParaRPr lang="en-US" dirty="0"/>
          </a:p>
        </p:txBody>
      </p:sp>
    </p:spTree>
    <p:extLst>
      <p:ext uri="{BB962C8B-B14F-4D97-AF65-F5344CB8AC3E}">
        <p14:creationId xmlns:p14="http://schemas.microsoft.com/office/powerpoint/2010/main" val="372420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t>Which statement best summarizes how FDR’s approach to the Great Depression?</a:t>
            </a:r>
          </a:p>
          <a:p>
            <a:pPr marL="502920" indent="-457200">
              <a:buFont typeface="+mj-lt"/>
              <a:buAutoNum type="alphaUcPeriod"/>
            </a:pPr>
            <a:r>
              <a:rPr lang="en-US" dirty="0" smtClean="0"/>
              <a:t>Provide government aid to many sectors (areas) of the economy at once</a:t>
            </a:r>
          </a:p>
          <a:p>
            <a:pPr marL="502920" indent="-457200">
              <a:buFont typeface="+mj-lt"/>
              <a:buAutoNum type="alphaUcPeriod"/>
            </a:pPr>
            <a:r>
              <a:rPr lang="en-US" dirty="0" smtClean="0"/>
              <a:t>Balance the federal budget</a:t>
            </a:r>
          </a:p>
          <a:p>
            <a:pPr marL="502920" indent="-457200">
              <a:buFont typeface="+mj-lt"/>
              <a:buAutoNum type="alphaUcPeriod"/>
            </a:pPr>
            <a:r>
              <a:rPr lang="en-US" dirty="0" smtClean="0"/>
              <a:t>Cut government spending to reflect lowered revenues</a:t>
            </a:r>
          </a:p>
          <a:p>
            <a:pPr marL="502920" indent="-457200">
              <a:buFont typeface="+mj-lt"/>
              <a:buAutoNum type="alphaUcPeriod"/>
            </a:pPr>
            <a:r>
              <a:rPr lang="en-US" dirty="0" smtClean="0"/>
              <a:t>Let the Federal Reserve System handle the recovery through monetary policies</a:t>
            </a:r>
          </a:p>
          <a:p>
            <a:pPr marL="45720" indent="0">
              <a:buNone/>
            </a:pPr>
            <a:endParaRPr lang="en-US" dirty="0" smtClean="0"/>
          </a:p>
          <a:p>
            <a:pPr marL="274320" lvl="1" indent="0">
              <a:buNone/>
            </a:pPr>
            <a:endParaRPr lang="en-US" dirty="0"/>
          </a:p>
        </p:txBody>
      </p:sp>
      <p:sp>
        <p:nvSpPr>
          <p:cNvPr id="3" name="Title 2"/>
          <p:cNvSpPr>
            <a:spLocks noGrp="1"/>
          </p:cNvSpPr>
          <p:nvPr>
            <p:ph type="title"/>
          </p:nvPr>
        </p:nvSpPr>
        <p:spPr/>
        <p:txBody>
          <a:bodyPr/>
          <a:lstStyle/>
          <a:p>
            <a:r>
              <a:rPr lang="en-US" dirty="0" smtClean="0"/>
              <a:t>#6</a:t>
            </a:r>
            <a:endParaRPr lang="en-US" dirty="0"/>
          </a:p>
        </p:txBody>
      </p:sp>
    </p:spTree>
    <p:extLst>
      <p:ext uri="{BB962C8B-B14F-4D97-AF65-F5344CB8AC3E}">
        <p14:creationId xmlns:p14="http://schemas.microsoft.com/office/powerpoint/2010/main" val="800041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t>What was the most profound and long-lasting effect of the New Deal on American politics?</a:t>
            </a:r>
          </a:p>
          <a:p>
            <a:pPr marL="502920" indent="-457200">
              <a:buFont typeface="+mj-lt"/>
              <a:buAutoNum type="alphaUcPeriod"/>
            </a:pPr>
            <a:r>
              <a:rPr lang="en-US" dirty="0" smtClean="0"/>
              <a:t>It increased the power of the President and the federal government</a:t>
            </a:r>
          </a:p>
          <a:p>
            <a:pPr marL="502920" indent="-457200">
              <a:buFont typeface="+mj-lt"/>
              <a:buAutoNum type="alphaUcPeriod"/>
            </a:pPr>
            <a:r>
              <a:rPr lang="en-US" dirty="0" smtClean="0"/>
              <a:t>State and local governments became the main vehicle of political power</a:t>
            </a:r>
          </a:p>
          <a:p>
            <a:pPr marL="502920" indent="-457200">
              <a:buFont typeface="+mj-lt"/>
              <a:buAutoNum type="alphaUcPeriod"/>
            </a:pPr>
            <a:r>
              <a:rPr lang="en-US" dirty="0" smtClean="0"/>
              <a:t>Cultural issues became more significant to the voting public</a:t>
            </a:r>
          </a:p>
          <a:p>
            <a:pPr marL="502920" indent="-457200">
              <a:buFont typeface="+mj-lt"/>
              <a:buAutoNum type="alphaUcPeriod"/>
            </a:pPr>
            <a:r>
              <a:rPr lang="en-US" dirty="0" smtClean="0"/>
              <a:t>The power of conservative politicians was finally broken</a:t>
            </a:r>
            <a:endParaRPr lang="en-US" dirty="0"/>
          </a:p>
        </p:txBody>
      </p:sp>
      <p:sp>
        <p:nvSpPr>
          <p:cNvPr id="3" name="Title 2"/>
          <p:cNvSpPr>
            <a:spLocks noGrp="1"/>
          </p:cNvSpPr>
          <p:nvPr>
            <p:ph type="title"/>
          </p:nvPr>
        </p:nvSpPr>
        <p:spPr/>
        <p:txBody>
          <a:bodyPr/>
          <a:lstStyle/>
          <a:p>
            <a:r>
              <a:rPr lang="en-US" dirty="0" smtClean="0"/>
              <a:t>#7</a:t>
            </a:r>
            <a:endParaRPr lang="en-US" dirty="0"/>
          </a:p>
        </p:txBody>
      </p:sp>
    </p:spTree>
    <p:extLst>
      <p:ext uri="{BB962C8B-B14F-4D97-AF65-F5344CB8AC3E}">
        <p14:creationId xmlns:p14="http://schemas.microsoft.com/office/powerpoint/2010/main" val="879314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t>Shantytowns in which large populations of people gathered together to live in homemade shacks were named after which President?</a:t>
            </a:r>
          </a:p>
          <a:p>
            <a:pPr marL="502920" indent="-457200">
              <a:buFont typeface="+mj-lt"/>
              <a:buAutoNum type="alphaUcPeriod"/>
            </a:pPr>
            <a:r>
              <a:rPr lang="en-US" dirty="0" smtClean="0"/>
              <a:t>Roosevelt</a:t>
            </a:r>
          </a:p>
          <a:p>
            <a:pPr marL="502920" indent="-457200">
              <a:buFont typeface="+mj-lt"/>
              <a:buAutoNum type="alphaUcPeriod"/>
            </a:pPr>
            <a:r>
              <a:rPr lang="en-US" dirty="0" smtClean="0"/>
              <a:t>Hoover</a:t>
            </a:r>
          </a:p>
          <a:p>
            <a:pPr marL="502920" indent="-457200">
              <a:buFont typeface="+mj-lt"/>
              <a:buAutoNum type="alphaUcPeriod"/>
            </a:pPr>
            <a:r>
              <a:rPr lang="en-US" dirty="0" smtClean="0"/>
              <a:t>Coolidge</a:t>
            </a:r>
          </a:p>
          <a:p>
            <a:pPr marL="502920" indent="-457200">
              <a:buFont typeface="+mj-lt"/>
              <a:buAutoNum type="alphaUcPeriod"/>
            </a:pPr>
            <a:r>
              <a:rPr lang="en-US" dirty="0" smtClean="0"/>
              <a:t>Harding</a:t>
            </a:r>
          </a:p>
          <a:p>
            <a:pPr marL="274320" lvl="1" indent="0">
              <a:buNone/>
            </a:pPr>
            <a:endParaRPr lang="en-US" dirty="0"/>
          </a:p>
        </p:txBody>
      </p:sp>
      <p:sp>
        <p:nvSpPr>
          <p:cNvPr id="3" name="Title 2"/>
          <p:cNvSpPr>
            <a:spLocks noGrp="1"/>
          </p:cNvSpPr>
          <p:nvPr>
            <p:ph type="title"/>
          </p:nvPr>
        </p:nvSpPr>
        <p:spPr/>
        <p:txBody>
          <a:bodyPr/>
          <a:lstStyle/>
          <a:p>
            <a:r>
              <a:rPr lang="en-US" dirty="0" smtClean="0"/>
              <a:t>#8</a:t>
            </a:r>
            <a:endParaRPr lang="en-US" dirty="0"/>
          </a:p>
        </p:txBody>
      </p:sp>
    </p:spTree>
    <p:extLst>
      <p:ext uri="{BB962C8B-B14F-4D97-AF65-F5344CB8AC3E}">
        <p14:creationId xmlns:p14="http://schemas.microsoft.com/office/powerpoint/2010/main" val="2936711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tate histo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State history report presentation" id="{08D4E78C-E0D3-4CFA-9016-66440778EFE9}" vid="{8F138FB4-2C5F-4CC0-8028-C935752623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481E2F4-73D7-459B-8CF0-162726C90D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State history report presentation</Template>
  <TotalTime>0</TotalTime>
  <Words>1620</Words>
  <Application>Microsoft Office PowerPoint</Application>
  <PresentationFormat>Custom</PresentationFormat>
  <Paragraphs>184</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State history report presentation</vt:lpstr>
      <vt:lpstr>AH2 Review Part II Units 4-6 (1920’s, WWII, &amp; The Cold War)</vt:lpstr>
      <vt:lpstr>#1</vt:lpstr>
      <vt:lpstr>#2</vt:lpstr>
      <vt:lpstr>#3</vt:lpstr>
      <vt:lpstr>#4</vt:lpstr>
      <vt:lpstr>#5</vt:lpstr>
      <vt:lpstr>#6</vt:lpstr>
      <vt:lpstr>#7</vt:lpstr>
      <vt:lpstr>#8</vt:lpstr>
      <vt:lpstr>#9</vt:lpstr>
      <vt:lpstr>#10</vt:lpstr>
      <vt:lpstr>#11</vt:lpstr>
      <vt:lpstr>#12</vt:lpstr>
      <vt:lpstr>#13</vt:lpstr>
      <vt:lpstr>#14</vt:lpstr>
      <vt:lpstr>#15</vt:lpstr>
      <vt:lpstr>#16</vt:lpstr>
      <vt:lpstr>#17</vt:lpstr>
      <vt:lpstr>#18</vt:lpstr>
      <vt:lpstr>#19</vt:lpstr>
      <vt:lpstr>#20</vt:lpstr>
      <vt:lpstr>#21</vt:lpstr>
      <vt:lpstr>#22</vt:lpstr>
      <vt:lpstr>#23</vt:lpstr>
      <vt:lpstr>#24</vt:lpstr>
      <vt:lpstr>#25</vt:lpstr>
      <vt:lpstr>#26</vt:lpstr>
      <vt:lpstr>#27</vt:lpstr>
      <vt:lpstr>#28</vt:lpstr>
      <vt:lpstr>#29</vt:lpstr>
      <vt:lpstr>#30</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2017-05-17T12:13:09Z</dcterms:created>
  <dcterms:modified xsi:type="dcterms:W3CDTF">2017-05-17T13:09:30Z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TC034605819991</vt:lpwstr>
  </property>
</Properties>
</file>