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7" r:id="rId2"/>
  </p:sldMasterIdLst>
  <p:notesMasterIdLst>
    <p:notesMasterId r:id="rId24"/>
  </p:notesMasterIdLst>
  <p:handoutMasterIdLst>
    <p:handoutMasterId r:id="rId25"/>
  </p:handout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p:cViewPr varScale="1">
        <p:scale>
          <a:sx n="61" d="100"/>
          <a:sy n="61" d="100"/>
        </p:scale>
        <p:origin x="108" y="348"/>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3" d="2"/>
        <a:sy n="3" d="2"/>
      </p:scale>
      <p:origin x="0" y="0"/>
    </p:cViewPr>
  </p:notesTextViewPr>
  <p:notesViewPr>
    <p:cSldViewPr>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5/26/2017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5/26/2017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1460" y="0"/>
            <a:ext cx="12188952" cy="6858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8" name="map"/>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8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smtClean="0"/>
              <a:t>Click to edit Master title style</a:t>
            </a:r>
            <a:endParaRPr/>
          </a:p>
        </p:txBody>
      </p:sp>
    </p:spTree>
    <p:extLst>
      <p:ext uri="{BB962C8B-B14F-4D97-AF65-F5344CB8AC3E}">
        <p14:creationId xmlns:p14="http://schemas.microsoft.com/office/powerpoint/2010/main" val="166922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BD6C52-3045-4A40-BC5B-B47CC604D1C7}" type="datetime1">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735751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30A154-80F1-4270-938E-6F3AEBBE932B}" type="datetime1">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8836898" y="685800"/>
            <a:ext cx="2134315" cy="5486400"/>
          </a:xfrm>
        </p:spPr>
        <p:txBody>
          <a:bodyPr vert="eaVert"/>
          <a:lstStyle/>
          <a:p>
            <a:r>
              <a:rPr lang="en-US" smtClean="0"/>
              <a:t>Click to edit Master title style</a:t>
            </a:r>
            <a:endParaRPr/>
          </a:p>
        </p:txBody>
      </p:sp>
    </p:spTree>
    <p:extLst>
      <p:ext uri="{BB962C8B-B14F-4D97-AF65-F5344CB8AC3E}">
        <p14:creationId xmlns:p14="http://schemas.microsoft.com/office/powerpoint/2010/main" val="191958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D56D46-7563-4FD8-9BFE-159E148DD80B}" type="datetime1">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3399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086600-3724-4CEC-BFC7-0AE817D459B4}" type="datetime1">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smtClean="0"/>
              <a:t>Click to edit Master title style</a:t>
            </a:r>
            <a:endParaRPr/>
          </a:p>
        </p:txBody>
      </p:sp>
    </p:spTree>
    <p:extLst>
      <p:ext uri="{BB962C8B-B14F-4D97-AF65-F5344CB8AC3E}">
        <p14:creationId xmlns:p14="http://schemas.microsoft.com/office/powerpoint/2010/main" val="122682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717B58-1A4E-4B21-A9B5-C9AA3D823795}" type="datetime1">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84344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97F51B7-01A4-4352-97FE-5E82B521B575}" type="datetime1">
              <a:rPr lang="en-US" smtClean="0"/>
              <a:t>5/26/2017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217614" y="274638"/>
            <a:ext cx="9753600" cy="1325562"/>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268615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01950F-3D49-467F-A6E8-BE6F2F33AA40}" type="datetime1">
              <a:rPr lang="en-US" smtClean="0"/>
              <a:t>5/26/2017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41613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A8C83-409A-47F2-A321-2CDE96EB4D0F}" type="datetime1">
              <a:rPr lang="en-US" smtClean="0"/>
              <a:t>5/26/2017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1328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E09C4E84-49BF-4F3A-985E-87C565C81281}" type="datetime1">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84213" y="4038600"/>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smtClean="0"/>
              <a:t>Click to edit Master title style</a:t>
            </a:r>
            <a:endParaRPr/>
          </a:p>
        </p:txBody>
      </p:sp>
    </p:spTree>
    <p:extLst>
      <p:ext uri="{BB962C8B-B14F-4D97-AF65-F5344CB8AC3E}">
        <p14:creationId xmlns:p14="http://schemas.microsoft.com/office/powerpoint/2010/main" val="6195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5" name="Date Placeholder 4"/>
          <p:cNvSpPr>
            <a:spLocks noGrp="1"/>
          </p:cNvSpPr>
          <p:nvPr>
            <p:ph type="dt" sz="half" idx="10"/>
          </p:nvPr>
        </p:nvSpPr>
        <p:spPr/>
        <p:txBody>
          <a:bodyPr/>
          <a:lstStyle/>
          <a:p>
            <a:fld id="{3ABEE2B2-DE4E-4BA1-912B-1371ABFD68D1}" type="datetime1">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684213" y="4038601"/>
            <a:ext cx="3886200" cy="21336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84213" y="685800"/>
            <a:ext cx="3886200" cy="3200400"/>
          </a:xfrm>
        </p:spPr>
        <p:txBody>
          <a:bodyPr anchor="b">
            <a:noAutofit/>
          </a:bodyPr>
          <a:lstStyle>
            <a:lvl1pPr algn="l">
              <a:defRPr sz="4000" b="0"/>
            </a:lvl1pPr>
          </a:lstStyle>
          <a:p>
            <a:r>
              <a:rPr lang="en-US" smtClean="0"/>
              <a:t>Click to edit Master title style</a:t>
            </a:r>
            <a:endParaRPr/>
          </a:p>
        </p:txBody>
      </p:sp>
    </p:spTree>
    <p:extLst>
      <p:ext uri="{BB962C8B-B14F-4D97-AF65-F5344CB8AC3E}">
        <p14:creationId xmlns:p14="http://schemas.microsoft.com/office/powerpoint/2010/main" val="112615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835812B2-BD1B-4DB0-9BD9-F523FF02BE87}" type="datetime1">
              <a:rPr lang="en-US" smtClean="0"/>
              <a:t>5/26/2017</a:t>
            </a:fld>
            <a:endParaRPr lang="en-US"/>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lang="en-US" smtClean="0"/>
              <a:pPr/>
              <a:t>‹#›</a:t>
            </a:fld>
            <a:endParaRPr lang="en-US"/>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94936132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4" r:id="rId6"/>
    <p:sldLayoutId id="2147483695" r:id="rId7"/>
    <p:sldLayoutId id="2147483696" r:id="rId8"/>
    <p:sldLayoutId id="2147483697" r:id="rId9"/>
    <p:sldLayoutId id="2147483698" r:id="rId10"/>
    <p:sldLayoutId id="21474836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000" kern="1200" cap="all" baseline="0">
          <a:solidFill>
            <a:schemeClr val="tx2"/>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buClr>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Clr>
          <a:schemeClr val="accent1"/>
        </a:buClr>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Mr. Abrams</a:t>
            </a:r>
            <a:endParaRPr lang="en-US" dirty="0"/>
          </a:p>
        </p:txBody>
      </p:sp>
      <p:sp>
        <p:nvSpPr>
          <p:cNvPr id="2" name="Title 1"/>
          <p:cNvSpPr>
            <a:spLocks noGrp="1"/>
          </p:cNvSpPr>
          <p:nvPr>
            <p:ph type="ctrTitle"/>
          </p:nvPr>
        </p:nvSpPr>
        <p:spPr>
          <a:xfrm>
            <a:off x="379412" y="533400"/>
            <a:ext cx="9753600" cy="3048001"/>
          </a:xfrm>
        </p:spPr>
        <p:txBody>
          <a:bodyPr/>
          <a:lstStyle/>
          <a:p>
            <a:r>
              <a:rPr lang="en-US" dirty="0" smtClean="0"/>
              <a:t>AH2 Review Part III</a:t>
            </a:r>
            <a:br>
              <a:rPr lang="en-US" dirty="0" smtClean="0"/>
            </a:br>
            <a:r>
              <a:rPr lang="en-US" dirty="0" smtClean="0"/>
              <a:t>Units </a:t>
            </a:r>
            <a:r>
              <a:rPr lang="en-US" dirty="0" smtClean="0"/>
              <a:t>7-9 </a:t>
            </a:r>
            <a:r>
              <a:rPr lang="en-US" dirty="0" smtClean="0"/>
              <a:t>(</a:t>
            </a:r>
            <a:r>
              <a:rPr lang="en-US" dirty="0" smtClean="0"/>
              <a:t>50’s-60’s, </a:t>
            </a:r>
            <a:r>
              <a:rPr lang="en-US" dirty="0" smtClean="0"/>
              <a:t>Vietnam </a:t>
            </a:r>
            <a:r>
              <a:rPr lang="en-US" dirty="0"/>
              <a:t>&amp;</a:t>
            </a:r>
            <a:r>
              <a:rPr lang="en-US" dirty="0" smtClean="0"/>
              <a:t> </a:t>
            </a:r>
            <a:r>
              <a:rPr lang="en-US" dirty="0" smtClean="0"/>
              <a:t>the </a:t>
            </a:r>
            <a:r>
              <a:rPr lang="en-US" dirty="0" smtClean="0"/>
              <a:t>70’s And Contemporary Presidents)</a:t>
            </a:r>
            <a:endParaRPr lang="en-US" dirty="0"/>
          </a:p>
        </p:txBody>
      </p:sp>
    </p:spTree>
    <p:extLst>
      <p:ext uri="{BB962C8B-B14F-4D97-AF65-F5344CB8AC3E}">
        <p14:creationId xmlns:p14="http://schemas.microsoft.com/office/powerpoint/2010/main" val="18138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During the 1950’s, the main goal of the civil rights movement was to</a:t>
            </a:r>
            <a:r>
              <a:rPr lang="en-US" b="1" dirty="0" smtClean="0"/>
              <a:t>:</a:t>
            </a:r>
            <a:endParaRPr lang="en-US" dirty="0"/>
          </a:p>
          <a:p>
            <a:pPr marL="731520" lvl="1" indent="-457200">
              <a:buFont typeface="+mj-lt"/>
              <a:buAutoNum type="alphaUcPeriod"/>
            </a:pPr>
            <a:r>
              <a:rPr lang="en-US" sz="2400" dirty="0"/>
              <a:t>Create separate African American economic and social institutions</a:t>
            </a:r>
            <a:endParaRPr lang="en-US" dirty="0"/>
          </a:p>
          <a:p>
            <a:pPr marL="731520" lvl="1" indent="-457200">
              <a:buFont typeface="+mj-lt"/>
              <a:buAutoNum type="alphaUcPeriod"/>
            </a:pPr>
            <a:r>
              <a:rPr lang="en-US" sz="2400" dirty="0"/>
              <a:t>Eliminate legal segregation from American life</a:t>
            </a:r>
            <a:endParaRPr lang="en-US" dirty="0"/>
          </a:p>
          <a:p>
            <a:pPr marL="731520" lvl="1" indent="-457200">
              <a:buFont typeface="+mj-lt"/>
              <a:buAutoNum type="alphaUcPeriod"/>
            </a:pPr>
            <a:r>
              <a:rPr lang="en-US" sz="2400" dirty="0"/>
              <a:t>Establish affirmative action programs to compensate for past wrongs</a:t>
            </a:r>
            <a:endParaRPr lang="en-US" dirty="0"/>
          </a:p>
          <a:p>
            <a:pPr marL="731520" lvl="1" indent="-457200">
              <a:buFont typeface="+mj-lt"/>
              <a:buAutoNum type="alphaUcPeriod"/>
            </a:pPr>
            <a:r>
              <a:rPr lang="en-US" sz="2400" dirty="0"/>
              <a:t>Form a new nation for African Americans</a:t>
            </a:r>
            <a:endParaRPr lang="en-US" dirty="0"/>
          </a:p>
          <a:p>
            <a:endParaRPr lang="en-US" dirty="0"/>
          </a:p>
        </p:txBody>
      </p:sp>
      <p:sp>
        <p:nvSpPr>
          <p:cNvPr id="3" name="Title 2"/>
          <p:cNvSpPr>
            <a:spLocks noGrp="1"/>
          </p:cNvSpPr>
          <p:nvPr>
            <p:ph type="title"/>
          </p:nvPr>
        </p:nvSpPr>
        <p:spPr/>
        <p:txBody>
          <a:bodyPr/>
          <a:lstStyle/>
          <a:p>
            <a:r>
              <a:rPr lang="en-US" dirty="0" smtClean="0"/>
              <a:t>#9</a:t>
            </a:r>
            <a:endParaRPr lang="en-US" dirty="0"/>
          </a:p>
        </p:txBody>
      </p:sp>
    </p:spTree>
    <p:extLst>
      <p:ext uri="{BB962C8B-B14F-4D97-AF65-F5344CB8AC3E}">
        <p14:creationId xmlns:p14="http://schemas.microsoft.com/office/powerpoint/2010/main" val="420245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7614" y="1371600"/>
            <a:ext cx="10134598" cy="4800600"/>
          </a:xfrm>
        </p:spPr>
        <p:txBody>
          <a:bodyPr>
            <a:normAutofit/>
          </a:bodyPr>
          <a:lstStyle/>
          <a:p>
            <a:pPr marL="45720" indent="0">
              <a:buNone/>
            </a:pPr>
            <a:r>
              <a:rPr lang="en-US" i="1" dirty="0"/>
              <a:t>“…It is important that the reasons for my action be understood by all our citizens.  As you know, the Supreme Court of the United States has decided that separate public educational facilities for the races are inherently unequal and therefore compulsory school segregation laws are unconstitutional…”</a:t>
            </a:r>
            <a:endParaRPr lang="en-US" sz="2000" dirty="0"/>
          </a:p>
          <a:p>
            <a:pPr marL="45720" lvl="0" indent="0">
              <a:buNone/>
            </a:pPr>
            <a:r>
              <a:rPr lang="en-US" i="1" dirty="0"/>
              <a:t>President Dwight D. Eisenhower, September 24, </a:t>
            </a:r>
            <a:r>
              <a:rPr lang="en-US" i="1" dirty="0" smtClean="0"/>
              <a:t>1957</a:t>
            </a:r>
            <a:endParaRPr lang="en-US" sz="2000" dirty="0"/>
          </a:p>
          <a:p>
            <a:pPr marL="45720" lvl="0" indent="0">
              <a:buNone/>
            </a:pPr>
            <a:r>
              <a:rPr lang="en-US" b="1" dirty="0" smtClean="0"/>
              <a:t>Which </a:t>
            </a:r>
            <a:r>
              <a:rPr lang="en-US" b="1" dirty="0"/>
              <a:t>Supreme Court case is referred to in this quotation</a:t>
            </a:r>
            <a:r>
              <a:rPr lang="en-US" b="1" dirty="0" smtClean="0"/>
              <a:t>?</a:t>
            </a:r>
            <a:endParaRPr lang="en-US" sz="2000" dirty="0"/>
          </a:p>
          <a:p>
            <a:pPr marL="731520" lvl="1" indent="-457200">
              <a:buFont typeface="+mj-lt"/>
              <a:buAutoNum type="alphaUcPeriod"/>
            </a:pPr>
            <a:r>
              <a:rPr lang="en-US" sz="2400" i="1" dirty="0"/>
              <a:t>Dred Scott v. Sanford</a:t>
            </a:r>
            <a:endParaRPr lang="en-US" dirty="0"/>
          </a:p>
          <a:p>
            <a:pPr marL="731520" lvl="1" indent="-457200">
              <a:buFont typeface="+mj-lt"/>
              <a:buAutoNum type="alphaUcPeriod"/>
            </a:pPr>
            <a:r>
              <a:rPr lang="en-US" sz="2400" i="1" dirty="0"/>
              <a:t>Brown v. Board of Education</a:t>
            </a:r>
            <a:endParaRPr lang="en-US" dirty="0"/>
          </a:p>
          <a:p>
            <a:pPr marL="731520" lvl="1" indent="-457200">
              <a:buFont typeface="+mj-lt"/>
              <a:buAutoNum type="alphaUcPeriod"/>
            </a:pPr>
            <a:r>
              <a:rPr lang="en-US" sz="2400" i="1" dirty="0"/>
              <a:t>Heart of Atlanta Motel v. United States</a:t>
            </a:r>
            <a:endParaRPr lang="en-US" dirty="0"/>
          </a:p>
          <a:p>
            <a:pPr marL="731520" lvl="1" indent="-457200">
              <a:buFont typeface="+mj-lt"/>
              <a:buAutoNum type="alphaUcPeriod"/>
            </a:pPr>
            <a:r>
              <a:rPr lang="en-US" sz="2400" i="1" dirty="0"/>
              <a:t>Tinker v. Des Moines School District</a:t>
            </a:r>
            <a:endParaRPr lang="en-US" dirty="0"/>
          </a:p>
          <a:p>
            <a:endParaRPr lang="en-US" dirty="0"/>
          </a:p>
        </p:txBody>
      </p:sp>
      <p:sp>
        <p:nvSpPr>
          <p:cNvPr id="3" name="Title 2"/>
          <p:cNvSpPr>
            <a:spLocks noGrp="1"/>
          </p:cNvSpPr>
          <p:nvPr>
            <p:ph type="title"/>
          </p:nvPr>
        </p:nvSpPr>
        <p:spPr>
          <a:xfrm>
            <a:off x="1217614" y="274638"/>
            <a:ext cx="9753600" cy="1096962"/>
          </a:xfrm>
        </p:spPr>
        <p:txBody>
          <a:bodyPr/>
          <a:lstStyle/>
          <a:p>
            <a:r>
              <a:rPr lang="en-US" dirty="0" smtClean="0"/>
              <a:t>#10</a:t>
            </a:r>
            <a:endParaRPr lang="en-US" dirty="0"/>
          </a:p>
        </p:txBody>
      </p:sp>
    </p:spTree>
    <p:extLst>
      <p:ext uri="{BB962C8B-B14F-4D97-AF65-F5344CB8AC3E}">
        <p14:creationId xmlns:p14="http://schemas.microsoft.com/office/powerpoint/2010/main" val="195188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What caused the presidency of Richard Nixon to be weakened</a:t>
            </a:r>
            <a:r>
              <a:rPr lang="en-US" b="1" dirty="0" smtClean="0"/>
              <a:t>?</a:t>
            </a:r>
            <a:endParaRPr lang="en-US" dirty="0"/>
          </a:p>
          <a:p>
            <a:pPr marL="731520" lvl="1" indent="-457200">
              <a:buFont typeface="+mj-lt"/>
              <a:buAutoNum type="alphaUcPeriod"/>
            </a:pPr>
            <a:r>
              <a:rPr lang="en-US" sz="2400" dirty="0"/>
              <a:t>His policies on the environment</a:t>
            </a:r>
          </a:p>
          <a:p>
            <a:pPr marL="731520" lvl="1" indent="-457200">
              <a:buFont typeface="+mj-lt"/>
              <a:buAutoNum type="alphaUcPeriod"/>
            </a:pPr>
            <a:r>
              <a:rPr lang="en-US" sz="2400" dirty="0"/>
              <a:t>His trip to the People’s Republic of China</a:t>
            </a:r>
          </a:p>
          <a:p>
            <a:pPr marL="731520" lvl="1" indent="-457200">
              <a:buFont typeface="+mj-lt"/>
              <a:buAutoNum type="alphaUcPeriod"/>
            </a:pPr>
            <a:r>
              <a:rPr lang="en-US" sz="2400" dirty="0"/>
              <a:t>His foreign policy towards the Soviet Union</a:t>
            </a:r>
          </a:p>
          <a:p>
            <a:pPr marL="731520" lvl="1" indent="-457200">
              <a:buFont typeface="+mj-lt"/>
              <a:buAutoNum type="alphaUcPeriod"/>
            </a:pPr>
            <a:r>
              <a:rPr lang="en-US" sz="2400" dirty="0"/>
              <a:t>His involvement in the Watergate scandal</a:t>
            </a:r>
          </a:p>
          <a:p>
            <a:endParaRPr lang="en-US" dirty="0"/>
          </a:p>
        </p:txBody>
      </p:sp>
      <p:sp>
        <p:nvSpPr>
          <p:cNvPr id="3" name="Title 2"/>
          <p:cNvSpPr>
            <a:spLocks noGrp="1"/>
          </p:cNvSpPr>
          <p:nvPr>
            <p:ph type="title"/>
          </p:nvPr>
        </p:nvSpPr>
        <p:spPr/>
        <p:txBody>
          <a:bodyPr/>
          <a:lstStyle/>
          <a:p>
            <a:r>
              <a:rPr lang="en-US" dirty="0" smtClean="0"/>
              <a:t>#11</a:t>
            </a:r>
            <a:endParaRPr lang="en-US" dirty="0"/>
          </a:p>
        </p:txBody>
      </p:sp>
    </p:spTree>
    <p:extLst>
      <p:ext uri="{BB962C8B-B14F-4D97-AF65-F5344CB8AC3E}">
        <p14:creationId xmlns:p14="http://schemas.microsoft.com/office/powerpoint/2010/main" val="2268512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The Supreme Court case </a:t>
            </a:r>
            <a:r>
              <a:rPr lang="en-US" b="1" i="1" dirty="0"/>
              <a:t>Roe v. Wade</a:t>
            </a:r>
            <a:r>
              <a:rPr lang="en-US" b="1" dirty="0"/>
              <a:t> and the ERA (Equal Rights Amendment) were significant movements in the Women’s Liberation Movement because they</a:t>
            </a:r>
            <a:r>
              <a:rPr lang="en-US" b="1" dirty="0" smtClean="0"/>
              <a:t>:</a:t>
            </a:r>
            <a:endParaRPr lang="en-US" dirty="0"/>
          </a:p>
          <a:p>
            <a:pPr marL="731520" lvl="1" indent="-457200">
              <a:buFont typeface="+mj-lt"/>
              <a:buAutoNum type="alphaUcPeriod"/>
            </a:pPr>
            <a:r>
              <a:rPr lang="en-US" sz="2400" dirty="0"/>
              <a:t>Represent how the Women’s Liberation Movements failed to accomplish its goals</a:t>
            </a:r>
          </a:p>
          <a:p>
            <a:pPr marL="731520" lvl="1" indent="-457200">
              <a:buFont typeface="+mj-lt"/>
              <a:buAutoNum type="alphaUcPeriod"/>
            </a:pPr>
            <a:r>
              <a:rPr lang="en-US" sz="2400" dirty="0"/>
              <a:t>Represent successes of the movement and its ability to achieve its goals</a:t>
            </a:r>
          </a:p>
          <a:p>
            <a:pPr marL="731520" lvl="1" indent="-457200">
              <a:buFont typeface="+mj-lt"/>
              <a:buAutoNum type="alphaUcPeriod"/>
            </a:pPr>
            <a:r>
              <a:rPr lang="en-US" sz="2400" dirty="0"/>
              <a:t>Represent both a success (</a:t>
            </a:r>
            <a:r>
              <a:rPr lang="en-US" sz="2400" i="1" dirty="0"/>
              <a:t>Roe v. Wade</a:t>
            </a:r>
            <a:r>
              <a:rPr lang="en-US" sz="2400" dirty="0"/>
              <a:t>) and a failure  (ERA) for the movement</a:t>
            </a:r>
          </a:p>
          <a:p>
            <a:pPr marL="731520" lvl="1" indent="-457200">
              <a:buFont typeface="+mj-lt"/>
              <a:buAutoNum type="alphaUcPeriod"/>
            </a:pPr>
            <a:r>
              <a:rPr lang="en-US" sz="2400" dirty="0"/>
              <a:t>Represent both a success (ERA) and a failure (</a:t>
            </a:r>
            <a:r>
              <a:rPr lang="en-US" sz="2400" i="1" dirty="0"/>
              <a:t>Roe v. Wade</a:t>
            </a:r>
            <a:r>
              <a:rPr lang="en-US" sz="2400" dirty="0"/>
              <a:t>)</a:t>
            </a:r>
          </a:p>
          <a:p>
            <a:endParaRPr lang="en-US" dirty="0"/>
          </a:p>
        </p:txBody>
      </p:sp>
      <p:sp>
        <p:nvSpPr>
          <p:cNvPr id="3" name="Title 2"/>
          <p:cNvSpPr>
            <a:spLocks noGrp="1"/>
          </p:cNvSpPr>
          <p:nvPr>
            <p:ph type="title"/>
          </p:nvPr>
        </p:nvSpPr>
        <p:spPr/>
        <p:txBody>
          <a:bodyPr/>
          <a:lstStyle/>
          <a:p>
            <a:r>
              <a:rPr lang="en-US" dirty="0" smtClean="0"/>
              <a:t>#12</a:t>
            </a:r>
            <a:endParaRPr lang="en-US" dirty="0"/>
          </a:p>
        </p:txBody>
      </p:sp>
    </p:spTree>
    <p:extLst>
      <p:ext uri="{BB962C8B-B14F-4D97-AF65-F5344CB8AC3E}">
        <p14:creationId xmlns:p14="http://schemas.microsoft.com/office/powerpoint/2010/main" val="898734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What factor has the biggest effect on why many Americans turned against the United States being involved in the Vietnam War</a:t>
            </a:r>
            <a:r>
              <a:rPr lang="en-US" b="1" dirty="0" smtClean="0"/>
              <a:t>?</a:t>
            </a:r>
            <a:endParaRPr lang="en-US" dirty="0"/>
          </a:p>
          <a:p>
            <a:pPr marL="731520" lvl="1" indent="-457200">
              <a:buFont typeface="+mj-lt"/>
              <a:buAutoNum type="alphaUcPeriod"/>
            </a:pPr>
            <a:r>
              <a:rPr lang="en-US" sz="2400" dirty="0"/>
              <a:t>Vietnam was right after Korea and people thought it was too soon to go to war again</a:t>
            </a:r>
          </a:p>
          <a:p>
            <a:pPr marL="731520" lvl="1" indent="-457200">
              <a:buFont typeface="+mj-lt"/>
              <a:buAutoNum type="alphaUcPeriod"/>
            </a:pPr>
            <a:r>
              <a:rPr lang="en-US" sz="2400" dirty="0"/>
              <a:t>Vietnam was located too close to the United States</a:t>
            </a:r>
          </a:p>
          <a:p>
            <a:pPr marL="731520" lvl="1" indent="-457200">
              <a:buFont typeface="+mj-lt"/>
              <a:buAutoNum type="alphaUcPeriod"/>
            </a:pPr>
            <a:r>
              <a:rPr lang="en-US" sz="2400" dirty="0"/>
              <a:t>Vietnam was the first war to be televised</a:t>
            </a:r>
          </a:p>
          <a:p>
            <a:pPr marL="731520" lvl="1" indent="-457200">
              <a:buFont typeface="+mj-lt"/>
              <a:buAutoNum type="alphaUcPeriod"/>
            </a:pPr>
            <a:r>
              <a:rPr lang="en-US" sz="2400" dirty="0"/>
              <a:t>People in the United States did not fear the spread of Communism</a:t>
            </a:r>
          </a:p>
          <a:p>
            <a:endParaRPr lang="en-US" dirty="0"/>
          </a:p>
        </p:txBody>
      </p:sp>
      <p:sp>
        <p:nvSpPr>
          <p:cNvPr id="3" name="Title 2"/>
          <p:cNvSpPr>
            <a:spLocks noGrp="1"/>
          </p:cNvSpPr>
          <p:nvPr>
            <p:ph type="title"/>
          </p:nvPr>
        </p:nvSpPr>
        <p:spPr/>
        <p:txBody>
          <a:bodyPr/>
          <a:lstStyle/>
          <a:p>
            <a:r>
              <a:rPr lang="en-US" dirty="0" smtClean="0"/>
              <a:t>#13</a:t>
            </a:r>
            <a:endParaRPr lang="en-US" dirty="0"/>
          </a:p>
        </p:txBody>
      </p:sp>
    </p:spTree>
    <p:extLst>
      <p:ext uri="{BB962C8B-B14F-4D97-AF65-F5344CB8AC3E}">
        <p14:creationId xmlns:p14="http://schemas.microsoft.com/office/powerpoint/2010/main" val="2914126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The end of American troop involvement in the Vietnam War was signaled with</a:t>
            </a:r>
            <a:r>
              <a:rPr lang="en-US" b="1" dirty="0" smtClean="0"/>
              <a:t>:</a:t>
            </a:r>
            <a:endParaRPr lang="en-US" dirty="0"/>
          </a:p>
          <a:p>
            <a:pPr marL="731520" lvl="1" indent="-457200">
              <a:buFont typeface="+mj-lt"/>
              <a:buAutoNum type="alphaUcPeriod"/>
            </a:pPr>
            <a:r>
              <a:rPr lang="en-US" sz="2400" dirty="0"/>
              <a:t>The invasion of Cambodia</a:t>
            </a:r>
          </a:p>
          <a:p>
            <a:pPr marL="731520" lvl="1" indent="-457200">
              <a:buFont typeface="+mj-lt"/>
              <a:buAutoNum type="alphaUcPeriod"/>
            </a:pPr>
            <a:r>
              <a:rPr lang="en-US" sz="2400" dirty="0"/>
              <a:t>The signing of the Paris Peace Accords</a:t>
            </a:r>
          </a:p>
          <a:p>
            <a:pPr marL="731520" lvl="1" indent="-457200">
              <a:buFont typeface="+mj-lt"/>
              <a:buAutoNum type="alphaUcPeriod"/>
            </a:pPr>
            <a:r>
              <a:rPr lang="en-US" sz="2400" dirty="0"/>
              <a:t>The North Vietnamese attack and overrunning of the South Vietnamese capital of Saigon</a:t>
            </a:r>
          </a:p>
          <a:p>
            <a:pPr marL="731520" lvl="1" indent="-457200">
              <a:buFont typeface="+mj-lt"/>
              <a:buAutoNum type="alphaUcPeriod"/>
            </a:pPr>
            <a:r>
              <a:rPr lang="en-US" sz="2400" dirty="0"/>
              <a:t>The launching of the Tet Offensive</a:t>
            </a:r>
          </a:p>
          <a:p>
            <a:endParaRPr lang="en-US" dirty="0"/>
          </a:p>
        </p:txBody>
      </p:sp>
      <p:sp>
        <p:nvSpPr>
          <p:cNvPr id="3" name="Title 2"/>
          <p:cNvSpPr>
            <a:spLocks noGrp="1"/>
          </p:cNvSpPr>
          <p:nvPr>
            <p:ph type="title"/>
          </p:nvPr>
        </p:nvSpPr>
        <p:spPr/>
        <p:txBody>
          <a:bodyPr/>
          <a:lstStyle/>
          <a:p>
            <a:r>
              <a:rPr lang="en-US" dirty="0" smtClean="0"/>
              <a:t>#14</a:t>
            </a:r>
            <a:endParaRPr lang="en-US" dirty="0"/>
          </a:p>
        </p:txBody>
      </p:sp>
    </p:spTree>
    <p:extLst>
      <p:ext uri="{BB962C8B-B14F-4D97-AF65-F5344CB8AC3E}">
        <p14:creationId xmlns:p14="http://schemas.microsoft.com/office/powerpoint/2010/main" val="3005746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All of the following were long-term impacts of the Vietnam War EXCEPT which one</a:t>
            </a:r>
            <a:r>
              <a:rPr lang="en-US" b="1" dirty="0" smtClean="0"/>
              <a:t>?</a:t>
            </a:r>
            <a:endParaRPr lang="en-US" dirty="0"/>
          </a:p>
          <a:p>
            <a:pPr marL="731520" lvl="1" indent="-457200">
              <a:buFont typeface="+mj-lt"/>
              <a:buAutoNum type="alphaUcPeriod"/>
            </a:pPr>
            <a:r>
              <a:rPr lang="en-US" sz="2400" dirty="0"/>
              <a:t>Congress required approval before Presidents were allowed to perform military actions</a:t>
            </a:r>
          </a:p>
          <a:p>
            <a:pPr marL="731520" lvl="1" indent="-457200">
              <a:buFont typeface="+mj-lt"/>
              <a:buAutoNum type="alphaUcPeriod"/>
            </a:pPr>
            <a:r>
              <a:rPr lang="en-US" sz="2400" dirty="0"/>
              <a:t>Americans grew more and more cynical of the American government</a:t>
            </a:r>
          </a:p>
          <a:p>
            <a:pPr marL="731520" lvl="1" indent="-457200">
              <a:buFont typeface="+mj-lt"/>
              <a:buAutoNum type="alphaUcPeriod"/>
            </a:pPr>
            <a:r>
              <a:rPr lang="en-US" sz="2400" dirty="0"/>
              <a:t>The United States was allowed to continue its policy of containment</a:t>
            </a:r>
          </a:p>
          <a:p>
            <a:pPr marL="731520" lvl="1" indent="-457200">
              <a:buFont typeface="+mj-lt"/>
              <a:buAutoNum type="alphaUcPeriod"/>
            </a:pPr>
            <a:r>
              <a:rPr lang="en-US" sz="2400" dirty="0"/>
              <a:t>The United States developed a “Vietnam Syndrome” that discontinued the sending of military forced to foreign countries to stop the spread of communism</a:t>
            </a:r>
          </a:p>
          <a:p>
            <a:endParaRPr lang="en-US" dirty="0"/>
          </a:p>
        </p:txBody>
      </p:sp>
      <p:sp>
        <p:nvSpPr>
          <p:cNvPr id="3" name="Title 2"/>
          <p:cNvSpPr>
            <a:spLocks noGrp="1"/>
          </p:cNvSpPr>
          <p:nvPr>
            <p:ph type="title"/>
          </p:nvPr>
        </p:nvSpPr>
        <p:spPr/>
        <p:txBody>
          <a:bodyPr/>
          <a:lstStyle/>
          <a:p>
            <a:r>
              <a:rPr lang="en-US" dirty="0" smtClean="0"/>
              <a:t>#15</a:t>
            </a:r>
            <a:endParaRPr lang="en-US" dirty="0"/>
          </a:p>
        </p:txBody>
      </p:sp>
    </p:spTree>
    <p:extLst>
      <p:ext uri="{BB962C8B-B14F-4D97-AF65-F5344CB8AC3E}">
        <p14:creationId xmlns:p14="http://schemas.microsoft.com/office/powerpoint/2010/main" val="3463380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 lvl="0" indent="0">
              <a:buNone/>
            </a:pPr>
            <a:r>
              <a:rPr lang="en-US" b="1" i="1" dirty="0"/>
              <a:t>“We may anticipate a state of affairs in which two Great Powers will each be in a position to put an end to the civilization and life of the other, though not without risking its own.  We may be likened to two scorpions in a bottle, each capable of killing the other, but only at the risk of its own life…”</a:t>
            </a:r>
            <a:endParaRPr lang="en-US" dirty="0"/>
          </a:p>
          <a:p>
            <a:pPr marL="45720" lvl="0" indent="0">
              <a:buNone/>
            </a:pPr>
            <a:r>
              <a:rPr lang="en-US" b="1" dirty="0"/>
              <a:t>J. Robert Oppenheimer (1953)</a:t>
            </a:r>
            <a:endParaRPr lang="en-US" dirty="0"/>
          </a:p>
          <a:p>
            <a:pPr marL="45720" indent="0">
              <a:buNone/>
            </a:pPr>
            <a:r>
              <a:rPr lang="en-US" b="1" dirty="0" smtClean="0"/>
              <a:t>In </a:t>
            </a:r>
            <a:r>
              <a:rPr lang="en-US" b="1" dirty="0"/>
              <a:t>the statement above, what was Robert Oppenheimer referring to?</a:t>
            </a:r>
            <a:endParaRPr lang="en-US" dirty="0"/>
          </a:p>
          <a:p>
            <a:pPr marL="502920" lvl="0" indent="-457200">
              <a:buFont typeface="+mj-lt"/>
              <a:buAutoNum type="alphaUcPeriod"/>
            </a:pPr>
            <a:r>
              <a:rPr lang="en-US" dirty="0"/>
              <a:t>Benefits of neutrality</a:t>
            </a:r>
          </a:p>
          <a:p>
            <a:pPr marL="502920" lvl="0" indent="-457200">
              <a:buFont typeface="+mj-lt"/>
              <a:buAutoNum type="alphaUcPeriod"/>
            </a:pPr>
            <a:r>
              <a:rPr lang="en-US" dirty="0"/>
              <a:t>Dangers of the nuclear arms race</a:t>
            </a:r>
          </a:p>
          <a:p>
            <a:pPr marL="502920" lvl="0" indent="-457200">
              <a:buFont typeface="+mj-lt"/>
              <a:buAutoNum type="alphaUcPeriod"/>
            </a:pPr>
            <a:r>
              <a:rPr lang="en-US" dirty="0"/>
              <a:t>Failures of appeasement</a:t>
            </a:r>
          </a:p>
          <a:p>
            <a:pPr marL="502920" lvl="0" indent="-457200">
              <a:buFont typeface="+mj-lt"/>
              <a:buAutoNum type="alphaUcPeriod"/>
            </a:pPr>
            <a:r>
              <a:rPr lang="en-US" dirty="0"/>
              <a:t>Positive effect of atomic energy</a:t>
            </a:r>
          </a:p>
          <a:p>
            <a:endParaRPr lang="en-US" dirty="0"/>
          </a:p>
        </p:txBody>
      </p:sp>
      <p:sp>
        <p:nvSpPr>
          <p:cNvPr id="3" name="Title 2"/>
          <p:cNvSpPr>
            <a:spLocks noGrp="1"/>
          </p:cNvSpPr>
          <p:nvPr>
            <p:ph type="title"/>
          </p:nvPr>
        </p:nvSpPr>
        <p:spPr/>
        <p:txBody>
          <a:bodyPr/>
          <a:lstStyle/>
          <a:p>
            <a:r>
              <a:rPr lang="en-US" dirty="0" smtClean="0"/>
              <a:t>#16</a:t>
            </a:r>
            <a:endParaRPr lang="en-US" dirty="0"/>
          </a:p>
        </p:txBody>
      </p:sp>
    </p:spTree>
    <p:extLst>
      <p:ext uri="{BB962C8B-B14F-4D97-AF65-F5344CB8AC3E}">
        <p14:creationId xmlns:p14="http://schemas.microsoft.com/office/powerpoint/2010/main" val="423254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Why was the Vietnam War referred to as the “working class war</a:t>
            </a:r>
            <a:r>
              <a:rPr lang="en-US" b="1" dirty="0" smtClean="0"/>
              <a:t>?”</a:t>
            </a:r>
            <a:endParaRPr lang="en-US" dirty="0"/>
          </a:p>
          <a:p>
            <a:pPr marL="731520" lvl="1" indent="-457200">
              <a:buFont typeface="+mj-lt"/>
              <a:buAutoNum type="alphaUcPeriod"/>
            </a:pPr>
            <a:r>
              <a:rPr lang="en-US" sz="2400" dirty="0"/>
              <a:t>The Vietnam War shifted focus of the American government from domestic policies to foreign policies</a:t>
            </a:r>
          </a:p>
          <a:p>
            <a:pPr marL="731520" lvl="1" indent="-457200">
              <a:buFont typeface="+mj-lt"/>
              <a:buAutoNum type="alphaUcPeriod"/>
            </a:pPr>
            <a:r>
              <a:rPr lang="en-US" sz="2400" dirty="0"/>
              <a:t>The ability of wealthy young males to escape the draft that led most soldiers to be African American and from lower socioeconomic backgrounds</a:t>
            </a:r>
          </a:p>
          <a:p>
            <a:pPr marL="731520" lvl="1" indent="-457200">
              <a:buFont typeface="+mj-lt"/>
              <a:buAutoNum type="alphaUcPeriod"/>
            </a:pPr>
            <a:r>
              <a:rPr lang="en-US" sz="2400" dirty="0"/>
              <a:t>The South Vietnamese military forces were weak and from working class families</a:t>
            </a:r>
          </a:p>
          <a:p>
            <a:pPr marL="731520" lvl="1" indent="-457200">
              <a:buFont typeface="+mj-lt"/>
              <a:buAutoNum type="alphaUcPeriod"/>
            </a:pPr>
            <a:r>
              <a:rPr lang="en-US" sz="2400" dirty="0"/>
              <a:t>The American public that was for the war tended to be from the working class</a:t>
            </a:r>
          </a:p>
          <a:p>
            <a:endParaRPr lang="en-US" dirty="0"/>
          </a:p>
        </p:txBody>
      </p:sp>
      <p:sp>
        <p:nvSpPr>
          <p:cNvPr id="3" name="Title 2"/>
          <p:cNvSpPr>
            <a:spLocks noGrp="1"/>
          </p:cNvSpPr>
          <p:nvPr>
            <p:ph type="title"/>
          </p:nvPr>
        </p:nvSpPr>
        <p:spPr/>
        <p:txBody>
          <a:bodyPr/>
          <a:lstStyle/>
          <a:p>
            <a:r>
              <a:rPr lang="en-US" dirty="0" smtClean="0"/>
              <a:t>#17</a:t>
            </a:r>
            <a:endParaRPr lang="en-US" dirty="0"/>
          </a:p>
        </p:txBody>
      </p:sp>
    </p:spTree>
    <p:extLst>
      <p:ext uri="{BB962C8B-B14F-4D97-AF65-F5344CB8AC3E}">
        <p14:creationId xmlns:p14="http://schemas.microsoft.com/office/powerpoint/2010/main" val="1631365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What principle, described by President Eisenhower, became associated with American involvement in Southeast Asia</a:t>
            </a:r>
            <a:r>
              <a:rPr lang="en-US" b="1" dirty="0" smtClean="0"/>
              <a:t>?</a:t>
            </a:r>
            <a:endParaRPr lang="en-US" dirty="0"/>
          </a:p>
          <a:p>
            <a:pPr marL="731520" lvl="1" indent="-457200">
              <a:buFont typeface="+mj-lt"/>
              <a:buAutoNum type="alphaUcPeriod"/>
            </a:pPr>
            <a:r>
              <a:rPr lang="en-US" sz="2400" dirty="0"/>
              <a:t>Containment</a:t>
            </a:r>
          </a:p>
          <a:p>
            <a:pPr marL="731520" lvl="1" indent="-457200">
              <a:buFont typeface="+mj-lt"/>
              <a:buAutoNum type="alphaUcPeriod"/>
            </a:pPr>
            <a:r>
              <a:rPr lang="en-US" sz="2400" dirty="0"/>
              <a:t>Domino Theory</a:t>
            </a:r>
          </a:p>
          <a:p>
            <a:pPr marL="731520" lvl="1" indent="-457200">
              <a:buFont typeface="+mj-lt"/>
              <a:buAutoNum type="alphaUcPeriod"/>
            </a:pPr>
            <a:r>
              <a:rPr lang="en-US" sz="2400" dirty="0"/>
              <a:t>Dividing Vietnam</a:t>
            </a:r>
          </a:p>
          <a:p>
            <a:pPr marL="731520" lvl="1" indent="-457200">
              <a:buFont typeface="+mj-lt"/>
              <a:buAutoNum type="alphaUcPeriod"/>
            </a:pPr>
            <a:r>
              <a:rPr lang="en-US" sz="2400" dirty="0"/>
              <a:t>Strengthening South Vietnam</a:t>
            </a:r>
          </a:p>
          <a:p>
            <a:endParaRPr lang="en-US" dirty="0"/>
          </a:p>
        </p:txBody>
      </p:sp>
      <p:sp>
        <p:nvSpPr>
          <p:cNvPr id="3" name="Title 2"/>
          <p:cNvSpPr>
            <a:spLocks noGrp="1"/>
          </p:cNvSpPr>
          <p:nvPr>
            <p:ph type="title"/>
          </p:nvPr>
        </p:nvSpPr>
        <p:spPr/>
        <p:txBody>
          <a:bodyPr/>
          <a:lstStyle/>
          <a:p>
            <a:r>
              <a:rPr lang="en-US" dirty="0" smtClean="0"/>
              <a:t>#18</a:t>
            </a:r>
            <a:endParaRPr lang="en-US" dirty="0"/>
          </a:p>
        </p:txBody>
      </p:sp>
    </p:spTree>
    <p:extLst>
      <p:ext uri="{BB962C8B-B14F-4D97-AF65-F5344CB8AC3E}">
        <p14:creationId xmlns:p14="http://schemas.microsoft.com/office/powerpoint/2010/main" val="143498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 lvl="0" indent="0">
              <a:buNone/>
            </a:pPr>
            <a:r>
              <a:rPr lang="en-US" i="1" dirty="0"/>
              <a:t>“No voting qualification or prerequisite to voting, or standard, practice, or procedure shall be imposed or applied by any State or political subdivision to deny or abridge the right of any citizen of the United States to vote on account of race or color.”</a:t>
            </a:r>
            <a:endParaRPr lang="en-US" dirty="0"/>
          </a:p>
          <a:p>
            <a:pPr marL="45720" lvl="0" indent="0">
              <a:buNone/>
            </a:pPr>
            <a:r>
              <a:rPr lang="en-US" dirty="0"/>
              <a:t>Section 2, Voting Rights Act of 1965</a:t>
            </a:r>
          </a:p>
          <a:p>
            <a:pPr marL="45720" indent="0">
              <a:buNone/>
            </a:pPr>
            <a:r>
              <a:rPr lang="en-US" b="1" dirty="0"/>
              <a:t> </a:t>
            </a:r>
            <a:r>
              <a:rPr lang="en-US" b="1" dirty="0" smtClean="0"/>
              <a:t>The </a:t>
            </a:r>
            <a:r>
              <a:rPr lang="en-US" b="1" dirty="0"/>
              <a:t>specific goal stated in this section of the Voting Rights Act of 1965 was to</a:t>
            </a:r>
            <a:r>
              <a:rPr lang="en-US" b="1" dirty="0" smtClean="0"/>
              <a:t>:</a:t>
            </a:r>
            <a:endParaRPr lang="en-US" dirty="0"/>
          </a:p>
          <a:p>
            <a:pPr marL="502920" lvl="0" indent="-457200">
              <a:buFont typeface="+mj-lt"/>
              <a:buAutoNum type="alphaUcPeriod"/>
            </a:pPr>
            <a:r>
              <a:rPr lang="en-US" dirty="0"/>
              <a:t>Expand the use of property qualifications</a:t>
            </a:r>
          </a:p>
          <a:p>
            <a:pPr marL="502920" lvl="0" indent="-457200">
              <a:buFont typeface="+mj-lt"/>
              <a:buAutoNum type="alphaUcPeriod"/>
            </a:pPr>
            <a:r>
              <a:rPr lang="en-US" dirty="0"/>
              <a:t>Establish voter qualifications such as literacy test</a:t>
            </a:r>
          </a:p>
          <a:p>
            <a:pPr marL="502920" lvl="0" indent="-457200">
              <a:buFont typeface="+mj-lt"/>
              <a:buAutoNum type="alphaUcPeriod"/>
            </a:pPr>
            <a:r>
              <a:rPr lang="en-US" dirty="0"/>
              <a:t>Stop fraudulent voting in large cities</a:t>
            </a:r>
          </a:p>
          <a:p>
            <a:pPr marL="502920" lvl="0" indent="-457200">
              <a:buFont typeface="+mj-lt"/>
              <a:buAutoNum type="alphaUcPeriod"/>
            </a:pPr>
            <a:r>
              <a:rPr lang="en-US" dirty="0"/>
              <a:t>Remove barriers to voting based on racial background</a:t>
            </a:r>
          </a:p>
          <a:p>
            <a:pPr marL="45720" indent="0">
              <a:buNone/>
            </a:pPr>
            <a:endParaRPr lang="en-US" dirty="0"/>
          </a:p>
        </p:txBody>
      </p:sp>
      <p:sp>
        <p:nvSpPr>
          <p:cNvPr id="3" name="Title 2"/>
          <p:cNvSpPr>
            <a:spLocks noGrp="1"/>
          </p:cNvSpPr>
          <p:nvPr>
            <p:ph type="title"/>
          </p:nvPr>
        </p:nvSpPr>
        <p:spPr/>
        <p:txBody>
          <a:bodyPr/>
          <a:lstStyle/>
          <a:p>
            <a:r>
              <a:rPr lang="en-US" dirty="0" smtClean="0"/>
              <a:t>#1</a:t>
            </a:r>
            <a:endParaRPr lang="en-US" dirty="0"/>
          </a:p>
        </p:txBody>
      </p:sp>
    </p:spTree>
    <p:extLst>
      <p:ext uri="{BB962C8B-B14F-4D97-AF65-F5344CB8AC3E}">
        <p14:creationId xmlns:p14="http://schemas.microsoft.com/office/powerpoint/2010/main" val="541380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The </a:t>
            </a:r>
            <a:r>
              <a:rPr lang="en-US" b="1" dirty="0"/>
              <a:t>purpose of Nixon’s New Federalism was to</a:t>
            </a:r>
            <a:r>
              <a:rPr lang="en-US" b="1" dirty="0" smtClean="0"/>
              <a:t>:</a:t>
            </a:r>
            <a:endParaRPr lang="en-US" dirty="0"/>
          </a:p>
          <a:p>
            <a:pPr marL="731520" lvl="1" indent="-457200">
              <a:buFont typeface="+mj-lt"/>
              <a:buAutoNum type="alphaUcPeriod"/>
            </a:pPr>
            <a:r>
              <a:rPr lang="en-US" sz="2400" dirty="0"/>
              <a:t>Reinforce the federal government’s ability to enforce regulations on economic and social programs</a:t>
            </a:r>
          </a:p>
          <a:p>
            <a:pPr marL="731520" lvl="1" indent="-457200">
              <a:buFont typeface="+mj-lt"/>
              <a:buAutoNum type="alphaUcPeriod"/>
            </a:pPr>
            <a:r>
              <a:rPr lang="en-US" sz="2400" dirty="0"/>
              <a:t>Decrease funding for welfare programs while increasing funding for social programs</a:t>
            </a:r>
          </a:p>
          <a:p>
            <a:pPr marL="731520" lvl="1" indent="-457200">
              <a:buFont typeface="+mj-lt"/>
              <a:buAutoNum type="alphaUcPeriod"/>
            </a:pPr>
            <a:r>
              <a:rPr lang="en-US" sz="2400" dirty="0"/>
              <a:t>To slowly de-escalate the American involvement in the Vietnam War</a:t>
            </a:r>
          </a:p>
          <a:p>
            <a:pPr marL="731520" lvl="1" indent="-457200">
              <a:buFont typeface="+mj-lt"/>
              <a:buAutoNum type="alphaUcPeriod"/>
            </a:pPr>
            <a:r>
              <a:rPr lang="en-US" sz="2400" dirty="0"/>
              <a:t>To redistribute federal power back to the states</a:t>
            </a:r>
          </a:p>
          <a:p>
            <a:endParaRPr lang="en-US" dirty="0"/>
          </a:p>
        </p:txBody>
      </p:sp>
      <p:sp>
        <p:nvSpPr>
          <p:cNvPr id="3" name="Title 2"/>
          <p:cNvSpPr>
            <a:spLocks noGrp="1"/>
          </p:cNvSpPr>
          <p:nvPr>
            <p:ph type="title"/>
          </p:nvPr>
        </p:nvSpPr>
        <p:spPr/>
        <p:txBody>
          <a:bodyPr/>
          <a:lstStyle/>
          <a:p>
            <a:r>
              <a:rPr lang="en-US" dirty="0" smtClean="0"/>
              <a:t>#19</a:t>
            </a:r>
            <a:endParaRPr lang="en-US" dirty="0"/>
          </a:p>
        </p:txBody>
      </p:sp>
    </p:spTree>
    <p:extLst>
      <p:ext uri="{BB962C8B-B14F-4D97-AF65-F5344CB8AC3E}">
        <p14:creationId xmlns:p14="http://schemas.microsoft.com/office/powerpoint/2010/main" val="45250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Which of the following organizations is most closely situated with the period of stagflation that occurred during the presidencies of Richard Nixon and Gerald Ford</a:t>
            </a:r>
            <a:r>
              <a:rPr lang="en-US" b="1" dirty="0" smtClean="0"/>
              <a:t>?</a:t>
            </a:r>
            <a:endParaRPr lang="en-US" dirty="0"/>
          </a:p>
          <a:p>
            <a:pPr marL="731520" lvl="1" indent="-457200">
              <a:buFont typeface="+mj-lt"/>
              <a:buAutoNum type="alphaUcPeriod"/>
            </a:pPr>
            <a:r>
              <a:rPr lang="en-US" sz="2400" dirty="0"/>
              <a:t>Organization for Petroleum Producing Countries (OPEC)</a:t>
            </a:r>
          </a:p>
          <a:p>
            <a:pPr marL="731520" lvl="1" indent="-457200">
              <a:buFont typeface="+mj-lt"/>
              <a:buAutoNum type="alphaUcPeriod"/>
            </a:pPr>
            <a:r>
              <a:rPr lang="en-US" sz="2400" dirty="0"/>
              <a:t>Committee to Re-Elect the President (CRP)</a:t>
            </a:r>
          </a:p>
          <a:p>
            <a:pPr marL="731520" lvl="1" indent="-457200">
              <a:buFont typeface="+mj-lt"/>
              <a:buAutoNum type="alphaUcPeriod"/>
            </a:pPr>
            <a:r>
              <a:rPr lang="en-US" sz="2400" dirty="0"/>
              <a:t>National Organization for Women (NOW)</a:t>
            </a:r>
          </a:p>
          <a:p>
            <a:pPr marL="731520" lvl="1" indent="-457200">
              <a:buFont typeface="+mj-lt"/>
              <a:buAutoNum type="alphaUcPeriod"/>
            </a:pPr>
            <a:r>
              <a:rPr lang="en-US" sz="2400" dirty="0"/>
              <a:t>National Women’s Political Caucus </a:t>
            </a:r>
          </a:p>
          <a:p>
            <a:endParaRPr lang="en-US" dirty="0"/>
          </a:p>
        </p:txBody>
      </p:sp>
      <p:sp>
        <p:nvSpPr>
          <p:cNvPr id="3" name="Title 2"/>
          <p:cNvSpPr>
            <a:spLocks noGrp="1"/>
          </p:cNvSpPr>
          <p:nvPr>
            <p:ph type="title"/>
          </p:nvPr>
        </p:nvSpPr>
        <p:spPr/>
        <p:txBody>
          <a:bodyPr/>
          <a:lstStyle/>
          <a:p>
            <a:r>
              <a:rPr lang="en-US" dirty="0" smtClean="0"/>
              <a:t>#20</a:t>
            </a:r>
            <a:endParaRPr lang="en-US" dirty="0"/>
          </a:p>
        </p:txBody>
      </p:sp>
    </p:spTree>
    <p:extLst>
      <p:ext uri="{BB962C8B-B14F-4D97-AF65-F5344CB8AC3E}">
        <p14:creationId xmlns:p14="http://schemas.microsoft.com/office/powerpoint/2010/main" val="269774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A major goal of President Lyndon B. Johnson’s Great Society program was to</a:t>
            </a:r>
            <a:r>
              <a:rPr lang="en-US" b="1" dirty="0" smtClean="0"/>
              <a:t>:</a:t>
            </a:r>
            <a:endParaRPr lang="en-US" sz="2000" dirty="0"/>
          </a:p>
          <a:p>
            <a:pPr marL="731520" lvl="1" indent="-457200">
              <a:buFont typeface="+mj-lt"/>
              <a:buAutoNum type="alphaUcPeriod"/>
            </a:pPr>
            <a:r>
              <a:rPr lang="en-US" sz="2400" dirty="0"/>
              <a:t>Contain communism in Southeast Asia</a:t>
            </a:r>
            <a:endParaRPr lang="en-US" dirty="0"/>
          </a:p>
          <a:p>
            <a:pPr marL="731520" lvl="1" indent="-457200">
              <a:buFont typeface="+mj-lt"/>
              <a:buAutoNum type="alphaUcPeriod"/>
            </a:pPr>
            <a:r>
              <a:rPr lang="en-US" sz="2400" dirty="0"/>
              <a:t>Create a space program</a:t>
            </a:r>
            <a:endParaRPr lang="en-US" dirty="0"/>
          </a:p>
          <a:p>
            <a:pPr marL="731520" lvl="1" indent="-457200">
              <a:buFont typeface="+mj-lt"/>
              <a:buAutoNum type="alphaUcPeriod"/>
            </a:pPr>
            <a:r>
              <a:rPr lang="en-US" sz="2400" dirty="0"/>
              <a:t>Reduce poverty in the United States</a:t>
            </a:r>
            <a:endParaRPr lang="en-US" dirty="0"/>
          </a:p>
          <a:p>
            <a:pPr marL="731520" lvl="1" indent="-457200">
              <a:buFont typeface="+mj-lt"/>
              <a:buAutoNum type="alphaUcPeriod"/>
            </a:pPr>
            <a:r>
              <a:rPr lang="en-US" sz="2400" dirty="0"/>
              <a:t>Cut domestic programs to balance the budget</a:t>
            </a:r>
            <a:endParaRPr lang="en-US" dirty="0"/>
          </a:p>
          <a:p>
            <a:endParaRPr lang="en-US" dirty="0"/>
          </a:p>
        </p:txBody>
      </p:sp>
      <p:sp>
        <p:nvSpPr>
          <p:cNvPr id="3" name="Title 2"/>
          <p:cNvSpPr>
            <a:spLocks noGrp="1"/>
          </p:cNvSpPr>
          <p:nvPr>
            <p:ph type="title"/>
          </p:nvPr>
        </p:nvSpPr>
        <p:spPr/>
        <p:txBody>
          <a:bodyPr/>
          <a:lstStyle/>
          <a:p>
            <a:r>
              <a:rPr lang="en-US" dirty="0" smtClean="0"/>
              <a:t>#2</a:t>
            </a:r>
            <a:endParaRPr lang="en-US" dirty="0"/>
          </a:p>
        </p:txBody>
      </p:sp>
    </p:spTree>
    <p:extLst>
      <p:ext uri="{BB962C8B-B14F-4D97-AF65-F5344CB8AC3E}">
        <p14:creationId xmlns:p14="http://schemas.microsoft.com/office/powerpoint/2010/main" val="1469268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lvl="0" indent="0">
              <a:buNone/>
            </a:pPr>
            <a:r>
              <a:rPr lang="en-US" b="1" dirty="0"/>
              <a:t>Which title BEST completes the partial outline?</a:t>
            </a:r>
            <a:endParaRPr lang="en-US" sz="2000" dirty="0"/>
          </a:p>
          <a:p>
            <a:pPr marL="45720" indent="0">
              <a:buNone/>
            </a:pPr>
            <a:r>
              <a:rPr lang="en-US" dirty="0"/>
              <a:t> </a:t>
            </a:r>
            <a:r>
              <a:rPr lang="en-US" b="1" dirty="0" smtClean="0"/>
              <a:t>____________________________</a:t>
            </a:r>
            <a:endParaRPr lang="en-US" sz="2000" dirty="0"/>
          </a:p>
          <a:p>
            <a:pPr marL="274320" lvl="1" indent="0">
              <a:buNone/>
            </a:pPr>
            <a:r>
              <a:rPr lang="en-US" b="1" dirty="0"/>
              <a:t>Brown v Board of Education Decision</a:t>
            </a:r>
            <a:endParaRPr lang="en-US" sz="1800" dirty="0"/>
          </a:p>
          <a:p>
            <a:pPr marL="274320" lvl="1" indent="0">
              <a:buNone/>
            </a:pPr>
            <a:r>
              <a:rPr lang="en-US" b="1" dirty="0"/>
              <a:t>Voting Rights Act of 1965</a:t>
            </a:r>
            <a:endParaRPr lang="en-US" sz="1800" dirty="0"/>
          </a:p>
          <a:p>
            <a:pPr marL="274320" lvl="1" indent="0">
              <a:buNone/>
            </a:pPr>
            <a:r>
              <a:rPr lang="en-US" b="1" dirty="0"/>
              <a:t>Fair Housing Act of </a:t>
            </a:r>
            <a:r>
              <a:rPr lang="en-US" b="1" dirty="0" smtClean="0"/>
              <a:t>1986</a:t>
            </a:r>
            <a:endParaRPr lang="en-US" sz="2000" dirty="0"/>
          </a:p>
          <a:p>
            <a:pPr marL="502920" lvl="0" indent="-457200">
              <a:buFont typeface="+mj-lt"/>
              <a:buAutoNum type="alphaUcPeriod"/>
            </a:pPr>
            <a:r>
              <a:rPr lang="en-US" dirty="0"/>
              <a:t>Latino Women Gain Equal Pay</a:t>
            </a:r>
            <a:endParaRPr lang="en-US" sz="2000" dirty="0"/>
          </a:p>
          <a:p>
            <a:pPr marL="502920" lvl="0" indent="-457200">
              <a:buFont typeface="+mj-lt"/>
              <a:buAutoNum type="alphaUcPeriod"/>
            </a:pPr>
            <a:r>
              <a:rPr lang="en-US" dirty="0"/>
              <a:t>Civil Rights movement Achieves Victories</a:t>
            </a:r>
            <a:endParaRPr lang="en-US" sz="2000" dirty="0"/>
          </a:p>
          <a:p>
            <a:pPr marL="502920" lvl="0" indent="-457200">
              <a:buFont typeface="+mj-lt"/>
              <a:buAutoNum type="alphaUcPeriod"/>
            </a:pPr>
            <a:r>
              <a:rPr lang="en-US" dirty="0"/>
              <a:t>Native American Indians Regain Land Rights</a:t>
            </a:r>
            <a:endParaRPr lang="en-US" sz="2000" dirty="0"/>
          </a:p>
          <a:p>
            <a:pPr marL="502920" lvl="0" indent="-457200">
              <a:buFont typeface="+mj-lt"/>
              <a:buAutoNum type="alphaUcPeriod"/>
            </a:pPr>
            <a:r>
              <a:rPr lang="en-US" dirty="0"/>
              <a:t>Persons With Disabilities Win Educational Opportunities</a:t>
            </a:r>
            <a:endParaRPr lang="en-US" sz="2000" dirty="0"/>
          </a:p>
          <a:p>
            <a:pPr marL="45720" indent="0">
              <a:buNone/>
            </a:pPr>
            <a:endParaRPr lang="en-US" dirty="0"/>
          </a:p>
        </p:txBody>
      </p:sp>
      <p:sp>
        <p:nvSpPr>
          <p:cNvPr id="3" name="Title 2"/>
          <p:cNvSpPr>
            <a:spLocks noGrp="1"/>
          </p:cNvSpPr>
          <p:nvPr>
            <p:ph type="title"/>
          </p:nvPr>
        </p:nvSpPr>
        <p:spPr/>
        <p:txBody>
          <a:bodyPr/>
          <a:lstStyle/>
          <a:p>
            <a:r>
              <a:rPr lang="en-US" dirty="0" smtClean="0"/>
              <a:t>#3</a:t>
            </a:r>
            <a:endParaRPr lang="en-US" dirty="0"/>
          </a:p>
        </p:txBody>
      </p:sp>
    </p:spTree>
    <p:extLst>
      <p:ext uri="{BB962C8B-B14F-4D97-AF65-F5344CB8AC3E}">
        <p14:creationId xmlns:p14="http://schemas.microsoft.com/office/powerpoint/2010/main" val="2124169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One was in which the Supreme Court Decision in </a:t>
            </a:r>
            <a:r>
              <a:rPr lang="en-US" b="1" i="1" dirty="0"/>
              <a:t>Mapp v. Ohio (1961)</a:t>
            </a:r>
            <a:r>
              <a:rPr lang="en-US" b="1" dirty="0"/>
              <a:t>,</a:t>
            </a:r>
            <a:r>
              <a:rPr lang="en-US" b="1" i="1" dirty="0"/>
              <a:t> Gideon v. Wainwright (1963)</a:t>
            </a:r>
            <a:r>
              <a:rPr lang="en-US" b="1" dirty="0"/>
              <a:t>, and </a:t>
            </a:r>
            <a:r>
              <a:rPr lang="en-US" b="1" i="1" dirty="0"/>
              <a:t>Miranda v. Arizona (1966)</a:t>
            </a:r>
            <a:r>
              <a:rPr lang="en-US" b="1" dirty="0"/>
              <a:t> are similar is that each resulted in</a:t>
            </a:r>
            <a:r>
              <a:rPr lang="en-US" b="1" dirty="0" smtClean="0"/>
              <a:t>:</a:t>
            </a:r>
            <a:endParaRPr lang="en-US" sz="2000" dirty="0"/>
          </a:p>
          <a:p>
            <a:pPr marL="731520" lvl="1" indent="-457200">
              <a:buFont typeface="+mj-lt"/>
              <a:buAutoNum type="alphaUcPeriod"/>
            </a:pPr>
            <a:r>
              <a:rPr lang="en-US" sz="2400" dirty="0"/>
              <a:t>More legal searches without warrants</a:t>
            </a:r>
            <a:endParaRPr lang="en-US" dirty="0"/>
          </a:p>
          <a:p>
            <a:pPr marL="731520" lvl="1" indent="-457200">
              <a:buFont typeface="+mj-lt"/>
              <a:buAutoNum type="alphaUcPeriod"/>
            </a:pPr>
            <a:r>
              <a:rPr lang="en-US" sz="2400" dirty="0"/>
              <a:t>Fewer gun control regulations</a:t>
            </a:r>
            <a:endParaRPr lang="en-US" dirty="0"/>
          </a:p>
          <a:p>
            <a:pPr marL="731520" lvl="1" indent="-457200">
              <a:buFont typeface="+mj-lt"/>
              <a:buAutoNum type="alphaUcPeriod"/>
            </a:pPr>
            <a:r>
              <a:rPr lang="en-US" sz="2400" dirty="0"/>
              <a:t>Additional limitations on religious freedom</a:t>
            </a:r>
            <a:endParaRPr lang="en-US" dirty="0"/>
          </a:p>
          <a:p>
            <a:pPr marL="731520" lvl="1" indent="-457200">
              <a:buFont typeface="+mj-lt"/>
              <a:buAutoNum type="alphaUcPeriod"/>
            </a:pPr>
            <a:r>
              <a:rPr lang="en-US" sz="2400" dirty="0"/>
              <a:t>Expanded rights for people accused of crimes</a:t>
            </a:r>
            <a:endParaRPr lang="en-US" dirty="0"/>
          </a:p>
          <a:p>
            <a:endParaRPr lang="en-US" dirty="0"/>
          </a:p>
        </p:txBody>
      </p:sp>
      <p:sp>
        <p:nvSpPr>
          <p:cNvPr id="3" name="Title 2"/>
          <p:cNvSpPr>
            <a:spLocks noGrp="1"/>
          </p:cNvSpPr>
          <p:nvPr>
            <p:ph type="title"/>
          </p:nvPr>
        </p:nvSpPr>
        <p:spPr/>
        <p:txBody>
          <a:bodyPr/>
          <a:lstStyle/>
          <a:p>
            <a:r>
              <a:rPr lang="en-US" dirty="0" smtClean="0"/>
              <a:t>#4</a:t>
            </a:r>
            <a:endParaRPr lang="en-US" dirty="0"/>
          </a:p>
        </p:txBody>
      </p:sp>
    </p:spTree>
    <p:extLst>
      <p:ext uri="{BB962C8B-B14F-4D97-AF65-F5344CB8AC3E}">
        <p14:creationId xmlns:p14="http://schemas.microsoft.com/office/powerpoint/2010/main" val="764648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smtClean="0"/>
              <a:t>What </a:t>
            </a:r>
            <a:r>
              <a:rPr lang="en-US" b="1" dirty="0"/>
              <a:t>was a major impact of the 24</a:t>
            </a:r>
            <a:r>
              <a:rPr lang="en-US" b="1" baseline="30000" dirty="0"/>
              <a:t>th</a:t>
            </a:r>
            <a:r>
              <a:rPr lang="en-US" b="1" dirty="0"/>
              <a:t> Amendment banning poll taxes and of the 1965 Voting Rights Act</a:t>
            </a:r>
            <a:r>
              <a:rPr lang="en-US" b="1" dirty="0" smtClean="0"/>
              <a:t>?</a:t>
            </a:r>
            <a:endParaRPr lang="en-US" sz="2000" dirty="0"/>
          </a:p>
          <a:p>
            <a:pPr marL="731520" lvl="1" indent="-457200">
              <a:buFont typeface="+mj-lt"/>
              <a:buAutoNum type="alphaUcPeriod"/>
            </a:pPr>
            <a:r>
              <a:rPr lang="en-US" sz="2400" dirty="0"/>
              <a:t>Increase in the number of Jim Crow Laws</a:t>
            </a:r>
            <a:endParaRPr lang="en-US" dirty="0"/>
          </a:p>
          <a:p>
            <a:pPr marL="731520" lvl="1" indent="-457200">
              <a:buFont typeface="+mj-lt"/>
              <a:buAutoNum type="alphaUcPeriod"/>
            </a:pPr>
            <a:r>
              <a:rPr lang="en-US" sz="2400" dirty="0"/>
              <a:t>Movement to create a new political party for Hispanics</a:t>
            </a:r>
            <a:endParaRPr lang="en-US" dirty="0"/>
          </a:p>
          <a:p>
            <a:pPr marL="731520" lvl="1" indent="-457200">
              <a:buFont typeface="+mj-lt"/>
              <a:buAutoNum type="alphaUcPeriod"/>
            </a:pPr>
            <a:r>
              <a:rPr lang="en-US" sz="2400" dirty="0"/>
              <a:t>Decrease in voting among African American women</a:t>
            </a:r>
            <a:endParaRPr lang="en-US" dirty="0"/>
          </a:p>
          <a:p>
            <a:pPr marL="731520" lvl="1" indent="-457200">
              <a:buFont typeface="+mj-lt"/>
              <a:buAutoNum type="alphaUcPeriod"/>
            </a:pPr>
            <a:r>
              <a:rPr lang="en-US" sz="2400" dirty="0"/>
              <a:t>Elimination of de jure segregation when it comes to voting</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#5</a:t>
            </a:r>
            <a:endParaRPr lang="en-US" dirty="0"/>
          </a:p>
        </p:txBody>
      </p:sp>
    </p:spTree>
    <p:extLst>
      <p:ext uri="{BB962C8B-B14F-4D97-AF65-F5344CB8AC3E}">
        <p14:creationId xmlns:p14="http://schemas.microsoft.com/office/powerpoint/2010/main" val="2093170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The Supreme Court under Chief Justice Earl Warren (1953-1969) is considered one of the most liberal in United States history because it</a:t>
            </a:r>
            <a:r>
              <a:rPr lang="en-US" b="1" dirty="0" smtClean="0"/>
              <a:t>:</a:t>
            </a:r>
            <a:endParaRPr lang="en-US" sz="2000" dirty="0"/>
          </a:p>
          <a:p>
            <a:pPr marL="731520" lvl="1" indent="-457200">
              <a:buFont typeface="+mj-lt"/>
              <a:buAutoNum type="alphaUcPeriod"/>
            </a:pPr>
            <a:r>
              <a:rPr lang="en-US" sz="2400" dirty="0"/>
              <a:t>Worked effectively with the lower court system</a:t>
            </a:r>
            <a:endParaRPr lang="en-US" dirty="0"/>
          </a:p>
          <a:p>
            <a:pPr marL="731520" lvl="1" indent="-457200">
              <a:buFont typeface="+mj-lt"/>
              <a:buAutoNum type="alphaUcPeriod"/>
            </a:pPr>
            <a:r>
              <a:rPr lang="en-US" sz="2400" dirty="0"/>
              <a:t>Gained the overwhelming support of the American people</a:t>
            </a:r>
            <a:endParaRPr lang="en-US" dirty="0"/>
          </a:p>
          <a:p>
            <a:pPr marL="731520" lvl="1" indent="-457200">
              <a:buFont typeface="+mj-lt"/>
              <a:buAutoNum type="alphaUcPeriod"/>
            </a:pPr>
            <a:r>
              <a:rPr lang="en-US" sz="2400" dirty="0"/>
              <a:t>Favored a strict interpretation of the Constitution</a:t>
            </a:r>
            <a:endParaRPr lang="en-US" dirty="0"/>
          </a:p>
          <a:p>
            <a:pPr marL="731520" lvl="1" indent="-457200">
              <a:buFont typeface="+mj-lt"/>
              <a:buAutoNum type="alphaUcPeriod"/>
            </a:pPr>
            <a:r>
              <a:rPr lang="en-US" sz="2400" dirty="0"/>
              <a:t>Expanded the civil rights of various groups of people</a:t>
            </a:r>
            <a:endParaRPr lang="en-US" dirty="0"/>
          </a:p>
          <a:p>
            <a:endParaRPr lang="en-US" dirty="0"/>
          </a:p>
        </p:txBody>
      </p:sp>
      <p:sp>
        <p:nvSpPr>
          <p:cNvPr id="3" name="Title 2"/>
          <p:cNvSpPr>
            <a:spLocks noGrp="1"/>
          </p:cNvSpPr>
          <p:nvPr>
            <p:ph type="title"/>
          </p:nvPr>
        </p:nvSpPr>
        <p:spPr/>
        <p:txBody>
          <a:bodyPr/>
          <a:lstStyle/>
          <a:p>
            <a:r>
              <a:rPr lang="en-US" dirty="0" smtClean="0"/>
              <a:t>#6</a:t>
            </a:r>
            <a:endParaRPr lang="en-US" dirty="0"/>
          </a:p>
        </p:txBody>
      </p:sp>
    </p:spTree>
    <p:extLst>
      <p:ext uri="{BB962C8B-B14F-4D97-AF65-F5344CB8AC3E}">
        <p14:creationId xmlns:p14="http://schemas.microsoft.com/office/powerpoint/2010/main" val="265308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What was a direct result of the Bay of Pigs invasion in 1961</a:t>
            </a:r>
            <a:r>
              <a:rPr lang="en-US" b="1" dirty="0" smtClean="0"/>
              <a:t>?</a:t>
            </a:r>
            <a:endParaRPr lang="en-US" sz="2000" dirty="0"/>
          </a:p>
          <a:p>
            <a:pPr marL="731520" lvl="1" indent="-457200">
              <a:buFont typeface="+mj-lt"/>
              <a:buAutoNum type="alphaUcPeriod"/>
            </a:pPr>
            <a:r>
              <a:rPr lang="en-US" sz="2400" dirty="0"/>
              <a:t>Fidel Castro was removed from power</a:t>
            </a:r>
            <a:endParaRPr lang="en-US" dirty="0"/>
          </a:p>
          <a:p>
            <a:pPr marL="731520" lvl="1" indent="-457200">
              <a:buFont typeface="+mj-lt"/>
              <a:buAutoNum type="alphaUcPeriod"/>
            </a:pPr>
            <a:r>
              <a:rPr lang="en-US" sz="2400" dirty="0"/>
              <a:t>Cold War tensions increased</a:t>
            </a:r>
            <a:endParaRPr lang="en-US" dirty="0"/>
          </a:p>
          <a:p>
            <a:pPr marL="731520" lvl="1" indent="-457200">
              <a:buFont typeface="+mj-lt"/>
              <a:buAutoNum type="alphaUcPeriod"/>
            </a:pPr>
            <a:r>
              <a:rPr lang="en-US" sz="2400" dirty="0"/>
              <a:t>The United States announced its Good Neighbor Policy</a:t>
            </a:r>
            <a:endParaRPr lang="en-US" dirty="0"/>
          </a:p>
          <a:p>
            <a:pPr marL="731520" lvl="1" indent="-457200">
              <a:buFont typeface="+mj-lt"/>
              <a:buAutoNum type="alphaUcPeriod"/>
            </a:pPr>
            <a:r>
              <a:rPr lang="en-US" sz="2400" dirty="0"/>
              <a:t>The communist government in Nicaragua was overthrown</a:t>
            </a:r>
            <a:endParaRPr lang="en-US" dirty="0"/>
          </a:p>
          <a:p>
            <a:endParaRPr lang="en-US" dirty="0"/>
          </a:p>
        </p:txBody>
      </p:sp>
      <p:sp>
        <p:nvSpPr>
          <p:cNvPr id="3" name="Title 2"/>
          <p:cNvSpPr>
            <a:spLocks noGrp="1"/>
          </p:cNvSpPr>
          <p:nvPr>
            <p:ph type="title"/>
          </p:nvPr>
        </p:nvSpPr>
        <p:spPr/>
        <p:txBody>
          <a:bodyPr/>
          <a:lstStyle/>
          <a:p>
            <a:r>
              <a:rPr lang="en-US" dirty="0" smtClean="0"/>
              <a:t>#7</a:t>
            </a:r>
            <a:endParaRPr lang="en-US" dirty="0"/>
          </a:p>
        </p:txBody>
      </p:sp>
    </p:spTree>
    <p:extLst>
      <p:ext uri="{BB962C8B-B14F-4D97-AF65-F5344CB8AC3E}">
        <p14:creationId xmlns:p14="http://schemas.microsoft.com/office/powerpoint/2010/main" val="3736903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buNone/>
            </a:pPr>
            <a:r>
              <a:rPr lang="en-US" b="1" dirty="0"/>
              <a:t>Which of the following events during the Civil Rights Movement was a result of the other three</a:t>
            </a:r>
            <a:r>
              <a:rPr lang="en-US" b="1" dirty="0" smtClean="0"/>
              <a:t>?</a:t>
            </a:r>
            <a:endParaRPr lang="en-US" sz="2000" dirty="0"/>
          </a:p>
          <a:p>
            <a:pPr marL="731520" lvl="1" indent="-457200">
              <a:buFont typeface="+mj-lt"/>
              <a:buAutoNum type="alphaUcPeriod"/>
            </a:pPr>
            <a:r>
              <a:rPr lang="en-US" sz="2400" dirty="0"/>
              <a:t>Sit-ins at white-only lunch counters in Greensboro, North Carolina</a:t>
            </a:r>
            <a:endParaRPr lang="en-US" dirty="0"/>
          </a:p>
          <a:p>
            <a:pPr marL="731520" lvl="1" indent="-457200">
              <a:buFont typeface="+mj-lt"/>
              <a:buAutoNum type="alphaUcPeriod"/>
            </a:pPr>
            <a:r>
              <a:rPr lang="en-US" sz="2400" dirty="0"/>
              <a:t>Martin Luther King Jr.’s March on Washington, D.C.</a:t>
            </a:r>
            <a:endParaRPr lang="en-US" dirty="0"/>
          </a:p>
          <a:p>
            <a:pPr marL="731520" lvl="1" indent="-457200">
              <a:buFont typeface="+mj-lt"/>
              <a:buAutoNum type="alphaUcPeriod"/>
            </a:pPr>
            <a:r>
              <a:rPr lang="en-US" sz="2400" dirty="0"/>
              <a:t>Signing of the Civil Rights Act of 1964</a:t>
            </a:r>
            <a:endParaRPr lang="en-US" dirty="0"/>
          </a:p>
          <a:p>
            <a:pPr marL="731520" lvl="1" indent="-457200">
              <a:buFont typeface="+mj-lt"/>
              <a:buAutoNum type="alphaUcPeriod"/>
            </a:pPr>
            <a:r>
              <a:rPr lang="en-US" sz="2400" dirty="0"/>
              <a:t>Bus boycott in Montgomery, Alabama</a:t>
            </a:r>
            <a:endParaRPr lang="en-US" dirty="0"/>
          </a:p>
          <a:p>
            <a:endParaRPr lang="en-US" dirty="0"/>
          </a:p>
        </p:txBody>
      </p:sp>
      <p:sp>
        <p:nvSpPr>
          <p:cNvPr id="3" name="Title 2"/>
          <p:cNvSpPr>
            <a:spLocks noGrp="1"/>
          </p:cNvSpPr>
          <p:nvPr>
            <p:ph type="title"/>
          </p:nvPr>
        </p:nvSpPr>
        <p:spPr/>
        <p:txBody>
          <a:bodyPr/>
          <a:lstStyle/>
          <a:p>
            <a:r>
              <a:rPr lang="en-US" dirty="0" smtClean="0"/>
              <a:t>#8</a:t>
            </a:r>
            <a:endParaRPr lang="en-US" dirty="0"/>
          </a:p>
        </p:txBody>
      </p:sp>
    </p:spTree>
    <p:extLst>
      <p:ext uri="{BB962C8B-B14F-4D97-AF65-F5344CB8AC3E}">
        <p14:creationId xmlns:p14="http://schemas.microsoft.com/office/powerpoint/2010/main" val="3028077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tate histo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State history report presentation" id="{08D4E78C-E0D3-4CFA-9016-66440778EFE9}" vid="{8F138FB4-2C5F-4CC0-8028-C935752623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481E2F4-73D7-459B-8CF0-162726C90D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State history report presentation</Template>
  <TotalTime>0</TotalTime>
  <Words>1171</Words>
  <Application>Microsoft Office PowerPoint</Application>
  <PresentationFormat>Custom</PresentationFormat>
  <Paragraphs>132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State history report presentation</vt:lpstr>
      <vt:lpstr>AH2 Review Part III Units 7-9 (50’s-60’s, Vietnam &amp; the 70’s And Contemporary Presidents)</vt:lpstr>
      <vt:lpstr>#1</vt:lpstr>
      <vt:lpstr>#2</vt:lpstr>
      <vt:lpstr>#3</vt:lpstr>
      <vt:lpstr>#4</vt:lpstr>
      <vt:lpstr>#5</vt:lpstr>
      <vt:lpstr>#6</vt:lpstr>
      <vt:lpstr>#7</vt:lpstr>
      <vt:lpstr>#8</vt:lpstr>
      <vt:lpstr>#9</vt:lpstr>
      <vt:lpstr>#10</vt:lpstr>
      <vt:lpstr>#11</vt:lpstr>
      <vt:lpstr>#12</vt:lpstr>
      <vt:lpstr>#13</vt:lpstr>
      <vt:lpstr>#14</vt:lpstr>
      <vt:lpstr>#15</vt:lpstr>
      <vt:lpstr>#16</vt:lpstr>
      <vt:lpstr>#17</vt:lpstr>
      <vt:lpstr>#18</vt:lpstr>
      <vt:lpstr>#19</vt:lpstr>
      <vt:lpstr>#20</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2017-05-17T16:09:57Z</dcterms:created>
  <dcterms:modified xsi:type="dcterms:W3CDTF">2017-05-26T11:58:42Z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TC034605819991</vt:lpwstr>
  </property>
</Properties>
</file>