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3" r:id="rId3"/>
    <p:sldId id="256" r:id="rId4"/>
    <p:sldId id="258" r:id="rId5"/>
    <p:sldId id="259" r:id="rId6"/>
    <p:sldId id="263" r:id="rId7"/>
    <p:sldId id="260" r:id="rId8"/>
    <p:sldId id="267" r:id="rId9"/>
    <p:sldId id="261" r:id="rId10"/>
    <p:sldId id="268" r:id="rId11"/>
    <p:sldId id="266" r:id="rId12"/>
    <p:sldId id="274" r:id="rId13"/>
    <p:sldId id="275" r:id="rId14"/>
    <p:sldId id="276" r:id="rId15"/>
    <p:sldId id="269" r:id="rId16"/>
    <p:sldId id="262" r:id="rId17"/>
    <p:sldId id="270" r:id="rId18"/>
    <p:sldId id="272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/>
    <p:restoredTop sz="94690"/>
  </p:normalViewPr>
  <p:slideViewPr>
    <p:cSldViewPr snapToGrid="0" snapToObjects="1">
      <p:cViewPr varScale="1">
        <p:scale>
          <a:sx n="71" d="100"/>
          <a:sy n="71" d="100"/>
        </p:scale>
        <p:origin x="176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0448-B533-824F-8478-F1C628CBA70F}" type="datetimeFigureOut">
              <a:rPr lang="en-US" smtClean="0"/>
              <a:t>4/25/19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846-B844-364A-9193-DBF29A7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48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0448-B533-824F-8478-F1C628CBA70F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846-B844-364A-9193-DBF29A7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9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0448-B533-824F-8478-F1C628CBA70F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846-B844-364A-9193-DBF29A7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4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0448-B533-824F-8478-F1C628CBA70F}" type="datetimeFigureOut">
              <a:rPr lang="en-US" smtClean="0"/>
              <a:t>4/25/19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846-B844-364A-9193-DBF29A7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8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0448-B533-824F-8478-F1C628CBA70F}" type="datetimeFigureOut">
              <a:rPr lang="en-US" smtClean="0"/>
              <a:t>4/25/19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846-B844-364A-9193-DBF29A7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35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0448-B533-824F-8478-F1C628CBA70F}" type="datetimeFigureOut">
              <a:rPr lang="en-US" smtClean="0"/>
              <a:t>4/25/19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846-B844-364A-9193-DBF29A7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1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0448-B533-824F-8478-F1C628CBA70F}" type="datetimeFigureOut">
              <a:rPr lang="en-US" smtClean="0"/>
              <a:t>4/25/19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846-B844-364A-9193-DBF29A7F9D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1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0448-B533-824F-8478-F1C628CBA70F}" type="datetimeFigureOut">
              <a:rPr lang="en-US" smtClean="0"/>
              <a:t>4/25/19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846-B844-364A-9193-DBF29A7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7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0448-B533-824F-8478-F1C628CBA70F}" type="datetimeFigureOut">
              <a:rPr lang="en-US" smtClean="0"/>
              <a:t>4/25/19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846-B844-364A-9193-DBF29A7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0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0448-B533-824F-8478-F1C628CBA70F}" type="datetimeFigureOut">
              <a:rPr lang="en-US" smtClean="0"/>
              <a:t>4/25/19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846-B844-364A-9193-DBF29A7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6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62A0448-B533-824F-8478-F1C628CBA70F}" type="datetimeFigureOut">
              <a:rPr lang="en-US" smtClean="0"/>
              <a:t>4/25/19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846-B844-364A-9193-DBF29A7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5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62A0448-B533-824F-8478-F1C628CBA70F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25C846-B844-364A-9193-DBF29A7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NfIlfua6L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F1586-7B4D-A246-B52D-AB2E40B8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50312"/>
            <a:ext cx="7729728" cy="538619"/>
          </a:xfrm>
        </p:spPr>
        <p:txBody>
          <a:bodyPr>
            <a:noAutofit/>
          </a:bodyPr>
          <a:lstStyle/>
          <a:p>
            <a:r>
              <a:rPr lang="en-US" sz="2000" dirty="0"/>
              <a:t>Bell ringer #3</a:t>
            </a:r>
            <a:br>
              <a:rPr lang="en-US" sz="2000" dirty="0"/>
            </a:br>
            <a:r>
              <a:rPr lang="en-US" sz="2000" dirty="0"/>
              <a:t>4/25/19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1D8D9-C977-3F46-ABE1-EC783AF8C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545" y="776614"/>
            <a:ext cx="9081371" cy="567447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/>
              <a:t>Due to scarcity, every society must collective answer three questions about how to use scarce resource. What are the three economic questions? 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what to borrow, how to collecting, and when to make interest payments.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what to produce, how to produce, and for whom to produce.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how to improve standard of living, increase overtime, and improve product quality.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Every society must answer three economic questions because of scarcity. Which example below </a:t>
            </a:r>
            <a:r>
              <a:rPr lang="en-US" b="1" i="1" dirty="0"/>
              <a:t>best </a:t>
            </a:r>
            <a:r>
              <a:rPr lang="en-US" b="1" dirty="0"/>
              <a:t>illustrates society’s choice of WHAT to produce? 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where to drill for oil.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how cheaply businesses produce goods.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whether to improve roads or build schools.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Which choice best completes the analogy below?</a:t>
            </a:r>
          </a:p>
          <a:p>
            <a:pPr marL="0" indent="0">
              <a:buNone/>
            </a:pPr>
            <a:r>
              <a:rPr lang="en-US" i="1" dirty="0"/>
              <a:t>Investment is to production as education and training are to _____________________.</a:t>
            </a:r>
            <a:endParaRPr lang="en-US" b="1" dirty="0"/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Outputs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Competition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human capital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2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0A872-A06A-BA4F-9B92-6E3A1D3F7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412" y="645460"/>
            <a:ext cx="8795452" cy="5844988"/>
          </a:xfrm>
        </p:spPr>
        <p:txBody>
          <a:bodyPr>
            <a:normAutofit/>
          </a:bodyPr>
          <a:lstStyle/>
          <a:p>
            <a:pPr fontAlgn="base"/>
            <a:r>
              <a:rPr lang="en-US" sz="2400" b="1" u="sng" dirty="0">
                <a:solidFill>
                  <a:srgbClr val="0070C0"/>
                </a:solidFill>
              </a:rPr>
              <a:t>Division of Labor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– breaking down a job into separate, smaller tasks performed by </a:t>
            </a:r>
            <a:r>
              <a:rPr lang="en-US" sz="2400" b="1" u="sng" dirty="0"/>
              <a:t>different workers</a:t>
            </a:r>
            <a:r>
              <a:rPr lang="en-US" sz="2400" dirty="0"/>
              <a:t> (form of specialization that improves productivity)</a:t>
            </a:r>
            <a:endParaRPr lang="en-US" sz="2400" b="1" dirty="0"/>
          </a:p>
          <a:p>
            <a:pPr fontAlgn="base"/>
            <a:r>
              <a:rPr lang="en-US" sz="2400" b="1" u="sng" dirty="0">
                <a:solidFill>
                  <a:srgbClr val="0070C0"/>
                </a:solidFill>
              </a:rPr>
              <a:t>Human Capital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– productivity </a:t>
            </a:r>
            <a:r>
              <a:rPr lang="en-US" sz="2400" b="1" u="sng" dirty="0"/>
              <a:t>increases</a:t>
            </a:r>
            <a:r>
              <a:rPr lang="en-US" sz="2400" dirty="0"/>
              <a:t> when businesses invest in the skills, abilities and motivation of the </a:t>
            </a:r>
            <a:r>
              <a:rPr lang="en-US" sz="2400" b="1" u="sng" dirty="0"/>
              <a:t>people</a:t>
            </a:r>
            <a:r>
              <a:rPr lang="en-US" sz="2400" dirty="0"/>
              <a:t>…generally get higher quality products and increased profits</a:t>
            </a:r>
          </a:p>
          <a:p>
            <a:pPr fontAlgn="base"/>
            <a:endParaRPr lang="en-US" sz="2400" b="1" dirty="0"/>
          </a:p>
          <a:p>
            <a:pPr fontAlgn="base"/>
            <a:r>
              <a:rPr lang="en-US" sz="2400" b="1" u="sng" dirty="0"/>
              <a:t>Economic Interdependence</a:t>
            </a:r>
            <a:r>
              <a:rPr lang="en-US" sz="2400" dirty="0"/>
              <a:t> – relying on others and others rely on us to provide goods/services.</a:t>
            </a:r>
            <a:endParaRPr lang="en-US" sz="2400" b="1" dirty="0"/>
          </a:p>
          <a:p>
            <a:pPr lvl="1" fontAlgn="base"/>
            <a:r>
              <a:rPr lang="en-US" sz="2400" dirty="0"/>
              <a:t>Droughts or natural disasters in agricultural regions can affect multiple countries around the world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915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56F2-796E-AA4B-97AD-045F243A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9353"/>
            <a:ext cx="7729728" cy="738602"/>
          </a:xfrm>
        </p:spPr>
        <p:txBody>
          <a:bodyPr>
            <a:normAutofit fontScale="90000"/>
          </a:bodyPr>
          <a:lstStyle/>
          <a:p>
            <a:r>
              <a:rPr lang="en-US" dirty="0"/>
              <a:t>4 broad categories of resources needed for production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9247FA9-763A-D54F-8453-640E0EA99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2587" y="1162748"/>
            <a:ext cx="8462683" cy="5695252"/>
          </a:xfrm>
        </p:spPr>
      </p:pic>
    </p:spTree>
    <p:extLst>
      <p:ext uri="{BB962C8B-B14F-4D97-AF65-F5344CB8AC3E}">
        <p14:creationId xmlns:p14="http://schemas.microsoft.com/office/powerpoint/2010/main" val="32105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929BB-258F-354E-BF41-2161BD9BF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3235"/>
            <a:ext cx="7729728" cy="1188720"/>
          </a:xfrm>
        </p:spPr>
        <p:txBody>
          <a:bodyPr/>
          <a:lstStyle/>
          <a:p>
            <a:r>
              <a:rPr lang="en-US" dirty="0"/>
              <a:t>Specialization Activity!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AF51E-8415-D249-8D86-17BCD5370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678488"/>
            <a:ext cx="7729728" cy="4916277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Get into groups of 4 </a:t>
            </a:r>
          </a:p>
          <a:p>
            <a:pPr marL="0" indent="0" algn="ctr" fontAlgn="base">
              <a:buNone/>
            </a:pPr>
            <a:r>
              <a:rPr lang="en-US" sz="2400" b="1" u="sng" dirty="0"/>
              <a:t>ROUND 1</a:t>
            </a:r>
          </a:p>
          <a:p>
            <a:pPr fontAlgn="base"/>
            <a:r>
              <a:rPr lang="en-US" dirty="0"/>
              <a:t>You have 5 minutes to make as many of the following as possible. </a:t>
            </a:r>
          </a:p>
          <a:p>
            <a:pPr lvl="1" fontAlgn="base"/>
            <a:r>
              <a:rPr lang="en-US" dirty="0"/>
              <a:t>Paper Airplanes (cost $20 to make, but is worth $30)</a:t>
            </a:r>
          </a:p>
          <a:p>
            <a:pPr lvl="1" fontAlgn="base"/>
            <a:r>
              <a:rPr lang="en-US" dirty="0"/>
              <a:t>Paper Balls (Cost $3 to make, but is worth $5)</a:t>
            </a:r>
          </a:p>
          <a:p>
            <a:pPr lvl="1" fontAlgn="base"/>
            <a:r>
              <a:rPr lang="en-US" dirty="0"/>
              <a:t>Write “up, up and away” LARGELY AND CLEARLY (costs $12 to make, but is worth $20)</a:t>
            </a:r>
          </a:p>
          <a:p>
            <a:pPr lvl="2" fontAlgn="base"/>
            <a:r>
              <a:rPr lang="en-US" dirty="0"/>
              <a:t>Prices go down if they are not neat (use full sheets)</a:t>
            </a:r>
          </a:p>
          <a:p>
            <a:pPr lvl="1" fontAlgn="base"/>
            <a:r>
              <a:rPr lang="en-US" dirty="0"/>
              <a:t>YOU START WITH $70</a:t>
            </a:r>
          </a:p>
          <a:p>
            <a:pPr fontAlgn="base"/>
            <a:r>
              <a:rPr lang="en-US" dirty="0"/>
              <a:t>On a sheet of paper,  write the total money you spent to make your stuff, and the total amount you made.  Also write your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1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3B5CA-7959-9148-B710-F405731E6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3"/>
            <a:ext cx="7729728" cy="839022"/>
          </a:xfrm>
        </p:spPr>
        <p:txBody>
          <a:bodyPr/>
          <a:lstStyle/>
          <a:p>
            <a:r>
              <a:rPr lang="en-US" b="1" dirty="0"/>
              <a:t>Round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3CCD4-EFF6-114E-ACD0-4C55D8668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541930"/>
            <a:ext cx="7729728" cy="4966447"/>
          </a:xfrm>
        </p:spPr>
        <p:txBody>
          <a:bodyPr>
            <a:noAutofit/>
          </a:bodyPr>
          <a:lstStyle/>
          <a:p>
            <a:r>
              <a:rPr lang="en-US" sz="2400" dirty="0"/>
              <a:t>How did round 1 go?</a:t>
            </a:r>
          </a:p>
          <a:p>
            <a:r>
              <a:rPr lang="en-US" sz="2400" dirty="0"/>
              <a:t>Try again!</a:t>
            </a:r>
          </a:p>
          <a:p>
            <a:r>
              <a:rPr lang="en-US" sz="2400" dirty="0"/>
              <a:t>This time, try to earn even more money than you did in round 1</a:t>
            </a:r>
          </a:p>
          <a:p>
            <a:r>
              <a:rPr lang="en-US" sz="2400" dirty="0"/>
              <a:t>You have 5 minutes again </a:t>
            </a:r>
          </a:p>
          <a:p>
            <a:r>
              <a:rPr lang="en-US" sz="2400" dirty="0"/>
              <a:t>GO!!!</a:t>
            </a:r>
          </a:p>
          <a:p>
            <a:r>
              <a:rPr lang="en-US" sz="2400" dirty="0"/>
              <a:t>Count how much you spent and how much you made.</a:t>
            </a:r>
          </a:p>
          <a:p>
            <a:endParaRPr lang="en-US" sz="2400" dirty="0"/>
          </a:p>
          <a:p>
            <a:r>
              <a:rPr lang="en-US" sz="2400" b="1" dirty="0"/>
              <a:t>Was it more than round I?? </a:t>
            </a:r>
          </a:p>
          <a:p>
            <a:r>
              <a:rPr lang="en-US" sz="2400" b="1" dirty="0"/>
              <a:t>What did you do differently this time?</a:t>
            </a:r>
          </a:p>
        </p:txBody>
      </p:sp>
    </p:spTree>
    <p:extLst>
      <p:ext uri="{BB962C8B-B14F-4D97-AF65-F5344CB8AC3E}">
        <p14:creationId xmlns:p14="http://schemas.microsoft.com/office/powerpoint/2010/main" val="39048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2676-7322-3949-88F5-416D2E766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5482"/>
            <a:ext cx="7729728" cy="905436"/>
          </a:xfrm>
        </p:spPr>
        <p:txBody>
          <a:bodyPr/>
          <a:lstStyle/>
          <a:p>
            <a:r>
              <a:rPr lang="en-US" b="1" dirty="0"/>
              <a:t>Round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29062-7008-AA4B-8403-03F33C895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479176"/>
            <a:ext cx="7729728" cy="4993342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sz="2800" dirty="0"/>
              <a:t>There is a job position that has become available. They are looking for the most efficient team to help commission air planes…</a:t>
            </a:r>
          </a:p>
          <a:p>
            <a:pPr fontAlgn="base"/>
            <a:endParaRPr lang="en-US" sz="2800" dirty="0"/>
          </a:p>
          <a:p>
            <a:pPr fontAlgn="base"/>
            <a:r>
              <a:rPr lang="en-US" sz="2800" dirty="0"/>
              <a:t>NOW, join with other groups until we have roughly </a:t>
            </a:r>
            <a:r>
              <a:rPr lang="en-US" sz="2800" b="1" u="sng" dirty="0"/>
              <a:t>2 equal class teams.</a:t>
            </a:r>
          </a:p>
          <a:p>
            <a:pPr fontAlgn="base"/>
            <a:r>
              <a:rPr lang="en-US" sz="2800" dirty="0"/>
              <a:t>Discuss your strategy for 3 minutes (everyone must participate)</a:t>
            </a:r>
          </a:p>
          <a:p>
            <a:pPr fontAlgn="base"/>
            <a:r>
              <a:rPr lang="en-US" sz="2800" dirty="0"/>
              <a:t>You will have 5 minutes </a:t>
            </a:r>
          </a:p>
          <a:p>
            <a:pPr fontAlgn="base"/>
            <a:endParaRPr lang="en-US" sz="2800" dirty="0"/>
          </a:p>
          <a:p>
            <a:pPr fontAlgn="base"/>
            <a:r>
              <a:rPr lang="en-US" sz="2800" dirty="0"/>
              <a:t>DISCUSS: What happened? Were we more or less successful as a larger group?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4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4843C-FA1E-924C-8BDA-F8B7A3F04C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capitalism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37A7F-A456-9D4C-9AF0-521ED5977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88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55EA1-2C9C-8C48-9124-3B32464E9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Capitalism and free enterprise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C61DA-7E88-E54D-9BFB-F61306362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>
                <a:solidFill>
                  <a:srgbClr val="0070C0"/>
                </a:solidFill>
              </a:rPr>
              <a:t>Capitalism</a:t>
            </a:r>
            <a:r>
              <a:rPr lang="en-US" dirty="0"/>
              <a:t> - </a:t>
            </a:r>
            <a:r>
              <a:rPr lang="en-US" b="1" dirty="0"/>
              <a:t>economic system in which private citizens own and use the factors of production to seek a profit</a:t>
            </a:r>
          </a:p>
          <a:p>
            <a:pPr fontAlgn="base"/>
            <a:endParaRPr lang="en-US" dirty="0"/>
          </a:p>
          <a:p>
            <a:pPr fontAlgn="base"/>
            <a:r>
              <a:rPr lang="en-US" b="1" dirty="0">
                <a:solidFill>
                  <a:srgbClr val="0070C0"/>
                </a:solidFill>
              </a:rPr>
              <a:t>Free Enterprise </a:t>
            </a:r>
            <a:r>
              <a:rPr lang="en-US" dirty="0"/>
              <a:t>– </a:t>
            </a:r>
            <a:r>
              <a:rPr lang="en-US" b="1" dirty="0"/>
              <a:t>economy in which competition is allowed to flourish with little government intervention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79AF2-61BB-0940-8026-28A8E9EDF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capitalism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1BD82-5CC5-FB41-B40A-F738D5B44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2559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sz="2200" dirty="0">
                <a:solidFill>
                  <a:srgbClr val="0070C0"/>
                </a:solidFill>
              </a:rPr>
              <a:t>Markets</a:t>
            </a:r>
            <a:r>
              <a:rPr lang="en-US" sz="2200" dirty="0"/>
              <a:t> – where </a:t>
            </a:r>
            <a:r>
              <a:rPr lang="en-US" sz="2200" b="1" u="sng" dirty="0"/>
              <a:t>prices</a:t>
            </a:r>
            <a:r>
              <a:rPr lang="en-US" sz="2200" dirty="0"/>
              <a:t> of goods/services are </a:t>
            </a:r>
            <a:r>
              <a:rPr lang="en-US" sz="2200" b="1" u="sng" dirty="0"/>
              <a:t>determined</a:t>
            </a:r>
            <a:r>
              <a:rPr lang="en-US" sz="2200" dirty="0"/>
              <a:t> and where exchanges take place</a:t>
            </a:r>
          </a:p>
          <a:p>
            <a:pPr lvl="1" fontAlgn="base"/>
            <a:r>
              <a:rPr lang="en-US" sz="2200" b="1" u="sng" dirty="0">
                <a:solidFill>
                  <a:srgbClr val="0070C0"/>
                </a:solidFill>
              </a:rPr>
              <a:t>Consumer Sovereignty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/>
              <a:t>– consumers are considered the ruler of the market…the ones who determine what products will be produced</a:t>
            </a:r>
            <a:endParaRPr lang="en-US" sz="2200" b="1" dirty="0"/>
          </a:p>
          <a:p>
            <a:pPr fontAlgn="base"/>
            <a:r>
              <a:rPr lang="en-US" sz="2200" b="1" u="sng" dirty="0"/>
              <a:t>Economic Freedom</a:t>
            </a:r>
            <a:r>
              <a:rPr lang="en-US" sz="2200" dirty="0"/>
              <a:t> – Key to the free enterprise system; We are free to choose our job, products we buy and sell. </a:t>
            </a:r>
            <a:endParaRPr lang="en-US" sz="2200" b="1" dirty="0"/>
          </a:p>
          <a:p>
            <a:pPr fontAlgn="base"/>
            <a:r>
              <a:rPr lang="en-US" sz="2200" dirty="0"/>
              <a:t>Private Property Rights – having the freedom to </a:t>
            </a:r>
            <a:r>
              <a:rPr lang="en-US" sz="2200" b="1" u="sng" dirty="0"/>
              <a:t>own, use, dispose</a:t>
            </a:r>
            <a:r>
              <a:rPr lang="en-US" sz="2200" dirty="0"/>
              <a:t> of our property as we choose (tend to take better care of things we own)</a:t>
            </a:r>
            <a:br>
              <a:rPr lang="en-US" sz="2200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6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8FD65-A4DA-544C-855F-EF351EFE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AD13E-8105-AE43-ADDA-D6E359023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54893"/>
            <a:ext cx="7729728" cy="4221271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sz="2400" b="1" u="sng" dirty="0">
                <a:solidFill>
                  <a:srgbClr val="0070C0"/>
                </a:solidFill>
              </a:rPr>
              <a:t>Competition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– struggle that goes on between </a:t>
            </a:r>
            <a:r>
              <a:rPr lang="en-US" sz="2400" b="1" u="sng" dirty="0">
                <a:solidFill>
                  <a:srgbClr val="0070C0"/>
                </a:solidFill>
              </a:rPr>
              <a:t>buyers and sellers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to get the </a:t>
            </a:r>
            <a:r>
              <a:rPr lang="en-US" sz="2400" dirty="0">
                <a:solidFill>
                  <a:srgbClr val="0070C0"/>
                </a:solidFill>
              </a:rPr>
              <a:t>best product at the lowest prices. </a:t>
            </a:r>
          </a:p>
          <a:p>
            <a:pPr lvl="1" fontAlgn="base"/>
            <a:r>
              <a:rPr lang="en-US" sz="2400" dirty="0"/>
              <a:t>Competition keeps </a:t>
            </a:r>
            <a:r>
              <a:rPr lang="en-US" sz="2400" b="1" u="sng" dirty="0"/>
              <a:t>quality</a:t>
            </a:r>
            <a:r>
              <a:rPr lang="en-US" sz="2400" dirty="0"/>
              <a:t> of goods high. Competition </a:t>
            </a:r>
            <a:r>
              <a:rPr lang="en-US" sz="2400" b="1" u="sng" dirty="0"/>
              <a:t>rewards</a:t>
            </a:r>
            <a:r>
              <a:rPr lang="en-US" sz="2400" dirty="0"/>
              <a:t> the most </a:t>
            </a:r>
            <a:r>
              <a:rPr lang="en-US" sz="2400" b="1" u="sng" dirty="0"/>
              <a:t>efficient</a:t>
            </a:r>
            <a:r>
              <a:rPr lang="en-US" sz="2400" dirty="0"/>
              <a:t> </a:t>
            </a:r>
            <a:r>
              <a:rPr lang="en-US" sz="2400" b="1" u="sng" dirty="0"/>
              <a:t>producers</a:t>
            </a:r>
            <a:r>
              <a:rPr lang="en-US" sz="2400" dirty="0"/>
              <a:t> &amp; forces the least efficient out of business. </a:t>
            </a:r>
          </a:p>
          <a:p>
            <a:pPr lvl="1" fontAlgn="base"/>
            <a:endParaRPr lang="en-US" sz="2400" b="1" dirty="0"/>
          </a:p>
          <a:p>
            <a:pPr fontAlgn="base"/>
            <a:r>
              <a:rPr lang="en-US" sz="2400" u="sng" dirty="0"/>
              <a:t>Profit Motive:</a:t>
            </a:r>
          </a:p>
          <a:p>
            <a:pPr lvl="1" fontAlgn="base"/>
            <a:r>
              <a:rPr lang="en-US" sz="2400" dirty="0"/>
              <a:t>Profit – </a:t>
            </a:r>
            <a:r>
              <a:rPr lang="en-US" sz="2400" b="1" dirty="0"/>
              <a:t>amount of money left over after all production costs have been paid.</a:t>
            </a:r>
            <a:endParaRPr lang="en-US" sz="2400" dirty="0"/>
          </a:p>
          <a:p>
            <a:pPr lvl="1" fontAlgn="base"/>
            <a:r>
              <a:rPr lang="en-US" sz="2400" dirty="0">
                <a:solidFill>
                  <a:srgbClr val="0070C0"/>
                </a:solidFill>
              </a:rPr>
              <a:t>Profit Motive </a:t>
            </a:r>
            <a:r>
              <a:rPr lang="en-US" sz="2400" dirty="0"/>
              <a:t>– driving force that encourages people to improve their well being…responsible for the growth in the free enterprise system</a:t>
            </a:r>
          </a:p>
          <a:p>
            <a:pPr fontAlgn="base"/>
            <a:r>
              <a:rPr lang="en-US" sz="2400" b="1" u="sng" dirty="0"/>
              <a:t>Voluntary Exchange</a:t>
            </a:r>
            <a:r>
              <a:rPr lang="en-US" sz="2400" dirty="0"/>
              <a:t> – act of buyers and sellers freely and willingly engaging in market activity/transactions.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0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77F1E-A4C8-014F-BD81-CC38FB94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889" y="206188"/>
            <a:ext cx="7729728" cy="1188720"/>
          </a:xfrm>
        </p:spPr>
        <p:txBody>
          <a:bodyPr/>
          <a:lstStyle/>
          <a:p>
            <a:r>
              <a:rPr lang="en-US" dirty="0"/>
              <a:t>Spread of Capitalism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91536-B35F-D94C-8DF7-339E245EA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1889" y="1824111"/>
            <a:ext cx="6939384" cy="4554070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/>
              <a:t>The Spread of Capitalism – capitalism developed over time throughout Europe</a:t>
            </a:r>
          </a:p>
          <a:p>
            <a:pPr lvl="1" fontAlgn="base"/>
            <a:r>
              <a:rPr lang="en-US" sz="2400" b="1" u="sng" dirty="0">
                <a:solidFill>
                  <a:srgbClr val="0070C0"/>
                </a:solidFill>
              </a:rPr>
              <a:t>Adam Smith</a:t>
            </a:r>
            <a:r>
              <a:rPr lang="en-US" sz="2400" b="1" dirty="0">
                <a:solidFill>
                  <a:srgbClr val="0070C0"/>
                </a:solidFill>
              </a:rPr>
              <a:t> and Capitalism</a:t>
            </a:r>
          </a:p>
          <a:p>
            <a:pPr lvl="2" fontAlgn="base"/>
            <a:r>
              <a:rPr lang="en-US" sz="2400" b="1" i="1" u="sng" dirty="0">
                <a:solidFill>
                  <a:srgbClr val="0070C0"/>
                </a:solidFill>
              </a:rPr>
              <a:t>Wealth of Nations</a:t>
            </a:r>
            <a:r>
              <a:rPr lang="en-US" sz="2400" dirty="0"/>
              <a:t>, 1776 – described the basic principles of economics and came the basic ideas of </a:t>
            </a:r>
            <a:r>
              <a:rPr lang="en-US" sz="2400" b="1" u="sng" dirty="0">
                <a:solidFill>
                  <a:srgbClr val="0070C0"/>
                </a:solidFill>
              </a:rPr>
              <a:t>laissez-faire economics</a:t>
            </a:r>
            <a:r>
              <a:rPr lang="en-US" sz="2400" dirty="0">
                <a:solidFill>
                  <a:srgbClr val="0070C0"/>
                </a:solidFill>
              </a:rPr>
              <a:t>.</a:t>
            </a:r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400" dirty="0"/>
              <a:t>Laissez-faire means “to let alone” – </a:t>
            </a:r>
            <a:r>
              <a:rPr lang="en-US" sz="2400" b="1" dirty="0">
                <a:solidFill>
                  <a:srgbClr val="0070C0"/>
                </a:solidFill>
              </a:rPr>
              <a:t>meaning that the government should not interfere in the market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Remember the name and the idea!!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D3546E-08A2-0A40-B8DF-6DC11FCD5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5767" y="668433"/>
            <a:ext cx="3649009" cy="582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7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7D210-F518-C146-AB12-299A07233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55092"/>
            <a:ext cx="7729728" cy="1188720"/>
          </a:xfrm>
        </p:spPr>
        <p:txBody>
          <a:bodyPr/>
          <a:lstStyle/>
          <a:p>
            <a:r>
              <a:rPr lang="en-US" dirty="0"/>
              <a:t>Bell Ringer #4</a:t>
            </a:r>
            <a:br>
              <a:rPr lang="en-US" dirty="0"/>
            </a:br>
            <a:r>
              <a:rPr lang="en-US" dirty="0"/>
              <a:t>4/26/19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B6781-637F-B64F-B1B5-0259D7DFD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775012"/>
            <a:ext cx="7729728" cy="3965015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400" b="1" dirty="0"/>
              <a:t>What is an example of a low cost/low benefit situation?</a:t>
            </a:r>
          </a:p>
          <a:p>
            <a:pPr marL="342900" indent="-342900">
              <a:buAutoNum type="arabicPeriod"/>
            </a:pPr>
            <a:r>
              <a:rPr lang="en-US" sz="2400" b="1" dirty="0"/>
              <a:t>It is a nice day out, so you decide to go outside to read in the grass.  Which of the following is an example of a cost?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sz="2400" dirty="0"/>
              <a:t>The nice weather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sz="2400" dirty="0"/>
              <a:t>Grass allergies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sz="2400" dirty="0"/>
              <a:t>Knowledge </a:t>
            </a:r>
          </a:p>
          <a:p>
            <a:pPr marL="342900" indent="-342900">
              <a:buAutoNum type="arabicPeriod"/>
            </a:pPr>
            <a:r>
              <a:rPr lang="en-US" sz="2400" b="1" dirty="0"/>
              <a:t>What does the term</a:t>
            </a:r>
            <a:r>
              <a:rPr lang="en-US" sz="2400" b="1" i="1" dirty="0"/>
              <a:t> specialization </a:t>
            </a:r>
            <a:r>
              <a:rPr lang="en-US" sz="2400" b="1" dirty="0"/>
              <a:t>refer to when it comes to production?</a:t>
            </a:r>
          </a:p>
        </p:txBody>
      </p:sp>
    </p:spTree>
    <p:extLst>
      <p:ext uri="{BB962C8B-B14F-4D97-AF65-F5344CB8AC3E}">
        <p14:creationId xmlns:p14="http://schemas.microsoft.com/office/powerpoint/2010/main" val="325946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B753-E667-8B4F-BA49-5521FA732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American Economy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78295-EAE9-A744-AB97-E7FD8B8E01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EQ: How are products made, bought, and sold within the US?</a:t>
            </a:r>
          </a:p>
        </p:txBody>
      </p:sp>
    </p:spTree>
    <p:extLst>
      <p:ext uri="{BB962C8B-B14F-4D97-AF65-F5344CB8AC3E}">
        <p14:creationId xmlns:p14="http://schemas.microsoft.com/office/powerpoint/2010/main" val="387362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2841-5E3D-144C-B4EF-34F86E5D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214CC-BE4A-2346-9FDC-6D596C3FA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sz="2000" dirty="0"/>
              <a:t>Producing Goods and Services</a:t>
            </a:r>
          </a:p>
          <a:p>
            <a:pPr lvl="1" fontAlgn="base"/>
            <a:r>
              <a:rPr lang="en-US" sz="2000" dirty="0">
                <a:solidFill>
                  <a:srgbClr val="0070C0"/>
                </a:solidFill>
              </a:rPr>
              <a:t>Goods</a:t>
            </a:r>
            <a:r>
              <a:rPr lang="en-US" sz="2000" dirty="0"/>
              <a:t> – </a:t>
            </a:r>
            <a:r>
              <a:rPr lang="en-US" sz="2000" b="1" dirty="0"/>
              <a:t>tangible, physical objects (books, shirts, cars)</a:t>
            </a:r>
          </a:p>
          <a:p>
            <a:pPr marL="228600" lvl="1" indent="0" fontAlgn="base">
              <a:buNone/>
            </a:pPr>
            <a:endParaRPr lang="en-US" sz="2000" dirty="0"/>
          </a:p>
          <a:p>
            <a:r>
              <a:rPr lang="en-US" sz="2000" dirty="0">
                <a:solidFill>
                  <a:srgbClr val="0070C0"/>
                </a:solidFill>
              </a:rPr>
              <a:t>Services </a:t>
            </a:r>
            <a:r>
              <a:rPr lang="en-US" sz="2000" dirty="0"/>
              <a:t>– </a:t>
            </a:r>
            <a:r>
              <a:rPr lang="en-US" sz="2000" b="1" dirty="0"/>
              <a:t>actions or activities that one performs for another (haircuts, home repairs)</a:t>
            </a:r>
          </a:p>
          <a:p>
            <a:endParaRPr lang="en-US" sz="2000" b="1" dirty="0"/>
          </a:p>
          <a:p>
            <a:r>
              <a:rPr lang="en-US" sz="2000" dirty="0"/>
              <a:t>The United States Economic System is called Free Enterprise Capitalism (more details on that later!)</a:t>
            </a:r>
          </a:p>
        </p:txBody>
      </p:sp>
    </p:spTree>
    <p:extLst>
      <p:ext uri="{BB962C8B-B14F-4D97-AF65-F5344CB8AC3E}">
        <p14:creationId xmlns:p14="http://schemas.microsoft.com/office/powerpoint/2010/main" val="393333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B6E6C-A842-D542-A561-10C89DB27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876" y="131712"/>
            <a:ext cx="7729728" cy="870370"/>
          </a:xfrm>
        </p:spPr>
        <p:txBody>
          <a:bodyPr/>
          <a:lstStyle/>
          <a:p>
            <a:r>
              <a:rPr lang="en-US" dirty="0"/>
              <a:t>Factors of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9010A-FBAE-E649-A03F-F6F6C8EA4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876" y="1227551"/>
            <a:ext cx="7729728" cy="5260743"/>
          </a:xfrm>
        </p:spPr>
        <p:txBody>
          <a:bodyPr>
            <a:normAutofit/>
          </a:bodyPr>
          <a:lstStyle/>
          <a:p>
            <a:pPr fontAlgn="base"/>
            <a:r>
              <a:rPr lang="en-US" sz="2000" b="1" u="sng" dirty="0"/>
              <a:t>Land/Natural Resources</a:t>
            </a:r>
            <a:r>
              <a:rPr lang="en-US" sz="2000" dirty="0"/>
              <a:t> – all natural resources used to make goods and services (fertile land, rainfall, forests, minerals )</a:t>
            </a:r>
            <a:endParaRPr lang="en-US" sz="2000" b="1" dirty="0"/>
          </a:p>
          <a:p>
            <a:pPr fontAlgn="base"/>
            <a:r>
              <a:rPr lang="en-US" sz="2000" b="1" u="sng" dirty="0">
                <a:solidFill>
                  <a:srgbClr val="0070C0"/>
                </a:solidFill>
              </a:rPr>
              <a:t>Labor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/>
              <a:t>– labor force; effort that people devote to a task for which they are paid</a:t>
            </a:r>
            <a:endParaRPr lang="en-US" sz="2000" b="1" dirty="0"/>
          </a:p>
          <a:p>
            <a:pPr fontAlgn="base"/>
            <a:r>
              <a:rPr lang="en-US" sz="2000" b="1" u="sng" dirty="0">
                <a:solidFill>
                  <a:srgbClr val="0070C0"/>
                </a:solidFill>
              </a:rPr>
              <a:t>Capital</a:t>
            </a:r>
            <a:r>
              <a:rPr lang="en-US" sz="2000" dirty="0"/>
              <a:t> – human made resource </a:t>
            </a:r>
            <a:r>
              <a:rPr lang="en-US" sz="2000" b="1" dirty="0"/>
              <a:t>used to produce</a:t>
            </a:r>
            <a:r>
              <a:rPr lang="en-US" sz="2000" dirty="0"/>
              <a:t> other goods/services</a:t>
            </a:r>
            <a:endParaRPr lang="en-US" sz="2000" b="1" dirty="0"/>
          </a:p>
          <a:p>
            <a:pPr lvl="1" fontAlgn="base"/>
            <a:r>
              <a:rPr lang="en-US" sz="2000" b="1" i="1" u="sng" dirty="0"/>
              <a:t>Physical Capital</a:t>
            </a:r>
            <a:r>
              <a:rPr lang="en-US" sz="2000" i="1" dirty="0"/>
              <a:t> </a:t>
            </a:r>
            <a:r>
              <a:rPr lang="en-US" sz="2000" dirty="0"/>
              <a:t>– tools, buildings, bulldozers, saws</a:t>
            </a:r>
            <a:endParaRPr lang="en-US" sz="2000" b="1" dirty="0"/>
          </a:p>
          <a:p>
            <a:pPr lvl="1" fontAlgn="base"/>
            <a:r>
              <a:rPr lang="en-US" sz="2000" b="1" i="1" u="sng" dirty="0"/>
              <a:t>Human Capital </a:t>
            </a:r>
            <a:r>
              <a:rPr lang="en-US" sz="2000" dirty="0"/>
              <a:t>– </a:t>
            </a:r>
            <a:r>
              <a:rPr lang="en-US" sz="2000" b="1" dirty="0"/>
              <a:t>human knowledge, skills a worker gains through education/experience/training</a:t>
            </a:r>
          </a:p>
          <a:p>
            <a:pPr fontAlgn="base"/>
            <a:r>
              <a:rPr lang="en-US" sz="2000" b="1" u="sng" dirty="0">
                <a:solidFill>
                  <a:srgbClr val="0070C0"/>
                </a:solidFill>
              </a:rPr>
              <a:t>Entrepreneurs</a:t>
            </a:r>
            <a:r>
              <a:rPr lang="en-US" sz="2000" dirty="0"/>
              <a:t> – </a:t>
            </a:r>
            <a:r>
              <a:rPr lang="en-US" sz="2000" b="1" dirty="0"/>
              <a:t>people who put together land, labor, and capital to create new businesses (goods and services);</a:t>
            </a:r>
            <a:r>
              <a:rPr lang="en-US" sz="2000" dirty="0"/>
              <a:t> </a:t>
            </a:r>
            <a:endParaRPr lang="en-US" sz="2000" b="1" dirty="0"/>
          </a:p>
          <a:p>
            <a:pPr lvl="1" fontAlgn="base"/>
            <a:r>
              <a:rPr lang="en-US" sz="2000" dirty="0"/>
              <a:t>Improve management techniques. Need to be innovative and wiling to take risks.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4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D554B-77C3-AC45-8AD8-4EA4B8759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402" y="281835"/>
            <a:ext cx="7729728" cy="763900"/>
          </a:xfrm>
        </p:spPr>
        <p:txBody>
          <a:bodyPr/>
          <a:lstStyle/>
          <a:p>
            <a:r>
              <a:rPr lang="en-US" dirty="0"/>
              <a:t>Gross domestic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A968B-6D4A-6B4A-AAF7-AFC420790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965" y="1227552"/>
            <a:ext cx="9914963" cy="53486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0070C0"/>
                </a:solidFill>
              </a:rPr>
              <a:t>(measuring tool of the overall economy)</a:t>
            </a:r>
            <a:endParaRPr lang="en-US" sz="2000" dirty="0">
              <a:solidFill>
                <a:srgbClr val="0070C0"/>
              </a:solidFill>
            </a:endParaRPr>
          </a:p>
          <a:p>
            <a:pPr fontAlgn="base"/>
            <a:r>
              <a:rPr lang="en-US" sz="2000" dirty="0">
                <a:solidFill>
                  <a:srgbClr val="0070C0"/>
                </a:solidFill>
              </a:rPr>
              <a:t>GDP – total value of all the </a:t>
            </a:r>
            <a:r>
              <a:rPr lang="en-US" sz="2000" b="1" u="sng" dirty="0">
                <a:solidFill>
                  <a:srgbClr val="0070C0"/>
                </a:solidFill>
              </a:rPr>
              <a:t>FINAL</a:t>
            </a:r>
            <a:r>
              <a:rPr lang="en-US" sz="2000" dirty="0">
                <a:solidFill>
                  <a:srgbClr val="0070C0"/>
                </a:solidFill>
              </a:rPr>
              <a:t> goods and services </a:t>
            </a:r>
            <a:r>
              <a:rPr lang="en-US" sz="2000" b="1" u="sng" dirty="0">
                <a:solidFill>
                  <a:srgbClr val="0070C0"/>
                </a:solidFill>
              </a:rPr>
              <a:t>produced in a country</a:t>
            </a:r>
            <a:r>
              <a:rPr lang="en-US" sz="2000" dirty="0">
                <a:solidFill>
                  <a:srgbClr val="0070C0"/>
                </a:solidFill>
              </a:rPr>
              <a:t> in a single year. Used goods are NOT counted in the GDP (used cars – not counted)</a:t>
            </a:r>
          </a:p>
          <a:p>
            <a:pPr lvl="1" fontAlgn="base"/>
            <a:r>
              <a:rPr lang="en-US" sz="2000" dirty="0"/>
              <a:t>Bread – final good</a:t>
            </a:r>
          </a:p>
          <a:p>
            <a:pPr lvl="1" fontAlgn="base"/>
            <a:r>
              <a:rPr lang="en-US" sz="2000" dirty="0"/>
              <a:t>Wheat, flour, sugar used to make bread – not a final good, but an intermediate good – not counted in GDP</a:t>
            </a:r>
          </a:p>
          <a:p>
            <a:pPr lvl="1" fontAlgn="base"/>
            <a:r>
              <a:rPr lang="en-US" sz="2000" b="1" u="sng" dirty="0">
                <a:solidFill>
                  <a:srgbClr val="0070C0"/>
                </a:solidFill>
              </a:rPr>
              <a:t>Standard of Living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/>
              <a:t>– quality of life based on the possession of necessities and luxuries that make life easier. GDP helps measure standard of living. </a:t>
            </a:r>
            <a:br>
              <a:rPr lang="en-US" sz="2000" dirty="0"/>
            </a:br>
            <a:endParaRPr lang="en-US" sz="2000" dirty="0"/>
          </a:p>
          <a:p>
            <a:pPr lvl="1" fontAlgn="base"/>
            <a:r>
              <a:rPr lang="en-US" sz="2000" dirty="0"/>
              <a:t>GDP </a:t>
            </a:r>
            <a:r>
              <a:rPr lang="en-US" sz="2000" b="1" u="sng" dirty="0"/>
              <a:t>cannot</a:t>
            </a:r>
            <a:r>
              <a:rPr lang="en-US" sz="2000" dirty="0"/>
              <a:t> be used to measure a country’s </a:t>
            </a:r>
            <a:r>
              <a:rPr lang="en-US" sz="2000" b="1" dirty="0"/>
              <a:t>overall well-being</a:t>
            </a:r>
            <a:r>
              <a:rPr lang="en-US" sz="2000" dirty="0"/>
              <a:t> as there are numerous other facts that can contribute…crime rate, equality of opportunity, education, drug and alcohol abuse, etc.</a:t>
            </a:r>
          </a:p>
          <a:p>
            <a:r>
              <a:rPr lang="en-US" sz="2000" b="1" dirty="0"/>
              <a:t>**Quantity versus Quality – GDP measures quantity, not improvements in the quality of products</a:t>
            </a:r>
          </a:p>
        </p:txBody>
      </p:sp>
    </p:spTree>
    <p:extLst>
      <p:ext uri="{BB962C8B-B14F-4D97-AF65-F5344CB8AC3E}">
        <p14:creationId xmlns:p14="http://schemas.microsoft.com/office/powerpoint/2010/main" val="248851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44040-EFCC-AD45-B98C-A3EFBF0B5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4258"/>
            <a:ext cx="7729728" cy="832980"/>
          </a:xfrm>
        </p:spPr>
        <p:txBody>
          <a:bodyPr/>
          <a:lstStyle/>
          <a:p>
            <a:r>
              <a:rPr lang="en-US" dirty="0"/>
              <a:t>productivity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4806C-A25D-3642-B1DA-3458AAD0E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611" y="1189973"/>
            <a:ext cx="10452847" cy="5436296"/>
          </a:xfrm>
        </p:spPr>
        <p:txBody>
          <a:bodyPr>
            <a:normAutofit/>
          </a:bodyPr>
          <a:lstStyle/>
          <a:p>
            <a:pPr fontAlgn="base"/>
            <a:r>
              <a:rPr lang="en-US" sz="2200" b="1" dirty="0">
                <a:solidFill>
                  <a:srgbClr val="0070C0"/>
                </a:solidFill>
              </a:rPr>
              <a:t>Market</a:t>
            </a:r>
            <a:r>
              <a:rPr lang="en-US" sz="2200" dirty="0"/>
              <a:t> – location or other situation that allows buyers and sellers to exchange certain products.</a:t>
            </a:r>
          </a:p>
          <a:p>
            <a:pPr fontAlgn="base"/>
            <a:r>
              <a:rPr lang="en-US" sz="2200" dirty="0"/>
              <a:t>Circular Flow of Economic Activity (see page 522)</a:t>
            </a:r>
          </a:p>
          <a:p>
            <a:pPr fontAlgn="base"/>
            <a:r>
              <a:rPr lang="en-US" sz="2200" b="1" u="sng" dirty="0"/>
              <a:t>Consumer Sector </a:t>
            </a:r>
            <a:r>
              <a:rPr lang="en-US" sz="2200" dirty="0"/>
              <a:t>– consumers earn income in the factor market</a:t>
            </a:r>
          </a:p>
          <a:p>
            <a:pPr lvl="2" fontAlgn="base"/>
            <a:r>
              <a:rPr lang="en-US" sz="2200" b="1" dirty="0">
                <a:solidFill>
                  <a:srgbClr val="0070C0"/>
                </a:solidFill>
              </a:rPr>
              <a:t>Factor Markets </a:t>
            </a:r>
            <a:r>
              <a:rPr lang="en-US" sz="2200" dirty="0"/>
              <a:t>– markets where productive resources are bought and sold</a:t>
            </a:r>
            <a:endParaRPr lang="en-US" sz="2200" b="1" u="sng" dirty="0">
              <a:solidFill>
                <a:srgbClr val="0070C0"/>
              </a:solidFill>
            </a:endParaRPr>
          </a:p>
          <a:p>
            <a:pPr lvl="1" fontAlgn="base"/>
            <a:r>
              <a:rPr lang="en-US" sz="2200" b="1" u="sng" dirty="0">
                <a:solidFill>
                  <a:srgbClr val="0070C0"/>
                </a:solidFill>
              </a:rPr>
              <a:t>Business Sector</a:t>
            </a:r>
          </a:p>
          <a:p>
            <a:pPr lvl="2" fontAlgn="base"/>
            <a:r>
              <a:rPr lang="en-US" sz="2200" b="1" i="1" dirty="0"/>
              <a:t>Product Markets </a:t>
            </a:r>
            <a:r>
              <a:rPr lang="en-US" sz="2200" dirty="0"/>
              <a:t>– </a:t>
            </a:r>
            <a:r>
              <a:rPr lang="en-US" sz="2200" b="1" dirty="0">
                <a:solidFill>
                  <a:srgbClr val="0070C0"/>
                </a:solidFill>
              </a:rPr>
              <a:t>markets where producers offer goods and services for sale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/>
              <a:t>(consumers buy it with their income earned in the factor market) </a:t>
            </a:r>
          </a:p>
          <a:p>
            <a:pPr lvl="2" fontAlgn="base"/>
            <a:r>
              <a:rPr lang="en-US" sz="2200" dirty="0"/>
              <a:t>Business use payments to pay for natural resources, labor, capital…then these are used to manufacture new products to sell in the market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1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0C0F2-70B3-724A-A97C-3B47BB4C0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Productivity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63197-512F-D74A-8D0B-9CED47222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2153412"/>
            <a:ext cx="8857128" cy="4157741"/>
          </a:xfrm>
        </p:spPr>
        <p:txBody>
          <a:bodyPr>
            <a:normAutofit fontScale="92500"/>
          </a:bodyPr>
          <a:lstStyle/>
          <a:p>
            <a:pPr lvl="1" fontAlgn="base"/>
            <a:r>
              <a:rPr lang="en-US" sz="2200" b="1" u="sng" dirty="0">
                <a:solidFill>
                  <a:srgbClr val="0070C0"/>
                </a:solidFill>
              </a:rPr>
              <a:t>Government Sector </a:t>
            </a:r>
          </a:p>
          <a:p>
            <a:pPr lvl="2" fontAlgn="base"/>
            <a:r>
              <a:rPr lang="en-US" sz="2200" dirty="0"/>
              <a:t>produces goods and services (</a:t>
            </a:r>
            <a:r>
              <a:rPr lang="en-US" sz="2200" b="1" dirty="0"/>
              <a:t>defense, health, education</a:t>
            </a:r>
            <a:r>
              <a:rPr lang="en-US" sz="2200" dirty="0"/>
              <a:t>) and receives </a:t>
            </a:r>
            <a:r>
              <a:rPr lang="en-US" sz="2200" b="1" u="sng" dirty="0"/>
              <a:t>revenue</a:t>
            </a:r>
            <a:r>
              <a:rPr lang="en-US" sz="2200" dirty="0"/>
              <a:t> for these items, but most of revenue comes from taxes</a:t>
            </a:r>
          </a:p>
          <a:p>
            <a:pPr lvl="2" fontAlgn="base"/>
            <a:r>
              <a:rPr lang="en-US" sz="2200" dirty="0"/>
              <a:t>Government uses revenue to </a:t>
            </a:r>
            <a:r>
              <a:rPr lang="en-US" sz="2200" b="1" u="sng" dirty="0"/>
              <a:t>purchase final goods/services</a:t>
            </a:r>
            <a:r>
              <a:rPr lang="en-US" sz="2200" dirty="0"/>
              <a:t> in the product market (purchase approximately 20% of our GDP) </a:t>
            </a:r>
          </a:p>
          <a:p>
            <a:pPr lvl="2" fontAlgn="base"/>
            <a:endParaRPr lang="en-US" sz="2200" dirty="0"/>
          </a:p>
          <a:p>
            <a:pPr lvl="1" fontAlgn="base"/>
            <a:r>
              <a:rPr lang="en-US" sz="2200" b="1" u="sng" dirty="0"/>
              <a:t>Foreign Sector</a:t>
            </a:r>
          </a:p>
          <a:p>
            <a:pPr lvl="2" fontAlgn="base"/>
            <a:r>
              <a:rPr lang="en-US" sz="2200" dirty="0"/>
              <a:t>we sell products to and buy products from foreign countries 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https://www.youtube.com/watch?v=YNfIlfua6L0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8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B8840-E067-3F47-A1BC-D5723CCD7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6784"/>
            <a:ext cx="7729728" cy="776426"/>
          </a:xfrm>
        </p:spPr>
        <p:txBody>
          <a:bodyPr>
            <a:normAutofit fontScale="90000"/>
          </a:bodyPr>
          <a:lstStyle/>
          <a:p>
            <a:r>
              <a:rPr lang="en-US" dirty="0"/>
              <a:t>Productivity and economic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12E54-CA35-8344-94B5-789A3CC1F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532" y="1302707"/>
            <a:ext cx="8418935" cy="5298509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growth occurs when </a:t>
            </a:r>
            <a:r>
              <a:rPr lang="en-US" sz="2200" b="1" dirty="0">
                <a:solidFill>
                  <a:srgbClr val="0070C0"/>
                </a:solidFill>
              </a:rPr>
              <a:t>total output of goods/services increases </a:t>
            </a:r>
            <a:endParaRPr lang="en-US" sz="2200" dirty="0">
              <a:solidFill>
                <a:srgbClr val="0070C0"/>
              </a:solidFill>
            </a:endParaRPr>
          </a:p>
          <a:p>
            <a:pPr lvl="1"/>
            <a:r>
              <a:rPr lang="en-US" sz="2200" dirty="0"/>
              <a:t>over time growth leads to an increase in the standard of living</a:t>
            </a:r>
          </a:p>
          <a:p>
            <a:pPr fontAlgn="base"/>
            <a:r>
              <a:rPr lang="en-US" sz="2200" b="1" u="sng" dirty="0">
                <a:solidFill>
                  <a:srgbClr val="0070C0"/>
                </a:solidFill>
              </a:rPr>
              <a:t>Productivity</a:t>
            </a:r>
            <a:r>
              <a:rPr lang="en-US" sz="2200" dirty="0"/>
              <a:t> – measure of the amount of output produced by a given amount of inputs in a specific period of time (want to be </a:t>
            </a:r>
            <a:r>
              <a:rPr lang="en-US" sz="2200" b="1" u="sng" dirty="0"/>
              <a:t>efficient</a:t>
            </a:r>
            <a:r>
              <a:rPr lang="en-US" sz="2200" dirty="0"/>
              <a:t>) </a:t>
            </a:r>
          </a:p>
          <a:p>
            <a:pPr marL="0" indent="0" fontAlgn="base">
              <a:buNone/>
            </a:pPr>
            <a:endParaRPr lang="en-US" sz="2200" b="1" dirty="0"/>
          </a:p>
          <a:p>
            <a:pPr fontAlgn="base"/>
            <a:r>
              <a:rPr lang="en-US" sz="2200" b="1" u="sng" dirty="0">
                <a:solidFill>
                  <a:srgbClr val="0070C0"/>
                </a:solidFill>
              </a:rPr>
              <a:t>Specialization</a:t>
            </a:r>
            <a:r>
              <a:rPr lang="en-US" sz="2200" dirty="0"/>
              <a:t> – when people, businesses, regions, countries concentrate on goods/services that they can </a:t>
            </a:r>
            <a:r>
              <a:rPr lang="en-US" sz="2200" b="1" u="sng" dirty="0"/>
              <a:t>produce better</a:t>
            </a:r>
            <a:r>
              <a:rPr lang="en-US" sz="2200" dirty="0"/>
              <a:t> than anyone else…leads to dependence on others. Specialize because you can earn more money for doing things well.</a:t>
            </a:r>
            <a:endParaRPr lang="en-US" sz="2200" b="1" dirty="0"/>
          </a:p>
          <a:p>
            <a:pPr lvl="1" fontAlgn="base"/>
            <a:r>
              <a:rPr lang="en-US" sz="2200" dirty="0"/>
              <a:t>How likely is it that each and every household could produce their own food, shelter, and clothing?</a:t>
            </a:r>
          </a:p>
        </p:txBody>
      </p:sp>
    </p:spTree>
    <p:extLst>
      <p:ext uri="{BB962C8B-B14F-4D97-AF65-F5344CB8AC3E}">
        <p14:creationId xmlns:p14="http://schemas.microsoft.com/office/powerpoint/2010/main" val="425672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{CE908770-D708-E440-90DD-C2F1194F89D8}tf10001120</Template>
  <TotalTime>443</TotalTime>
  <Words>1231</Words>
  <Application>Microsoft Macintosh PowerPoint</Application>
  <PresentationFormat>Widescreen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Parcel</vt:lpstr>
      <vt:lpstr>Bell ringer #3 4/25/19</vt:lpstr>
      <vt:lpstr>Bell Ringer #4 4/26/19</vt:lpstr>
      <vt:lpstr>The American Economy</vt:lpstr>
      <vt:lpstr>Economic resources</vt:lpstr>
      <vt:lpstr>Factors of production</vt:lpstr>
      <vt:lpstr>Gross domestic product</vt:lpstr>
      <vt:lpstr>productivity</vt:lpstr>
      <vt:lpstr>Productivity cont.</vt:lpstr>
      <vt:lpstr>Productivity and economic growth</vt:lpstr>
      <vt:lpstr>PowerPoint Presentation</vt:lpstr>
      <vt:lpstr>4 broad categories of resources needed for production</vt:lpstr>
      <vt:lpstr>Specialization Activity! </vt:lpstr>
      <vt:lpstr>Round II</vt:lpstr>
      <vt:lpstr>Round III</vt:lpstr>
      <vt:lpstr>capitalism</vt:lpstr>
      <vt:lpstr>Capitalism and free enterprise </vt:lpstr>
      <vt:lpstr>Features of capitalism</vt:lpstr>
      <vt:lpstr>Features cont.</vt:lpstr>
      <vt:lpstr>Spread of Capitalism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Hunter</dc:creator>
  <cp:lastModifiedBy>Taylor Hunter</cp:lastModifiedBy>
  <cp:revision>24</cp:revision>
  <dcterms:created xsi:type="dcterms:W3CDTF">2019-04-23T20:00:03Z</dcterms:created>
  <dcterms:modified xsi:type="dcterms:W3CDTF">2019-04-26T01:13:18Z</dcterms:modified>
</cp:coreProperties>
</file>