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5" r:id="rId2"/>
    <p:sldId id="256" r:id="rId3"/>
    <p:sldId id="257" r:id="rId4"/>
    <p:sldId id="258" r:id="rId5"/>
    <p:sldId id="259" r:id="rId6"/>
    <p:sldId id="262" r:id="rId7"/>
    <p:sldId id="260" r:id="rId8"/>
    <p:sldId id="261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90"/>
  </p:normalViewPr>
  <p:slideViewPr>
    <p:cSldViewPr snapToGrid="0" snapToObjects="1">
      <p:cViewPr varScale="1">
        <p:scale>
          <a:sx n="105" d="100"/>
          <a:sy n="105" d="100"/>
        </p:scale>
        <p:origin x="30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59A99-8CB1-8A4C-A46A-82B3310A1BE5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0E01-0700-A24A-9078-F081D7B63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2056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59A99-8CB1-8A4C-A46A-82B3310A1BE5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0E01-0700-A24A-9078-F081D7B63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45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59A99-8CB1-8A4C-A46A-82B3310A1BE5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0E01-0700-A24A-9078-F081D7B63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490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59A99-8CB1-8A4C-A46A-82B3310A1BE5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0E01-0700-A24A-9078-F081D7B63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928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59A99-8CB1-8A4C-A46A-82B3310A1BE5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0E01-0700-A24A-9078-F081D7B63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7463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59A99-8CB1-8A4C-A46A-82B3310A1BE5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0E01-0700-A24A-9078-F081D7B63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43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59A99-8CB1-8A4C-A46A-82B3310A1BE5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0E01-0700-A24A-9078-F081D7B6327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013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59A99-8CB1-8A4C-A46A-82B3310A1BE5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0E01-0700-A24A-9078-F081D7B63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373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59A99-8CB1-8A4C-A46A-82B3310A1BE5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0E01-0700-A24A-9078-F081D7B63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917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59A99-8CB1-8A4C-A46A-82B3310A1BE5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0E01-0700-A24A-9078-F081D7B63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141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2C559A99-8CB1-8A4C-A46A-82B3310A1BE5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0E01-0700-A24A-9078-F081D7B63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815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2C559A99-8CB1-8A4C-A46A-82B3310A1BE5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54150E01-0700-A24A-9078-F081D7B63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7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F97EC-EF4D-2B4D-BDF6-CBAF88A02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4476806" cy="864108"/>
          </a:xfrm>
        </p:spPr>
        <p:txBody>
          <a:bodyPr>
            <a:normAutofit fontScale="90000"/>
          </a:bodyPr>
          <a:lstStyle/>
          <a:p>
            <a:r>
              <a:rPr lang="en-US" sz="2600" dirty="0"/>
              <a:t>Unit 8: Bell Ringer #2</a:t>
            </a:r>
            <a:br>
              <a:rPr lang="en-US" sz="2600" dirty="0"/>
            </a:br>
            <a:r>
              <a:rPr lang="en-US" sz="2600" dirty="0"/>
              <a:t>12/17/19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AB637-5552-9347-9F74-7AFFC7D74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1914144"/>
            <a:ext cx="4491504" cy="4632960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90000"/>
              </a:lnSpc>
              <a:buFont typeface="+mj-lt"/>
              <a:buAutoNum type="arabicPeriod"/>
            </a:pPr>
            <a:r>
              <a:rPr lang="en-US" sz="2000" b="1" dirty="0"/>
              <a:t>What do you know about WWII?</a:t>
            </a:r>
          </a:p>
          <a:p>
            <a:pPr marL="342900" lvl="0" indent="-342900">
              <a:lnSpc>
                <a:spcPct val="90000"/>
              </a:lnSpc>
              <a:buFont typeface="+mj-lt"/>
              <a:buAutoNum type="arabicPeriod"/>
            </a:pPr>
            <a:r>
              <a:rPr lang="en-US" sz="2000" b="1" dirty="0"/>
              <a:t>Who were the Allied Powers and who were the Axis Powers?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endParaRPr lang="en-US" sz="2000" dirty="0"/>
          </a:p>
          <a:p>
            <a:pPr marL="342900" lvl="0" indent="-342900">
              <a:lnSpc>
                <a:spcPct val="90000"/>
              </a:lnSpc>
              <a:buFont typeface="+mj-lt"/>
              <a:buAutoNum type="arabicPeriod"/>
            </a:pPr>
            <a:r>
              <a:rPr lang="en-US" sz="2000" b="1" dirty="0"/>
              <a:t>How is Nazi Germany portrayed in this cartoon?</a:t>
            </a:r>
          </a:p>
          <a:p>
            <a:pPr marL="571500" lvl="1" indent="-342900">
              <a:lnSpc>
                <a:spcPct val="90000"/>
              </a:lnSpc>
              <a:buFont typeface="+mj-lt"/>
              <a:buAutoNum type="alphaLcParenR"/>
            </a:pPr>
            <a:r>
              <a:rPr lang="en-US" sz="1800" dirty="0"/>
              <a:t>As a giving and considerate caretaker</a:t>
            </a:r>
          </a:p>
          <a:p>
            <a:pPr marL="571500" lvl="1" indent="-342900">
              <a:lnSpc>
                <a:spcPct val="90000"/>
              </a:lnSpc>
              <a:buFont typeface="+mj-lt"/>
              <a:buAutoNum type="alphaLcParenR"/>
            </a:pPr>
            <a:r>
              <a:rPr lang="en-US" sz="2000" dirty="0"/>
              <a:t>As a monster looking to take as much as possible</a:t>
            </a:r>
          </a:p>
          <a:p>
            <a:pPr marL="571500" lvl="1" indent="-342900">
              <a:lnSpc>
                <a:spcPct val="90000"/>
              </a:lnSpc>
              <a:buFont typeface="+mj-lt"/>
              <a:buAutoNum type="alphaLcParenR"/>
            </a:pPr>
            <a:r>
              <a:rPr lang="en-US" sz="2000" dirty="0"/>
              <a:t>As a strong, noble force for good</a:t>
            </a:r>
          </a:p>
          <a:p>
            <a:pPr marL="571500" lvl="1" indent="-342900">
              <a:lnSpc>
                <a:spcPct val="90000"/>
              </a:lnSpc>
              <a:buFont typeface="+mj-lt"/>
              <a:buAutoNum type="alphaLcParenR"/>
            </a:pPr>
            <a:r>
              <a:rPr lang="en-US" sz="2000" dirty="0"/>
              <a:t>As a small children of whom you can easily take advantage</a:t>
            </a:r>
          </a:p>
          <a:p>
            <a:pPr>
              <a:lnSpc>
                <a:spcPct val="90000"/>
              </a:lnSpc>
            </a:pPr>
            <a:endParaRPr lang="en-US" sz="15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533F40-045E-4E3D-9243-864CD4E58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43605" y="964692"/>
            <a:ext cx="5440680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402EC6-D845-41B3-BEBE-CB34D9BFE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0699" y="1128683"/>
            <a:ext cx="5106493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CA7AB4-F453-EA46-AA28-3D375A3EBF76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" r="2807"/>
          <a:stretch/>
        </p:blipFill>
        <p:spPr bwMode="auto">
          <a:xfrm>
            <a:off x="6272789" y="1314984"/>
            <a:ext cx="4782312" cy="4235974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65405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5041AB2-A9B4-4D3F-B120-38E7860A8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334" y="804334"/>
            <a:ext cx="10583332" cy="5249332"/>
          </a:xfrm>
          <a:prstGeom prst="rect">
            <a:avLst/>
          </a:prstGeom>
          <a:solidFill>
            <a:srgbClr val="FFFFFF"/>
          </a:solidFill>
          <a:ln w="190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2027FA-EF71-CE41-933E-18BF860216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78"/>
          <a:stretch/>
        </p:blipFill>
        <p:spPr>
          <a:xfrm>
            <a:off x="2963332" y="0"/>
            <a:ext cx="6790267" cy="704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91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E5A7C-DB8E-7D43-84C7-8F53A89AC7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Appeasement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658F93-B50C-A749-9BB9-21000A0C1D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Unit 8</a:t>
            </a:r>
          </a:p>
        </p:txBody>
      </p:sp>
    </p:spTree>
    <p:extLst>
      <p:ext uri="{BB962C8B-B14F-4D97-AF65-F5344CB8AC3E}">
        <p14:creationId xmlns:p14="http://schemas.microsoft.com/office/powerpoint/2010/main" val="1248695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0E24F-3F87-DC4E-8091-45F670249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949452"/>
          </a:xfrm>
        </p:spPr>
        <p:txBody>
          <a:bodyPr/>
          <a:lstStyle/>
          <a:p>
            <a:r>
              <a:rPr lang="en-US" dirty="0" err="1"/>
              <a:t>WhAT</a:t>
            </a:r>
            <a:r>
              <a:rPr lang="en-US" dirty="0"/>
              <a:t> is appeasement?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32B86-93C1-8346-A412-EE916889D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0720" y="2316480"/>
            <a:ext cx="8290560" cy="4011168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When Hitler annexed Austria, neither the League of Nations nor Western politicians did anything concrete to stop him.  When he took over the rest of Czechoslovakia, they again did nothing.  </a:t>
            </a:r>
            <a:r>
              <a:rPr lang="en-US" sz="2800" dirty="0">
                <a:solidFill>
                  <a:srgbClr val="0070C0"/>
                </a:solidFill>
              </a:rPr>
              <a:t>It was not until Hitler invaded Poland that the Chamberlain of England and Daladier of France finally did something</a:t>
            </a:r>
            <a:r>
              <a:rPr lang="en-US" sz="2800" dirty="0"/>
              <a:t>, but by then it was too late.  These countries seemed to let World War II happen.  The question is why?</a:t>
            </a:r>
          </a:p>
          <a:p>
            <a:r>
              <a:rPr lang="en-US" sz="2800" b="1" u="sng" dirty="0">
                <a:solidFill>
                  <a:srgbClr val="0070C0"/>
                </a:solidFill>
              </a:rPr>
              <a:t>Appeasement: </a:t>
            </a:r>
            <a:r>
              <a:rPr lang="en-US" sz="2800" dirty="0">
                <a:solidFill>
                  <a:srgbClr val="0070C0"/>
                </a:solidFill>
              </a:rPr>
              <a:t>Foreign policy of pacifying an upset nation through negotiation in order to prevent war.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885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C92EA-115A-1D4C-9164-13536B5F7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42544"/>
            <a:ext cx="7729728" cy="742188"/>
          </a:xfrm>
        </p:spPr>
        <p:txBody>
          <a:bodyPr>
            <a:normAutofit fontScale="90000"/>
          </a:bodyPr>
          <a:lstStyle/>
          <a:p>
            <a:r>
              <a:rPr lang="en-US" dirty="0"/>
              <a:t>WHY??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2CB2F-0969-E94A-B327-8F213BF8B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670304"/>
            <a:ext cx="7729728" cy="4645152"/>
          </a:xfrm>
        </p:spPr>
        <p:txBody>
          <a:bodyPr>
            <a:normAutofit/>
          </a:bodyPr>
          <a:lstStyle/>
          <a:p>
            <a:r>
              <a:rPr lang="en-US" sz="2400" dirty="0"/>
              <a:t>The reason why the </a:t>
            </a:r>
            <a:r>
              <a:rPr lang="en-US" sz="2400" dirty="0">
                <a:solidFill>
                  <a:srgbClr val="0070C0"/>
                </a:solidFill>
              </a:rPr>
              <a:t>rest of the world allowed Hitler and Mussolini to have their way</a:t>
            </a:r>
            <a:r>
              <a:rPr lang="en-US" sz="2400" dirty="0"/>
              <a:t> in Europe is that they had </a:t>
            </a:r>
            <a:r>
              <a:rPr lang="en-US" sz="2400" dirty="0">
                <a:solidFill>
                  <a:srgbClr val="0070C0"/>
                </a:solidFill>
              </a:rPr>
              <a:t>not paid a great deal of attention to the events going on in Europe</a:t>
            </a:r>
            <a:r>
              <a:rPr lang="en-US" sz="2400" dirty="0"/>
              <a:t>.  For North Americans, since Europe was all the way across the Atlantic Ocean, we had a sense of isolationism and seemed at a distance from the events.  Another reason is that the </a:t>
            </a:r>
            <a:r>
              <a:rPr lang="en-US" sz="2400" dirty="0">
                <a:solidFill>
                  <a:srgbClr val="0070C0"/>
                </a:solidFill>
              </a:rPr>
              <a:t>governments of the world were following a policy of appeasement</a:t>
            </a:r>
            <a:r>
              <a:rPr lang="en-US" sz="2400" dirty="0"/>
              <a:t>.  In effect, this meant letting Hitler and Mussolini have want he wanted.  The Allies, led by England and France, </a:t>
            </a:r>
            <a:r>
              <a:rPr lang="en-US" sz="2400" dirty="0">
                <a:solidFill>
                  <a:srgbClr val="0070C0"/>
                </a:solidFill>
              </a:rPr>
              <a:t>hoped that eventually Hitler would be satisfied and another war could be avoided.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1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5D939-142E-8440-AFAB-A903883D9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620268"/>
          </a:xfrm>
        </p:spPr>
        <p:txBody>
          <a:bodyPr>
            <a:normAutofit fontScale="90000"/>
          </a:bodyPr>
          <a:lstStyle/>
          <a:p>
            <a:r>
              <a:rPr lang="en-US" dirty="0"/>
              <a:t>Was it a mistake?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472E1-2944-0D42-B519-AFD45D37F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8944" y="1828800"/>
            <a:ext cx="7729728" cy="4228219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Appeasement was a popular policy around the world.  </a:t>
            </a:r>
            <a:r>
              <a:rPr lang="en-US" sz="2800" dirty="0">
                <a:solidFill>
                  <a:srgbClr val="0070C0"/>
                </a:solidFill>
              </a:rPr>
              <a:t>Many people believe that it was only fair for Germany to get back what it had lost in the Treaty of Versailles.  </a:t>
            </a:r>
            <a:r>
              <a:rPr lang="en-US" sz="2800" dirty="0"/>
              <a:t>Few </a:t>
            </a:r>
            <a:r>
              <a:rPr lang="en-US" sz="2800" dirty="0">
                <a:solidFill>
                  <a:srgbClr val="0070C0"/>
                </a:solidFill>
              </a:rPr>
              <a:t>people outside of Germany </a:t>
            </a:r>
            <a:r>
              <a:rPr lang="en-US" sz="2800" dirty="0"/>
              <a:t>had bothered to read Hitler’s book </a:t>
            </a:r>
            <a:r>
              <a:rPr lang="en-US" sz="2800" i="1" dirty="0"/>
              <a:t>Mein </a:t>
            </a:r>
            <a:r>
              <a:rPr lang="en-US" sz="2800" i="1" dirty="0" err="1"/>
              <a:t>Kampf</a:t>
            </a:r>
            <a:r>
              <a:rPr lang="en-US" sz="2800" dirty="0"/>
              <a:t> and </a:t>
            </a:r>
            <a:r>
              <a:rPr lang="en-US" sz="2800" dirty="0">
                <a:solidFill>
                  <a:srgbClr val="0070C0"/>
                </a:solidFill>
              </a:rPr>
              <a:t>did not know his plains for Germany and Europe</a:t>
            </a:r>
            <a:r>
              <a:rPr lang="en-US" sz="2800" dirty="0"/>
              <a:t>.  Some historians have since criticized the policy of appeasement, but at the time there were only a few people who opposed it.  The question remains unanswered, was appeasement a mistake?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267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66A9AE5-69DF-4153-B35A-94BDEF32E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9B5318-27A8-4E50-80D9-B92D4F28E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804672"/>
            <a:ext cx="10579608" cy="5248656"/>
          </a:xfrm>
          <a:prstGeom prst="rect">
            <a:avLst/>
          </a:prstGeom>
          <a:solidFill>
            <a:schemeClr val="bg1"/>
          </a:solidFill>
          <a:ln w="2540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87E13B9-FDAA-6248-B02E-2C70D560AE74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" r="2807"/>
          <a:stretch/>
        </p:blipFill>
        <p:spPr bwMode="auto">
          <a:xfrm>
            <a:off x="2116667" y="237067"/>
            <a:ext cx="7958666" cy="6383866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39705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1D07232-CB67-834C-AC1A-48898C8D6F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974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354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66A9AE5-69DF-4153-B35A-94BDEF32E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9B5318-27A8-4E50-80D9-B92D4F28E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804672"/>
            <a:ext cx="10579608" cy="5248656"/>
          </a:xfrm>
          <a:prstGeom prst="rect">
            <a:avLst/>
          </a:prstGeom>
          <a:solidFill>
            <a:schemeClr val="bg1"/>
          </a:solidFill>
          <a:ln w="2540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D8AA364-D46E-9E4B-B9C2-8F87FE85C6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5893" y="1124712"/>
            <a:ext cx="5620214" cy="460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01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02C7B47-DF2D-46D9-9584-5C83FCA86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663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8541E3-A59C-41D3-85D2-70F0E0E9B6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804672"/>
            <a:ext cx="10579608" cy="5248656"/>
          </a:xfrm>
          <a:prstGeom prst="rect">
            <a:avLst/>
          </a:prstGeom>
          <a:solidFill>
            <a:srgbClr val="FFFFFF"/>
          </a:solidFill>
          <a:ln w="2540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CF73D72-CE91-D249-98D8-AE32964ED0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8134" y="1124712"/>
            <a:ext cx="6855732" cy="460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880917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390</Words>
  <Application>Microsoft Macintosh PowerPoint</Application>
  <PresentationFormat>Widescreen</PresentationFormat>
  <Paragraphs>18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Gill Sans MT</vt:lpstr>
      <vt:lpstr>Parcel</vt:lpstr>
      <vt:lpstr>Unit 8: Bell Ringer #2 12/17/19</vt:lpstr>
      <vt:lpstr>Appeasement</vt:lpstr>
      <vt:lpstr>WhAT is appeasement?</vt:lpstr>
      <vt:lpstr>WHY??</vt:lpstr>
      <vt:lpstr>Was it a mistake?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8: Bell Ringer #2 12/17/19</dc:title>
  <dc:creator>Taylor Hunter</dc:creator>
  <cp:lastModifiedBy>Taylor Hunter</cp:lastModifiedBy>
  <cp:revision>1</cp:revision>
  <dcterms:created xsi:type="dcterms:W3CDTF">2019-12-17T03:15:41Z</dcterms:created>
  <dcterms:modified xsi:type="dcterms:W3CDTF">2019-12-17T03:16:48Z</dcterms:modified>
</cp:coreProperties>
</file>