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5" r:id="rId2"/>
    <p:sldId id="261" r:id="rId3"/>
    <p:sldId id="268" r:id="rId4"/>
    <p:sldId id="274" r:id="rId5"/>
    <p:sldId id="276" r:id="rId6"/>
    <p:sldId id="270" r:id="rId7"/>
    <p:sldId id="262" r:id="rId8"/>
    <p:sldId id="271" r:id="rId9"/>
    <p:sldId id="272" r:id="rId10"/>
    <p:sldId id="273" r:id="rId11"/>
    <p:sldId id="27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8"/>
    <p:restoredTop sz="94690"/>
  </p:normalViewPr>
  <p:slideViewPr>
    <p:cSldViewPr snapToGrid="0" snapToObjects="1">
      <p:cViewPr varScale="1">
        <p:scale>
          <a:sx n="102" d="100"/>
          <a:sy n="102" d="100"/>
        </p:scale>
        <p:origin x="216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FAF3-9B86-8044-B4DB-D2D8CA3665CE}" type="datetimeFigureOut">
              <a:rPr lang="en-US" smtClean="0"/>
              <a:t>4/28/19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698-D5F6-7D4F-A31C-BE098E691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482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FAF3-9B86-8044-B4DB-D2D8CA3665CE}" type="datetimeFigureOut">
              <a:rPr lang="en-US" smtClean="0"/>
              <a:t>4/28/19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698-D5F6-7D4F-A31C-BE098E691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4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FAF3-9B86-8044-B4DB-D2D8CA3665CE}" type="datetimeFigureOut">
              <a:rPr lang="en-US" smtClean="0"/>
              <a:t>4/28/19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698-D5F6-7D4F-A31C-BE098E691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93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FAF3-9B86-8044-B4DB-D2D8CA3665CE}" type="datetimeFigureOut">
              <a:rPr lang="en-US" smtClean="0"/>
              <a:t>4/28/19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698-D5F6-7D4F-A31C-BE098E691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1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FAF3-9B86-8044-B4DB-D2D8CA3665CE}" type="datetimeFigureOut">
              <a:rPr lang="en-US" smtClean="0"/>
              <a:t>4/28/19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698-D5F6-7D4F-A31C-BE098E691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99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FAF3-9B86-8044-B4DB-D2D8CA3665CE}" type="datetimeFigureOut">
              <a:rPr lang="en-US" smtClean="0"/>
              <a:t>4/28/19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698-D5F6-7D4F-A31C-BE098E691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0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FAF3-9B86-8044-B4DB-D2D8CA3665CE}" type="datetimeFigureOut">
              <a:rPr lang="en-US" smtClean="0"/>
              <a:t>4/28/19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698-D5F6-7D4F-A31C-BE098E6911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308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FAF3-9B86-8044-B4DB-D2D8CA3665CE}" type="datetimeFigureOut">
              <a:rPr lang="en-US" smtClean="0"/>
              <a:t>4/28/19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698-D5F6-7D4F-A31C-BE098E691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86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FAF3-9B86-8044-B4DB-D2D8CA3665CE}" type="datetimeFigureOut">
              <a:rPr lang="en-US" smtClean="0"/>
              <a:t>4/28/19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698-D5F6-7D4F-A31C-BE098E691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5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FAF3-9B86-8044-B4DB-D2D8CA3665CE}" type="datetimeFigureOut">
              <a:rPr lang="en-US" smtClean="0"/>
              <a:t>4/28/19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698-D5F6-7D4F-A31C-BE098E691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4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014FAF3-9B86-8044-B4DB-D2D8CA3665CE}" type="datetimeFigureOut">
              <a:rPr lang="en-US" smtClean="0"/>
              <a:t>4/28/19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698-D5F6-7D4F-A31C-BE098E691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1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014FAF3-9B86-8044-B4DB-D2D8CA3665CE}" type="datetimeFigureOut">
              <a:rPr lang="en-US" smtClean="0"/>
              <a:t>4/28/19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8AB9698-D5F6-7D4F-A31C-BE098E691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73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HkviUk_47k?feature=oembe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U64lU4-yZ0?feature=oembed" TargetMode="External"/><Relationship Id="rId4" Type="http://schemas.openxmlformats.org/officeDocument/2006/relationships/hyperlink" Target="https://www.youtube.com/watch?v=iU64lU4-yZ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902CF-60C0-1444-B991-71A401634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29670"/>
            <a:ext cx="7729728" cy="709574"/>
          </a:xfrm>
        </p:spPr>
        <p:txBody>
          <a:bodyPr>
            <a:normAutofit fontScale="90000"/>
          </a:bodyPr>
          <a:lstStyle/>
          <a:p>
            <a:r>
              <a:rPr lang="en-US" dirty="0"/>
              <a:t>Bell ringer #5</a:t>
            </a:r>
            <a:br>
              <a:rPr lang="en-US" dirty="0"/>
            </a:br>
            <a:r>
              <a:rPr lang="en-US" dirty="0"/>
              <a:t>4/29/19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6740F-B6CA-5A48-9CBE-954761015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926926"/>
            <a:ext cx="7729728" cy="5536504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/>
              <a:t>In a market economy who owns the factors of production? 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dirty="0"/>
              <a:t>The central government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dirty="0"/>
              <a:t>Both the central government and the individuals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dirty="0"/>
              <a:t>The individuals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The equipment and tools used to build your school are an example of which factor of production? 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dirty="0"/>
              <a:t>natural resources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dirty="0"/>
              <a:t>capital goods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dirty="0"/>
              <a:t>consumer goods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What type of market involves the buying and selling of productive resources? 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dirty="0"/>
              <a:t>factor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dirty="0"/>
              <a:t>consumer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dirty="0"/>
              <a:t>product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452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77F1E-A4C8-014F-BD81-CC38FB944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889" y="206188"/>
            <a:ext cx="7729728" cy="1188720"/>
          </a:xfrm>
        </p:spPr>
        <p:txBody>
          <a:bodyPr/>
          <a:lstStyle/>
          <a:p>
            <a:r>
              <a:rPr lang="en-US" dirty="0"/>
              <a:t>Spread of Capitalism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91536-B35F-D94C-8DF7-339E245EA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1889" y="1824111"/>
            <a:ext cx="6939384" cy="4554070"/>
          </a:xfrm>
        </p:spPr>
        <p:txBody>
          <a:bodyPr>
            <a:normAutofit/>
          </a:bodyPr>
          <a:lstStyle/>
          <a:p>
            <a:pPr fontAlgn="base"/>
            <a:r>
              <a:rPr lang="en-US" sz="2400" dirty="0"/>
              <a:t>The Spread of Capitalism – capitalism developed over time throughout Europe</a:t>
            </a:r>
          </a:p>
          <a:p>
            <a:pPr lvl="1" fontAlgn="base"/>
            <a:r>
              <a:rPr lang="en-US" sz="2400" b="1" u="sng" dirty="0">
                <a:solidFill>
                  <a:srgbClr val="0070C0"/>
                </a:solidFill>
              </a:rPr>
              <a:t>Adam Smith</a:t>
            </a:r>
            <a:r>
              <a:rPr lang="en-US" sz="2400" b="1" dirty="0">
                <a:solidFill>
                  <a:srgbClr val="0070C0"/>
                </a:solidFill>
              </a:rPr>
              <a:t> and Capitalism</a:t>
            </a:r>
          </a:p>
          <a:p>
            <a:pPr lvl="2" fontAlgn="base"/>
            <a:r>
              <a:rPr lang="en-US" sz="2400" b="1" i="1" u="sng" dirty="0">
                <a:solidFill>
                  <a:srgbClr val="0070C0"/>
                </a:solidFill>
              </a:rPr>
              <a:t>Wealth of Nations</a:t>
            </a:r>
            <a:r>
              <a:rPr lang="en-US" sz="2400" dirty="0"/>
              <a:t>, 1776 – described the basic principles of economics and came the basic ideas of </a:t>
            </a:r>
            <a:r>
              <a:rPr lang="en-US" sz="2400" b="1" u="sng" dirty="0">
                <a:solidFill>
                  <a:srgbClr val="0070C0"/>
                </a:solidFill>
              </a:rPr>
              <a:t>laissez-faire economics</a:t>
            </a:r>
            <a:r>
              <a:rPr lang="en-US" sz="2400" dirty="0">
                <a:solidFill>
                  <a:srgbClr val="0070C0"/>
                </a:solidFill>
              </a:rPr>
              <a:t>.</a:t>
            </a:r>
            <a:endParaRPr lang="en-US" sz="2400" b="1" i="1" dirty="0">
              <a:solidFill>
                <a:srgbClr val="0070C0"/>
              </a:solidFill>
            </a:endParaRPr>
          </a:p>
          <a:p>
            <a:r>
              <a:rPr lang="en-US" sz="2400" dirty="0"/>
              <a:t>Laissez-faire means “to let alone” – </a:t>
            </a:r>
            <a:r>
              <a:rPr lang="en-US" sz="2400" b="1" dirty="0">
                <a:solidFill>
                  <a:srgbClr val="0070C0"/>
                </a:solidFill>
              </a:rPr>
              <a:t>meaning that the government should not interfere in the market</a:t>
            </a: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Remember the name and the idea!!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D3546E-08A2-0A40-B8DF-6DC11FCD5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5767" y="668433"/>
            <a:ext cx="3649009" cy="582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65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opic 1.3 - Economic Systems">
            <a:hlinkClick r:id="" action="ppaction://media"/>
            <a:extLst>
              <a:ext uri="{FF2B5EF4-FFF2-40B4-BE49-F238E27FC236}">
                <a16:creationId xmlns:a16="http://schemas.microsoft.com/office/drawing/2014/main" id="{D4203FB4-ED61-0047-8A1B-83A1F31230C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53232" y="263046"/>
            <a:ext cx="11085535" cy="6450716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4A036291-4B2B-2449-A6A4-60945337B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9257" y="150500"/>
            <a:ext cx="7729728" cy="651166"/>
          </a:xfrm>
        </p:spPr>
        <p:txBody>
          <a:bodyPr>
            <a:normAutofit fontScale="90000"/>
          </a:bodyPr>
          <a:lstStyle/>
          <a:p>
            <a:r>
              <a:rPr lang="en-US" dirty="0"/>
              <a:t>Other Types of Economies</a:t>
            </a:r>
          </a:p>
        </p:txBody>
      </p:sp>
    </p:spTree>
    <p:extLst>
      <p:ext uri="{BB962C8B-B14F-4D97-AF65-F5344CB8AC3E}">
        <p14:creationId xmlns:p14="http://schemas.microsoft.com/office/powerpoint/2010/main" val="324274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B8840-E067-3F47-A1BC-D5723CCD7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56784"/>
            <a:ext cx="7729728" cy="776426"/>
          </a:xfrm>
        </p:spPr>
        <p:txBody>
          <a:bodyPr>
            <a:normAutofit fontScale="90000"/>
          </a:bodyPr>
          <a:lstStyle/>
          <a:p>
            <a:r>
              <a:rPr lang="en-US" dirty="0"/>
              <a:t>Productivity and economic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12E54-CA35-8344-94B5-789A3CC1F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6532" y="1302707"/>
            <a:ext cx="8418935" cy="5298509"/>
          </a:xfrm>
        </p:spPr>
        <p:txBody>
          <a:bodyPr>
            <a:noAutofit/>
          </a:bodyPr>
          <a:lstStyle/>
          <a:p>
            <a:r>
              <a:rPr lang="en-US" sz="2200" dirty="0">
                <a:solidFill>
                  <a:srgbClr val="0070C0"/>
                </a:solidFill>
              </a:rPr>
              <a:t>growth occurs when </a:t>
            </a:r>
            <a:r>
              <a:rPr lang="en-US" sz="2200" b="1" dirty="0">
                <a:solidFill>
                  <a:srgbClr val="0070C0"/>
                </a:solidFill>
              </a:rPr>
              <a:t>total output of goods/services increases </a:t>
            </a:r>
            <a:endParaRPr lang="en-US" sz="2200" dirty="0">
              <a:solidFill>
                <a:srgbClr val="0070C0"/>
              </a:solidFill>
            </a:endParaRPr>
          </a:p>
          <a:p>
            <a:pPr lvl="1"/>
            <a:r>
              <a:rPr lang="en-US" sz="2200" dirty="0"/>
              <a:t>over time growth leads to an increase in the standard of living</a:t>
            </a:r>
          </a:p>
          <a:p>
            <a:pPr fontAlgn="base"/>
            <a:r>
              <a:rPr lang="en-US" sz="2200" b="1" u="sng" dirty="0">
                <a:solidFill>
                  <a:srgbClr val="0070C0"/>
                </a:solidFill>
              </a:rPr>
              <a:t>Productivity</a:t>
            </a:r>
            <a:r>
              <a:rPr lang="en-US" sz="2200" dirty="0"/>
              <a:t> – measure of the amount of output produced by a given amount of inputs in a specific period of time (want to be </a:t>
            </a:r>
            <a:r>
              <a:rPr lang="en-US" sz="2200" b="1" u="sng" dirty="0"/>
              <a:t>efficient)</a:t>
            </a:r>
          </a:p>
          <a:p>
            <a:pPr fontAlgn="base"/>
            <a:r>
              <a:rPr lang="en-US" sz="2200" b="1" u="sng" dirty="0">
                <a:solidFill>
                  <a:srgbClr val="0070C0"/>
                </a:solidFill>
              </a:rPr>
              <a:t>Specialization</a:t>
            </a:r>
            <a:r>
              <a:rPr lang="en-US" sz="2200" dirty="0"/>
              <a:t> – when people, businesses, regions, countries concentrate on goods/services that they can </a:t>
            </a:r>
            <a:r>
              <a:rPr lang="en-US" sz="2200" b="1" u="sng" dirty="0"/>
              <a:t>produce better</a:t>
            </a:r>
            <a:r>
              <a:rPr lang="en-US" sz="2200" dirty="0"/>
              <a:t> than anyone else…leads to dependence on others. Specialize because you can earn more money for doing things well.</a:t>
            </a:r>
            <a:endParaRPr lang="en-US" sz="2200" b="1" dirty="0"/>
          </a:p>
          <a:p>
            <a:pPr lvl="1" fontAlgn="base"/>
            <a:r>
              <a:rPr lang="en-US" sz="2200" dirty="0"/>
              <a:t>How likely is it that each and every household could produce their own food, shelter, and clothing?</a:t>
            </a:r>
          </a:p>
        </p:txBody>
      </p:sp>
    </p:spTree>
    <p:extLst>
      <p:ext uri="{BB962C8B-B14F-4D97-AF65-F5344CB8AC3E}">
        <p14:creationId xmlns:p14="http://schemas.microsoft.com/office/powerpoint/2010/main" val="285334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0A872-A06A-BA4F-9B92-6E3A1D3F7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5412" y="645460"/>
            <a:ext cx="8795452" cy="5844988"/>
          </a:xfrm>
        </p:spPr>
        <p:txBody>
          <a:bodyPr>
            <a:normAutofit/>
          </a:bodyPr>
          <a:lstStyle/>
          <a:p>
            <a:pPr fontAlgn="base"/>
            <a:r>
              <a:rPr lang="en-US" sz="2400" b="1" u="sng" dirty="0">
                <a:solidFill>
                  <a:srgbClr val="0070C0"/>
                </a:solidFill>
              </a:rPr>
              <a:t>Division of Labor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– breaking down a job into separate, smaller tasks performed by </a:t>
            </a:r>
            <a:r>
              <a:rPr lang="en-US" sz="2400" b="1" u="sng" dirty="0"/>
              <a:t>different workers</a:t>
            </a:r>
            <a:r>
              <a:rPr lang="en-US" sz="2400" dirty="0"/>
              <a:t> (form of specialization that improves productivity)</a:t>
            </a:r>
            <a:endParaRPr lang="en-US" sz="2400" b="1" dirty="0"/>
          </a:p>
          <a:p>
            <a:pPr fontAlgn="base"/>
            <a:r>
              <a:rPr lang="en-US" sz="2400" b="1" u="sng" dirty="0">
                <a:solidFill>
                  <a:srgbClr val="0070C0"/>
                </a:solidFill>
              </a:rPr>
              <a:t>Human Capital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– productivity </a:t>
            </a:r>
            <a:r>
              <a:rPr lang="en-US" sz="2400" b="1" u="sng" dirty="0"/>
              <a:t>increases</a:t>
            </a:r>
            <a:r>
              <a:rPr lang="en-US" sz="2400" dirty="0"/>
              <a:t> when businesses invest in the skills, abilities and motivation of the </a:t>
            </a:r>
            <a:r>
              <a:rPr lang="en-US" sz="2400" b="1" u="sng" dirty="0"/>
              <a:t>people</a:t>
            </a:r>
            <a:r>
              <a:rPr lang="en-US" sz="2400" dirty="0"/>
              <a:t>…generally get higher quality products and increased profits</a:t>
            </a:r>
          </a:p>
          <a:p>
            <a:pPr fontAlgn="base"/>
            <a:endParaRPr lang="en-US" sz="2400" b="1" dirty="0"/>
          </a:p>
          <a:p>
            <a:pPr fontAlgn="base"/>
            <a:r>
              <a:rPr lang="en-US" sz="2400" b="1" u="sng" dirty="0"/>
              <a:t>Economic Interdependence</a:t>
            </a:r>
            <a:r>
              <a:rPr lang="en-US" sz="2400" dirty="0"/>
              <a:t> – relying on others and others rely on us to provide goods/services.</a:t>
            </a:r>
            <a:endParaRPr lang="en-US" sz="2400" b="1" dirty="0"/>
          </a:p>
          <a:p>
            <a:pPr lvl="1" fontAlgn="base"/>
            <a:r>
              <a:rPr lang="en-US" sz="2400" dirty="0"/>
              <a:t>Droughts or natural disasters in agricultural regions can affect multiple countries around the world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011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56F2-796E-AA4B-97AD-045F243AC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89353"/>
            <a:ext cx="7729728" cy="738602"/>
          </a:xfrm>
        </p:spPr>
        <p:txBody>
          <a:bodyPr>
            <a:normAutofit fontScale="90000"/>
          </a:bodyPr>
          <a:lstStyle/>
          <a:p>
            <a:r>
              <a:rPr lang="en-US" dirty="0"/>
              <a:t>4 broad categories of resources needed for production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29247FA9-763A-D54F-8453-640E0EA99A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2587" y="1162748"/>
            <a:ext cx="8462683" cy="5695252"/>
          </a:xfrm>
        </p:spPr>
      </p:pic>
    </p:spTree>
    <p:extLst>
      <p:ext uri="{BB962C8B-B14F-4D97-AF65-F5344CB8AC3E}">
        <p14:creationId xmlns:p14="http://schemas.microsoft.com/office/powerpoint/2010/main" val="10587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our Factors Of Production: Practice Problems Included!">
            <a:hlinkClick r:id="" action="ppaction://media"/>
            <a:extLst>
              <a:ext uri="{FF2B5EF4-FFF2-40B4-BE49-F238E27FC236}">
                <a16:creationId xmlns:a16="http://schemas.microsoft.com/office/drawing/2014/main" id="{EDD73635-E49F-1942-BBC0-D97F574BEA7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88516" y="175364"/>
            <a:ext cx="11189056" cy="629344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5244B51-6D30-2749-B1CC-FD23F3EF1682}"/>
              </a:ext>
            </a:extLst>
          </p:cNvPr>
          <p:cNvSpPr txBox="1"/>
          <p:nvPr/>
        </p:nvSpPr>
        <p:spPr>
          <a:xfrm>
            <a:off x="8367387" y="6543961"/>
            <a:ext cx="4221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4"/>
              </a:rPr>
              <a:t>https://www.youtube.com/watch?v=iU64lU4-yZ0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3164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4843C-FA1E-924C-8BDA-F8B7A3F04C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capitalism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137A7F-A456-9D4C-9AF0-521ED5977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EQ: What is capitalism and what does it look like in the American economy?</a:t>
            </a:r>
          </a:p>
        </p:txBody>
      </p:sp>
    </p:spTree>
    <p:extLst>
      <p:ext uri="{BB962C8B-B14F-4D97-AF65-F5344CB8AC3E}">
        <p14:creationId xmlns:p14="http://schemas.microsoft.com/office/powerpoint/2010/main" val="3279989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55EA1-2C9C-8C48-9124-3B32464E9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Capitalism and free enterprise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C61DA-7E88-E54D-9BFB-F61306362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>
                <a:solidFill>
                  <a:srgbClr val="0070C0"/>
                </a:solidFill>
              </a:rPr>
              <a:t>Capitalism</a:t>
            </a:r>
            <a:r>
              <a:rPr lang="en-US" dirty="0"/>
              <a:t> - </a:t>
            </a:r>
            <a:r>
              <a:rPr lang="en-US" b="1" dirty="0"/>
              <a:t>economic system in which private citizens own and use the factors of production to seek a profit</a:t>
            </a:r>
          </a:p>
          <a:p>
            <a:pPr fontAlgn="base"/>
            <a:endParaRPr lang="en-US" dirty="0"/>
          </a:p>
          <a:p>
            <a:pPr fontAlgn="base"/>
            <a:r>
              <a:rPr lang="en-US" b="1" dirty="0">
                <a:solidFill>
                  <a:srgbClr val="0070C0"/>
                </a:solidFill>
              </a:rPr>
              <a:t>Free Enterprise </a:t>
            </a:r>
            <a:r>
              <a:rPr lang="en-US" dirty="0"/>
              <a:t>– </a:t>
            </a:r>
            <a:r>
              <a:rPr lang="en-US" b="1" dirty="0"/>
              <a:t>economy in which competition is allowed to flourish with little government intervention</a:t>
            </a:r>
            <a:endParaRPr lang="en-US" dirty="0"/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48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79AF2-61BB-0940-8026-28A8E9EDF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of capitalism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1BD82-5CC5-FB41-B40A-F738D5B44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925594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sz="2200" dirty="0">
                <a:solidFill>
                  <a:srgbClr val="0070C0"/>
                </a:solidFill>
              </a:rPr>
              <a:t>Markets</a:t>
            </a:r>
            <a:r>
              <a:rPr lang="en-US" sz="2200" dirty="0"/>
              <a:t> – where </a:t>
            </a:r>
            <a:r>
              <a:rPr lang="en-US" sz="2200" b="1" u="sng" dirty="0"/>
              <a:t>prices</a:t>
            </a:r>
            <a:r>
              <a:rPr lang="en-US" sz="2200" dirty="0"/>
              <a:t> of goods/services are </a:t>
            </a:r>
            <a:r>
              <a:rPr lang="en-US" sz="2200" b="1" u="sng" dirty="0"/>
              <a:t>determined</a:t>
            </a:r>
            <a:r>
              <a:rPr lang="en-US" sz="2200" dirty="0"/>
              <a:t> and where exchanges take place</a:t>
            </a:r>
          </a:p>
          <a:p>
            <a:pPr lvl="1" fontAlgn="base"/>
            <a:r>
              <a:rPr lang="en-US" sz="2200" b="1" u="sng" dirty="0">
                <a:solidFill>
                  <a:srgbClr val="FF0000"/>
                </a:solidFill>
              </a:rPr>
              <a:t>Consumer Sovereignty</a:t>
            </a:r>
            <a:r>
              <a:rPr lang="en-US" sz="2200" dirty="0">
                <a:solidFill>
                  <a:srgbClr val="FF0000"/>
                </a:solidFill>
              </a:rPr>
              <a:t> – consumers are considered the ruler of the market…the ones who determine what products will be produced</a:t>
            </a:r>
            <a:endParaRPr lang="en-US" sz="2200" b="1" dirty="0">
              <a:solidFill>
                <a:srgbClr val="FF0000"/>
              </a:solidFill>
            </a:endParaRPr>
          </a:p>
          <a:p>
            <a:pPr fontAlgn="base"/>
            <a:r>
              <a:rPr lang="en-US" sz="2200" b="1" u="sng" dirty="0"/>
              <a:t>Economic Freedom</a:t>
            </a:r>
            <a:r>
              <a:rPr lang="en-US" sz="2200" dirty="0"/>
              <a:t> – Key to the free enterprise system; We are free to choose our job, products we buy and sell. </a:t>
            </a:r>
            <a:endParaRPr lang="en-US" sz="2200" b="1" dirty="0"/>
          </a:p>
          <a:p>
            <a:pPr fontAlgn="base"/>
            <a:r>
              <a:rPr lang="en-US" sz="2200" dirty="0"/>
              <a:t>Private Property Rights – having the freedom to </a:t>
            </a:r>
            <a:r>
              <a:rPr lang="en-US" sz="2200" b="1" u="sng" dirty="0"/>
              <a:t>own, use, dispose</a:t>
            </a:r>
            <a:r>
              <a:rPr lang="en-US" sz="2200" dirty="0"/>
              <a:t> of our property as we choose (tend to take better care of things we own)</a:t>
            </a:r>
            <a:br>
              <a:rPr lang="en-US" sz="2200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29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8FD65-A4DA-544C-855F-EF351EFEA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AD13E-8105-AE43-ADDA-D6E359023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54893"/>
            <a:ext cx="7729728" cy="4221271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en-US" sz="2400" b="1" u="sng" dirty="0">
                <a:solidFill>
                  <a:srgbClr val="FF0000"/>
                </a:solidFill>
              </a:rPr>
              <a:t>Competition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– struggle that goes on between </a:t>
            </a:r>
            <a:r>
              <a:rPr lang="en-US" sz="2400" b="1" u="sng" dirty="0">
                <a:solidFill>
                  <a:srgbClr val="0070C0"/>
                </a:solidFill>
              </a:rPr>
              <a:t>buyers and sellers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to get the </a:t>
            </a:r>
            <a:r>
              <a:rPr lang="en-US" sz="2400" dirty="0">
                <a:solidFill>
                  <a:srgbClr val="0070C0"/>
                </a:solidFill>
              </a:rPr>
              <a:t>best product at the lowest prices. </a:t>
            </a:r>
          </a:p>
          <a:p>
            <a:pPr lvl="1" fontAlgn="base"/>
            <a:r>
              <a:rPr lang="en-US" sz="2400" dirty="0"/>
              <a:t>Competition keeps </a:t>
            </a:r>
            <a:r>
              <a:rPr lang="en-US" sz="2400" b="1" u="sng" dirty="0"/>
              <a:t>quality</a:t>
            </a:r>
            <a:r>
              <a:rPr lang="en-US" sz="2400" dirty="0"/>
              <a:t> of goods high. Competition </a:t>
            </a:r>
            <a:r>
              <a:rPr lang="en-US" sz="2400" b="1" u="sng" dirty="0"/>
              <a:t>rewards</a:t>
            </a:r>
            <a:r>
              <a:rPr lang="en-US" sz="2400" dirty="0"/>
              <a:t> the most </a:t>
            </a:r>
            <a:r>
              <a:rPr lang="en-US" sz="2400" b="1" u="sng" dirty="0"/>
              <a:t>efficient</a:t>
            </a:r>
            <a:r>
              <a:rPr lang="en-US" sz="2400" dirty="0"/>
              <a:t> </a:t>
            </a:r>
            <a:r>
              <a:rPr lang="en-US" sz="2400" b="1" u="sng" dirty="0"/>
              <a:t>producers</a:t>
            </a:r>
            <a:r>
              <a:rPr lang="en-US" sz="2400" dirty="0"/>
              <a:t> &amp; forces the least efficient out of business. </a:t>
            </a:r>
          </a:p>
          <a:p>
            <a:pPr lvl="1" fontAlgn="base"/>
            <a:endParaRPr lang="en-US" sz="2400" b="1" dirty="0"/>
          </a:p>
          <a:p>
            <a:pPr fontAlgn="base"/>
            <a:r>
              <a:rPr lang="en-US" sz="2400" b="1" u="sng" dirty="0">
                <a:solidFill>
                  <a:srgbClr val="FF0000"/>
                </a:solidFill>
              </a:rPr>
              <a:t>Profit Motive:</a:t>
            </a:r>
          </a:p>
          <a:p>
            <a:pPr lvl="1" fontAlgn="base"/>
            <a:r>
              <a:rPr lang="en-US" sz="2400" dirty="0"/>
              <a:t>Profit – </a:t>
            </a:r>
            <a:r>
              <a:rPr lang="en-US" sz="2400" b="1" dirty="0"/>
              <a:t>amount of money left over after all production costs have been paid.</a:t>
            </a:r>
            <a:endParaRPr lang="en-US" sz="2400" dirty="0"/>
          </a:p>
          <a:p>
            <a:pPr lvl="1" fontAlgn="base"/>
            <a:r>
              <a:rPr lang="en-US" sz="2400" dirty="0">
                <a:solidFill>
                  <a:srgbClr val="0070C0"/>
                </a:solidFill>
              </a:rPr>
              <a:t>Profit Motive </a:t>
            </a:r>
            <a:r>
              <a:rPr lang="en-US" sz="2400" dirty="0"/>
              <a:t>– driving force that encourages people to improve their well being…responsible for the growth in the free enterprise system</a:t>
            </a:r>
          </a:p>
          <a:p>
            <a:pPr fontAlgn="base"/>
            <a:r>
              <a:rPr lang="en-US" sz="2400" b="1" u="sng" dirty="0"/>
              <a:t>Voluntary Exchange</a:t>
            </a:r>
            <a:r>
              <a:rPr lang="en-US" sz="2400" dirty="0"/>
              <a:t> – act of buyers and sellers freely and willingly engaging in market activity/transactions.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26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{CE908770-D708-E440-90DD-C2F1194F89D8}tf10001120</Template>
  <TotalTime>80</TotalTime>
  <Words>517</Words>
  <Application>Microsoft Macintosh PowerPoint</Application>
  <PresentationFormat>Widescreen</PresentationFormat>
  <Paragraphs>57</Paragraphs>
  <Slides>11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Parcel</vt:lpstr>
      <vt:lpstr>Bell ringer #5 4/29/19</vt:lpstr>
      <vt:lpstr>Productivity and economic growth</vt:lpstr>
      <vt:lpstr>PowerPoint Presentation</vt:lpstr>
      <vt:lpstr>4 broad categories of resources needed for production</vt:lpstr>
      <vt:lpstr>PowerPoint Presentation</vt:lpstr>
      <vt:lpstr>capitalism</vt:lpstr>
      <vt:lpstr>Capitalism and free enterprise </vt:lpstr>
      <vt:lpstr>Features of capitalism</vt:lpstr>
      <vt:lpstr>Features cont.</vt:lpstr>
      <vt:lpstr>Spread of Capitalism</vt:lpstr>
      <vt:lpstr>Other Types of Economies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Productivity and economic growth</dc:title>
  <dc:creator>Taylor Hunter</dc:creator>
  <cp:lastModifiedBy>Taylor Hunter</cp:lastModifiedBy>
  <cp:revision>5</cp:revision>
  <dcterms:created xsi:type="dcterms:W3CDTF">2019-04-29T01:56:41Z</dcterms:created>
  <dcterms:modified xsi:type="dcterms:W3CDTF">2019-04-29T03:17:32Z</dcterms:modified>
</cp:coreProperties>
</file>