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80" r:id="rId7"/>
    <p:sldId id="268" r:id="rId8"/>
    <p:sldId id="27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AC03-2C71-5D4E-BDC3-82DB8EB8EAD0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34118-F4F3-BC4A-889D-639713C5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D886E2-59D2-44F2-8F3E-5A5F739CE1E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1E5A91-A2A8-4F8E-A696-36EE9D33CF2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76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C8CC-417A-6E4B-96FB-1E2B14ACA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C15EC-8D5D-D940-8A8A-54B1FEAB8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59FE-2BCA-8445-AEB9-35C9C1C8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8256-84E9-A44B-88BB-B9DDD25A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E63C8-D04B-3D4C-92DB-A85BA8C8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5665-90BC-5142-A3B8-67F5A9A0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34A09-DB1E-4947-9E3F-A314E6CBD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26A5A-CD1C-5542-8AF7-B49FD265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1A28B-D419-D948-8555-C8E0D6BC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E70E-A20E-F340-8FF7-1D4FF959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88792-D3B2-7C4F-AC5C-ECBA77FBC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0A11C-B648-8C4E-B258-E6507F79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D42A3-A923-6447-B89E-ABD0B07A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7EA0-BA8A-634C-ACC6-2F4A7372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50496-3643-3142-91A4-A24436CF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3DF-4504-BB49-90F2-381C3636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0BFD-DB3C-BF4C-A85E-CE7A00BAC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D2D90-12AB-3446-B542-BB96C8D3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402B-11DD-C948-9325-BEAFC18C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4BEE-B5C9-0848-8D27-ACBFCD0C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DA75-884D-B34B-A81C-B7EC17C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A0DB6-2377-E941-895E-1BFF7CB4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8E319-C062-194E-B36F-4A508FBE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327F-B371-404D-8D12-BBC1244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75B0D-6F03-C149-B929-FE27542E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F03F-40E0-C741-99C5-595FB387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4256-27BA-0B40-BD0B-3A370B934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99F7E-DB52-1747-B5E2-3DA3C9BD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3958C-DC2A-3E46-A77A-52192787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7B18B-9A5F-D747-83FA-14B66B0D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14D26-F4D7-E44C-8272-FBAB2CE7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872D-F3B7-EF4E-8A73-90C9B05D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9E9D4-DFA1-E748-A37D-42E485911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06B05-2286-034D-A520-60298CB15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741D6-A7EC-8C4E-A3B2-C4010C9F7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E0D58-B2B9-314A-A0A9-A3F2F10C4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1DF7F-CB3B-8A46-8E01-2A06F27B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93DA1-BBDE-C145-817C-15912C72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F4996-1E12-B74E-A7E4-3ED58C61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E0F9-725D-9F4D-87FA-A8B8BF98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8CA3D-90E9-884E-8AB6-17244180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74FC7-2902-AE42-9A7C-A0CA4BB6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F10F5-483E-5246-89F6-A799AFE9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40CF-8BAF-D849-92AE-C01EF8C0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397A3-B258-9C4A-9A9E-28588224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4861-172C-DE44-B0AB-DF33B5A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DA49-9BCD-864B-8D05-E8F6FE3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7306-65A5-4843-B5DE-4737EDE4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0049D-4E11-A24B-A17F-0CD90C313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AEE22-9EDE-A545-A42C-AA4CD9ED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F736A-62C1-4D4D-8B37-51D4100F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D6DA5-8905-4E4C-BB64-97A15FB3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4DD8-8219-7746-AD6F-7EAB20EB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4093C-5299-6B40-90DE-8624CD75A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9BC2F-30FA-7640-81E6-AC1BF61A9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72C61-21E3-B54A-854B-2B5B3B73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976CA-3D5C-B049-8E10-D6708F57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DEF71-0EC6-FA4D-8D0C-A64F6F59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EC27A-6698-D040-9208-F4C6A7CB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B0272-4F4D-F74F-AC75-624A9BD1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A6F54-5BCC-CF45-9D88-E7EC3D61D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CB20-45C8-E948-85E9-BBDFBF462105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8EF6-C897-D048-967E-BE50DF9B4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C141-E871-8A40-9558-AEC4EFE02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E3A1-E61F-E34E-846C-22AD819B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6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edalofhonor.com/WorldWar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www.youtube.com/watch?v=dHSQAEam2y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1CF6-093F-E44C-9BC8-24531D46E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Causes of WWI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9FC9F-27AC-9846-BF10-63B242AD0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7</a:t>
            </a:r>
          </a:p>
        </p:txBody>
      </p:sp>
    </p:spTree>
    <p:extLst>
      <p:ext uri="{BB962C8B-B14F-4D97-AF65-F5344CB8AC3E}">
        <p14:creationId xmlns:p14="http://schemas.microsoft.com/office/powerpoint/2010/main" val="23415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274638"/>
            <a:ext cx="9753600" cy="944562"/>
          </a:xfrm>
        </p:spPr>
        <p:txBody>
          <a:bodyPr/>
          <a:lstStyle/>
          <a:p>
            <a:r>
              <a:rPr lang="en-US" dirty="0"/>
              <a:t>Rising Tensions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11811000" cy="5486400"/>
          </a:xfrm>
        </p:spPr>
        <p:txBody>
          <a:bodyPr>
            <a:noAutofit/>
          </a:bodyPr>
          <a:lstStyle/>
          <a:p>
            <a:r>
              <a:rPr lang="en-US" sz="3400" b="1" u="sng" dirty="0"/>
              <a:t>The MAIN Causes of World War I:</a:t>
            </a:r>
          </a:p>
          <a:p>
            <a:r>
              <a:rPr lang="en-US" sz="3400" b="1" u="sng" dirty="0"/>
              <a:t>Militarism</a:t>
            </a:r>
            <a:r>
              <a:rPr lang="en-US" sz="3400" dirty="0"/>
              <a:t> </a:t>
            </a:r>
            <a:r>
              <a:rPr lang="en-US" sz="3400" dirty="0">
                <a:sym typeface="Wingdings" panose="05000000000000000000" pitchFamily="2" charset="2"/>
              </a:rPr>
              <a:t> policy of building up strong military forces to prepare for war</a:t>
            </a:r>
          </a:p>
          <a:p>
            <a:r>
              <a:rPr lang="en-US" sz="3400" b="1" u="sng" dirty="0">
                <a:sym typeface="Wingdings" panose="05000000000000000000" pitchFamily="2" charset="2"/>
              </a:rPr>
              <a:t>Alliances</a:t>
            </a:r>
            <a:r>
              <a:rPr lang="en-US" sz="3400" dirty="0">
                <a:sym typeface="Wingdings" panose="05000000000000000000" pitchFamily="2" charset="2"/>
              </a:rPr>
              <a:t>  agreements between nations to aid and protect one another</a:t>
            </a:r>
          </a:p>
          <a:p>
            <a:r>
              <a:rPr lang="en-US" sz="3400" b="1" u="sng" dirty="0">
                <a:sym typeface="Wingdings" panose="05000000000000000000" pitchFamily="2" charset="2"/>
              </a:rPr>
              <a:t>Imperialism</a:t>
            </a:r>
            <a:r>
              <a:rPr lang="en-US" sz="3400" dirty="0">
                <a:sym typeface="Wingdings" panose="05000000000000000000" pitchFamily="2" charset="2"/>
              </a:rPr>
              <a:t>  when one country takes over another country economically, politically, and/or socially</a:t>
            </a:r>
          </a:p>
          <a:p>
            <a:r>
              <a:rPr lang="en-US" sz="3400" b="1" u="sng" dirty="0">
                <a:sym typeface="Wingdings" panose="05000000000000000000" pitchFamily="2" charset="2"/>
              </a:rPr>
              <a:t>Nationalism</a:t>
            </a:r>
            <a:r>
              <a:rPr lang="en-US" sz="3400" dirty="0">
                <a:sym typeface="Wingdings" panose="05000000000000000000" pitchFamily="2" charset="2"/>
              </a:rPr>
              <a:t>  pride in and/or devotion to one’s country or ethnic identity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08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ranc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29807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russia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37983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unitedkingdom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40" y="1373228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a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>
            <a:fillRect/>
          </a:stretch>
        </p:blipFill>
        <p:spPr bwMode="auto">
          <a:xfrm>
            <a:off x="7769223" y="3340995"/>
            <a:ext cx="19812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germany_noeagle_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3" y="1373228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ITAL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4117" r="2777" b="5318"/>
          <a:stretch>
            <a:fillRect/>
          </a:stretch>
        </p:blipFill>
        <p:spPr bwMode="auto">
          <a:xfrm>
            <a:off x="7702113" y="5137983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790497" y="3930761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7162800" y="2020928"/>
            <a:ext cx="0" cy="3657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6858000" y="395847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875789" y="2816092"/>
            <a:ext cx="2216944" cy="2229339"/>
          </a:xfrm>
          <a:prstGeom prst="irregularSeal1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92457" dir="4443276" algn="ctr" rotWithShape="0">
              <a:srgbClr val="9966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143795" y="155866"/>
            <a:ext cx="457041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Triple Entente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172994" y="155867"/>
            <a:ext cx="457041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Triple Alliance: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4790497" y="2020928"/>
            <a:ext cx="0" cy="3657600"/>
          </a:xfrm>
          <a:prstGeom prst="line">
            <a:avLst/>
          </a:prstGeom>
          <a:noFill/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540623" y="834284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Germany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010400" y="2743201"/>
            <a:ext cx="3733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Austria-Hungary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549713" y="464985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Italy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104303" y="790652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Great Britain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367540" y="2778958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+mj-lt"/>
              </a:rPr>
              <a:t>France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478377" y="460258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Russia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314297" y="3611201"/>
            <a:ext cx="148907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latin typeface="+mj-lt"/>
              </a:rPr>
              <a:t>Tension</a:t>
            </a:r>
          </a:p>
        </p:txBody>
      </p:sp>
    </p:spTree>
    <p:extLst>
      <p:ext uri="{BB962C8B-B14F-4D97-AF65-F5344CB8AC3E}">
        <p14:creationId xmlns:p14="http://schemas.microsoft.com/office/powerpoint/2010/main" val="7414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4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  <p:bldP spid="4111" grpId="0" animBg="1"/>
      <p:bldP spid="4112" grpId="0"/>
      <p:bldP spid="4113" grpId="0"/>
      <p:bldP spid="4114" grpId="0" animBg="1"/>
      <p:bldP spid="4116" grpId="0"/>
      <p:bldP spid="4117" grpId="0"/>
      <p:bldP spid="4118" grpId="0"/>
      <p:bldP spid="4119" grpId="0"/>
      <p:bldP spid="4120" grpId="0"/>
      <p:bldP spid="4121" grpId="0"/>
      <p:bldP spid="4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ranc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69" y="2652715"/>
            <a:ext cx="17192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russia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276586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unitedkingdom_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68" y="1105694"/>
            <a:ext cx="17462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r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>
            <a:fillRect/>
          </a:stretch>
        </p:blipFill>
        <p:spPr bwMode="auto">
          <a:xfrm>
            <a:off x="8115336" y="2618721"/>
            <a:ext cx="17866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germany_noeagle_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65" y="1037466"/>
            <a:ext cx="174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724400" y="1676400"/>
            <a:ext cx="2438400" cy="2895600"/>
          </a:xfrm>
          <a:prstGeom prst="irregularSeal1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92457" dir="4443276" algn="ctr" rotWithShape="0">
              <a:srgbClr val="9966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World War I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21620" y="27712"/>
            <a:ext cx="3124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Allied Powers</a:t>
            </a:r>
            <a:r>
              <a:rPr lang="en-US" sz="2800" dirty="0">
                <a:solidFill>
                  <a:srgbClr val="E6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127658" y="1"/>
            <a:ext cx="35052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Central Powers</a:t>
            </a: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36" y="4133956"/>
            <a:ext cx="18152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27" name="Picture 15" descr="ITAL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4117" r="2777" b="5318"/>
          <a:stretch>
            <a:fillRect/>
          </a:stretch>
        </p:blipFill>
        <p:spPr bwMode="auto">
          <a:xfrm>
            <a:off x="8117681" y="5649191"/>
            <a:ext cx="174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676400" y="609601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Great Britain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230231" y="2157269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France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245520" y="374076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Russia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979984" y="5203518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Italy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994272" y="455295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Germany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7162800" y="2133601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Austria-Hungary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162800" y="3657601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Ottoman Empire</a:t>
            </a: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4419600" y="31242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7315200" y="1524000"/>
            <a:ext cx="0" cy="4800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7010400" y="31242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4419600" y="1295400"/>
            <a:ext cx="0" cy="4925291"/>
          </a:xfrm>
          <a:prstGeom prst="line">
            <a:avLst/>
          </a:prstGeom>
          <a:noFill/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2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3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9" grpId="0"/>
      <p:bldP spid="13330" grpId="0"/>
      <p:bldP spid="13331" grpId="0"/>
      <p:bldP spid="13332" grpId="0"/>
      <p:bldP spid="13333" grpId="0"/>
      <p:bldP spid="13334" grpId="0"/>
      <p:bldP spid="13335" grpId="0"/>
      <p:bldP spid="13336" grpId="0" animBg="1"/>
      <p:bldP spid="13337" grpId="0" animBg="1"/>
      <p:bldP spid="13338" grpId="0" animBg="1"/>
      <p:bldP spid="133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22000" r="24710" b="17999"/>
          <a:stretch/>
        </p:blipFill>
        <p:spPr bwMode="auto">
          <a:xfrm>
            <a:off x="879432" y="14178"/>
            <a:ext cx="10433129" cy="60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091" y="6088560"/>
            <a:ext cx="119618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200" dirty="0"/>
              <a:t>How did alliance systems contribute to the outbreak of World War I?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200" dirty="0"/>
              <a:t>What type of problem might the Triple Alliance experience based on geography?</a:t>
            </a:r>
          </a:p>
        </p:txBody>
      </p:sp>
    </p:spTree>
    <p:extLst>
      <p:ext uri="{BB962C8B-B14F-4D97-AF65-F5344CB8AC3E}">
        <p14:creationId xmlns:p14="http://schemas.microsoft.com/office/powerpoint/2010/main" val="14425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Plunges Into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/>
              <a:t>By 1914, Europe was divided into two rival alliances.</a:t>
            </a:r>
          </a:p>
          <a:p>
            <a:pPr lvl="1"/>
            <a:r>
              <a:rPr lang="en-US" b="1" dirty="0"/>
              <a:t>Triple Entente </a:t>
            </a:r>
            <a:r>
              <a:rPr lang="en-US" dirty="0"/>
              <a:t>= Great Britain, France, and Russia</a:t>
            </a:r>
          </a:p>
          <a:p>
            <a:pPr lvl="1"/>
            <a:r>
              <a:rPr lang="en-US" b="1" dirty="0"/>
              <a:t>Triple Alliance </a:t>
            </a:r>
            <a:r>
              <a:rPr lang="en-US" dirty="0"/>
              <a:t>= Germany, Austria-Hungary, and Italy.</a:t>
            </a:r>
          </a:p>
          <a:p>
            <a:r>
              <a:rPr lang="en-US" dirty="0"/>
              <a:t>Austria’s declaration of war set off a chain reaction…</a:t>
            </a:r>
          </a:p>
          <a:p>
            <a:pPr lvl="1"/>
            <a:r>
              <a:rPr lang="en-US" dirty="0"/>
              <a:t>Countries of Europe pledged to </a:t>
            </a:r>
          </a:p>
          <a:p>
            <a:pPr lvl="1">
              <a:buNone/>
            </a:pPr>
            <a:r>
              <a:rPr lang="en-US" dirty="0"/>
              <a:t>     support each other.</a:t>
            </a:r>
          </a:p>
          <a:p>
            <a:pPr lvl="1"/>
            <a:r>
              <a:rPr lang="en-US" dirty="0"/>
              <a:t>As a result, nearly all of Europe </a:t>
            </a:r>
          </a:p>
          <a:p>
            <a:pPr lvl="1">
              <a:buNone/>
            </a:pPr>
            <a:r>
              <a:rPr lang="en-US" dirty="0"/>
              <a:t>    was fighting what would be one</a:t>
            </a:r>
          </a:p>
          <a:p>
            <a:pPr lvl="1">
              <a:buNone/>
            </a:pPr>
            <a:r>
              <a:rPr lang="en-US" dirty="0"/>
              <a:t>    of the longest, most destructive </a:t>
            </a:r>
          </a:p>
          <a:p>
            <a:pPr lvl="1">
              <a:buNone/>
            </a:pPr>
            <a:r>
              <a:rPr lang="en-US" dirty="0"/>
              <a:t>     wars the world had seen.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7892" name="Picture 4" descr="http://1.bp.blogspot.com/_xr1Q0KAWdbw/TH0RK3TeopI/AAAAAAAAAE4/DdePg2IKqug/s1600/1.2-+Allies+Onward+to+Vi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733801"/>
            <a:ext cx="3467100" cy="2182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8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274638"/>
            <a:ext cx="9753600" cy="944562"/>
          </a:xfrm>
        </p:spPr>
        <p:txBody>
          <a:bodyPr/>
          <a:lstStyle/>
          <a:p>
            <a:r>
              <a:rPr lang="en-US" dirty="0"/>
              <a:t>Outbreak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83845"/>
            <a:ext cx="9315769" cy="5309511"/>
          </a:xfrm>
        </p:spPr>
        <p:txBody>
          <a:bodyPr>
            <a:noAutofit/>
          </a:bodyPr>
          <a:lstStyle/>
          <a:p>
            <a:r>
              <a:rPr lang="en-US" b="1" u="sng" dirty="0"/>
              <a:t>June 28, 1914, </a:t>
            </a:r>
            <a:r>
              <a:rPr lang="en-US" dirty="0"/>
              <a:t>Austrian Archduke Franz Ferdinand and his wife traveled to Sarajevo, capital of Bosnia</a:t>
            </a:r>
          </a:p>
          <a:p>
            <a:pPr lvl="1"/>
            <a:r>
              <a:rPr lang="en-US" dirty="0"/>
              <a:t>The archduke/archduchess were shot and killed by </a:t>
            </a:r>
            <a:r>
              <a:rPr lang="en-US" b="1" i="1" dirty="0"/>
              <a:t>Gavrilo </a:t>
            </a:r>
            <a:r>
              <a:rPr lang="en-US" b="1" i="1" dirty="0" err="1"/>
              <a:t>Princip</a:t>
            </a:r>
            <a:r>
              <a:rPr lang="en-US" dirty="0"/>
              <a:t>, a member of the Black Hand (secret society committed to ridding Bosnia of Austrian rule)</a:t>
            </a:r>
          </a:p>
          <a:p>
            <a:r>
              <a:rPr lang="en-US" dirty="0"/>
              <a:t>Austria used assassination as excuse to punish Serbia, presented an ultimatum (allow Austria to investigate assassination, suppress anti-Austrian propaganda)</a:t>
            </a:r>
          </a:p>
          <a:p>
            <a:pPr lvl="1"/>
            <a:r>
              <a:rPr lang="en-US" dirty="0"/>
              <a:t>Serbia tried to negotiate; Austria rejected Serbia’s offer and </a:t>
            </a:r>
            <a:r>
              <a:rPr lang="en-US" b="1" u="sng" dirty="0"/>
              <a:t>declared war on July 28, 1914</a:t>
            </a:r>
          </a:p>
          <a:p>
            <a:r>
              <a:rPr lang="en-US" dirty="0"/>
              <a:t>Russia, Serbia’s ally, mobilized troops towards Austrian border</a:t>
            </a:r>
          </a:p>
        </p:txBody>
      </p:sp>
      <p:pic>
        <p:nvPicPr>
          <p:cNvPr id="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70" y="1548489"/>
            <a:ext cx="2501291" cy="22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avrilo Princip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71" y="4038600"/>
            <a:ext cx="2501291" cy="24384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Outbreak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77" y="1600200"/>
            <a:ext cx="8763000" cy="5029200"/>
          </a:xfrm>
        </p:spPr>
        <p:txBody>
          <a:bodyPr>
            <a:noAutofit/>
          </a:bodyPr>
          <a:lstStyle/>
          <a:p>
            <a:r>
              <a:rPr lang="en-US" sz="3200" dirty="0"/>
              <a:t>General Alfred von Schlieffen, a German leader, came up with the Schlieffen Plan</a:t>
            </a:r>
          </a:p>
          <a:p>
            <a:pPr lvl="1"/>
            <a:r>
              <a:rPr lang="en-US" sz="2800" dirty="0"/>
              <a:t>Two-front war with France and Russia</a:t>
            </a:r>
          </a:p>
          <a:p>
            <a:pPr lvl="1"/>
            <a:r>
              <a:rPr lang="en-US" sz="2800" dirty="0"/>
              <a:t>Small holding action on Russia while most of the German Army would rapidly invade and defeat France</a:t>
            </a:r>
          </a:p>
          <a:p>
            <a:pPr lvl="1"/>
            <a:r>
              <a:rPr lang="en-US" sz="2800" dirty="0"/>
              <a:t>German troops had to march through Belgium to reach France</a:t>
            </a:r>
          </a:p>
          <a:p>
            <a:r>
              <a:rPr lang="en-US" sz="3200" dirty="0"/>
              <a:t>Violated Belgian neutrality, so Great Britain declared war on Germany on </a:t>
            </a:r>
            <a:r>
              <a:rPr lang="en-US" sz="3200" b="1" u="sng" dirty="0"/>
              <a:t>August 4, 1914</a:t>
            </a:r>
          </a:p>
        </p:txBody>
      </p:sp>
      <p:pic>
        <p:nvPicPr>
          <p:cNvPr id="4" name="Picture 6" descr="Image result for schlief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78" y="1958163"/>
            <a:ext cx="3065271" cy="431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447E-E966-C24A-AB5A-56E8CE7C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War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955F-CA44-7F42-BD2A-8582CCD0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550988"/>
            <a:ext cx="6477000" cy="4351338"/>
          </a:xfrm>
        </p:spPr>
        <p:txBody>
          <a:bodyPr/>
          <a:lstStyle/>
          <a:p>
            <a:r>
              <a:rPr lang="en-US" dirty="0"/>
              <a:t>The world enters a “</a:t>
            </a:r>
            <a:r>
              <a:rPr lang="en-US" i="1" dirty="0"/>
              <a:t>Total War” </a:t>
            </a:r>
          </a:p>
          <a:p>
            <a:pPr lvl="1"/>
            <a:r>
              <a:rPr lang="en-US" dirty="0"/>
              <a:t>War that is unrestricted in terms of the weapons used, the territory involved, or the objectives pursued, especially one in which the laws of war are disregarded.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https://www.youtube.com/watch?v=dHSQAEam2yc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DF118-A9AB-4649-83A7-C44F5089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76" y="1690688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438</Words>
  <Application>Microsoft Macintosh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Causes of WWI</vt:lpstr>
      <vt:lpstr>Rising Tensions in Europe</vt:lpstr>
      <vt:lpstr>PowerPoint Presentation</vt:lpstr>
      <vt:lpstr>PowerPoint Presentation</vt:lpstr>
      <vt:lpstr>PowerPoint Presentation</vt:lpstr>
      <vt:lpstr>Europe Plunges Into War</vt:lpstr>
      <vt:lpstr>Outbreak of War</vt:lpstr>
      <vt:lpstr>Outbreak of War</vt:lpstr>
      <vt:lpstr>Total War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WWI</dc:title>
  <dc:creator>Taylor Hunter</dc:creator>
  <cp:lastModifiedBy>Taylor Hunter</cp:lastModifiedBy>
  <cp:revision>6</cp:revision>
  <dcterms:created xsi:type="dcterms:W3CDTF">2019-12-05T14:59:58Z</dcterms:created>
  <dcterms:modified xsi:type="dcterms:W3CDTF">2019-12-09T04:15:06Z</dcterms:modified>
</cp:coreProperties>
</file>