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76" r:id="rId3"/>
    <p:sldId id="258" r:id="rId4"/>
    <p:sldId id="259" r:id="rId5"/>
    <p:sldId id="260" r:id="rId6"/>
    <p:sldId id="277" r:id="rId7"/>
    <p:sldId id="261" r:id="rId8"/>
    <p:sldId id="264" r:id="rId9"/>
    <p:sldId id="265" r:id="rId10"/>
    <p:sldId id="266" r:id="rId11"/>
    <p:sldId id="267" r:id="rId12"/>
  </p:sldIdLst>
  <p:sldSz cx="9144000" cy="5143500" type="screen16x9"/>
  <p:notesSz cx="6858000" cy="9144000"/>
  <p:embeddedFontLst>
    <p:embeddedFont>
      <p:font typeface="Economica" panose="02000506040000020004" pitchFamily="2" charset="77"/>
      <p:regular r:id="rId14"/>
      <p:bold r:id="rId15"/>
      <p:italic r:id="rId16"/>
      <p:boldItalic r:id="rId17"/>
    </p:embeddedFont>
    <p:embeddedFont>
      <p:font typeface="Open Sans" panose="020B0706030804020204"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765"/>
    <p:restoredTop sz="94720"/>
  </p:normalViewPr>
  <p:slideViewPr>
    <p:cSldViewPr snapToGrid="0">
      <p:cViewPr varScale="1">
        <p:scale>
          <a:sx n="95" d="100"/>
          <a:sy n="95" d="100"/>
        </p:scale>
        <p:origin x="176" y="7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591b00d95d_1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591b00d95d_1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591b00d95d_0_1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591b00d95d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591b00d95d_0_1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591b00d95d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591b00d95d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591b00d95d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591b00d95d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591b00d95d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8360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591b00d95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591b00d95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591b00d95d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591b00d95d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591b00d95d_1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591b00d95d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591b00d95d_1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591b00d95d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4013" y="756700"/>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1" name="Google Shape;11;p2"/>
          <p:cNvSpPr/>
          <p:nvPr/>
        </p:nvSpPr>
        <p:spPr>
          <a:xfrm rot="10800000">
            <a:off x="5318350" y="32667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2" name="Google Shape;12;p2"/>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3" name="Google Shape;13;p2"/>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flipH="1">
            <a:off x="7595938" y="4602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7" name="Google Shape;17;p3"/>
          <p:cNvSpPr/>
          <p:nvPr/>
        </p:nvSpPr>
        <p:spPr>
          <a:xfrm rot="10800000" flipH="1">
            <a:off x="466425" y="35583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8" name="Google Shape;18;p3"/>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5" name="Google Shape;35;p7"/>
          <p:cNvSpPr txBox="1">
            <a:spLocks noGrp="1"/>
          </p:cNvSpPr>
          <p:nvPr>
            <p:ph type="body" idx="1"/>
          </p:nvPr>
        </p:nvSpPr>
        <p:spPr>
          <a:xfrm>
            <a:off x="311700" y="1399400"/>
            <a:ext cx="2808000" cy="27849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6" name="Google Shape;36;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8"/>
          <p:cNvSpPr txBox="1">
            <a:spLocks noGrp="1"/>
          </p:cNvSpPr>
          <p:nvPr>
            <p:ph type="title"/>
          </p:nvPr>
        </p:nvSpPr>
        <p:spPr>
          <a:xfrm>
            <a:off x="490250" y="450150"/>
            <a:ext cx="5878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 name="Google Shape;43;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4" name="Google Shape;44;p9"/>
          <p:cNvSpPr txBox="1">
            <a:spLocks noGrp="1"/>
          </p:cNvSpPr>
          <p:nvPr>
            <p:ph type="title"/>
          </p:nvPr>
        </p:nvSpPr>
        <p:spPr>
          <a:xfrm>
            <a:off x="265500" y="929275"/>
            <a:ext cx="4045200" cy="1786200"/>
          </a:xfrm>
          <a:prstGeom prst="rect">
            <a:avLst/>
          </a:prstGeom>
        </p:spPr>
        <p:txBody>
          <a:bodyPr spcFirstLastPara="1" wrap="square" lIns="91425" tIns="91425" rIns="91425" bIns="91425" anchor="b" anchorCtr="0"/>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a:endParaRPr/>
          </a:p>
        </p:txBody>
      </p:sp>
      <p:sp>
        <p:nvSpPr>
          <p:cNvPr id="45" name="Google Shape;45;p9"/>
          <p:cNvSpPr txBox="1">
            <a:spLocks noGrp="1"/>
          </p:cNvSpPr>
          <p:nvPr>
            <p:ph type="subTitle" idx="1"/>
          </p:nvPr>
        </p:nvSpPr>
        <p:spPr>
          <a:xfrm>
            <a:off x="265500" y="2769001"/>
            <a:ext cx="4045200" cy="1574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a:endParaRPr/>
          </a:p>
        </p:txBody>
      </p:sp>
      <p:sp>
        <p:nvSpPr>
          <p:cNvPr id="46" name="Google Shape;46;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7" name="Google Shape;4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9500" y="421892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a:endParaRPr/>
          </a:p>
        </p:txBody>
      </p:sp>
      <p:sp>
        <p:nvSpPr>
          <p:cNvPr id="50" name="Google Shape;5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1"/>
          <p:cNvSpPr txBox="1">
            <a:spLocks noGrp="1"/>
          </p:cNvSpPr>
          <p:nvPr>
            <p:ph type="title" hasCustomPrompt="1"/>
          </p:nvPr>
        </p:nvSpPr>
        <p:spPr>
          <a:xfrm>
            <a:off x="311700" y="957125"/>
            <a:ext cx="8520600" cy="2128800"/>
          </a:xfrm>
          <a:prstGeom prst="rect">
            <a:avLst/>
          </a:prstGeom>
        </p:spPr>
        <p:txBody>
          <a:bodyPr spcFirstLastPara="1" wrap="square" lIns="91425" tIns="91425" rIns="91425" bIns="91425" anchor="ctr" anchorCtr="0"/>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a:spLocks noGrp="1"/>
          </p:cNvSpPr>
          <p:nvPr>
            <p:ph type="body" idx="1"/>
          </p:nvPr>
        </p:nvSpPr>
        <p:spPr>
          <a:xfrm>
            <a:off x="311700" y="3162000"/>
            <a:ext cx="8520600" cy="10716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lux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a:endParaRPr/>
          </a:p>
        </p:txBody>
      </p:sp>
      <p:sp>
        <p:nvSpPr>
          <p:cNvPr id="7" name="Google Shape;7;p1"/>
          <p:cNvSpPr txBox="1">
            <a:spLocks noGrp="1"/>
          </p:cNvSpPr>
          <p:nvPr>
            <p:ph type="body" idx="1"/>
          </p:nvPr>
        </p:nvSpPr>
        <p:spPr>
          <a:xfrm>
            <a:off x="311700" y="1225225"/>
            <a:ext cx="8520600" cy="33540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Unit 9: Government in the Economy</a:t>
            </a:r>
            <a:endParaRPr/>
          </a:p>
        </p:txBody>
      </p:sp>
      <p:sp>
        <p:nvSpPr>
          <p:cNvPr id="63" name="Google Shape;63;p13"/>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With elections coming up, what does it all mean?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3"/>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Federal Reserve System</a:t>
            </a:r>
            <a:endParaRPr/>
          </a:p>
        </p:txBody>
      </p:sp>
      <p:sp>
        <p:nvSpPr>
          <p:cNvPr id="137" name="Google Shape;137;p23"/>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Central bank of the US</a:t>
            </a:r>
            <a:endParaRPr dirty="0"/>
          </a:p>
          <a:p>
            <a:pPr marL="0" lvl="0" indent="0" algn="l" rtl="0">
              <a:spcBef>
                <a:spcPts val="1600"/>
              </a:spcBef>
              <a:spcAft>
                <a:spcPts val="0"/>
              </a:spcAft>
              <a:buNone/>
            </a:pPr>
            <a:r>
              <a:rPr lang="en" dirty="0"/>
              <a:t>If banks need money they borrow it from the “fed”</a:t>
            </a:r>
            <a:endParaRPr dirty="0"/>
          </a:p>
          <a:p>
            <a:pPr marL="0" lvl="0" indent="0" algn="l" rtl="0">
              <a:spcBef>
                <a:spcPts val="1600"/>
              </a:spcBef>
              <a:spcAft>
                <a:spcPts val="0"/>
              </a:spcAft>
              <a:buNone/>
            </a:pPr>
            <a:r>
              <a:rPr lang="en" dirty="0"/>
              <a:t>US is broken up into 12 Federal Reserve Districts</a:t>
            </a:r>
            <a:endParaRPr dirty="0"/>
          </a:p>
          <a:p>
            <a:pPr marL="0" lvl="0" indent="0" algn="l" rtl="0">
              <a:spcBef>
                <a:spcPts val="1600"/>
              </a:spcBef>
              <a:spcAft>
                <a:spcPts val="0"/>
              </a:spcAft>
              <a:buNone/>
            </a:pPr>
            <a:r>
              <a:rPr lang="en" dirty="0"/>
              <a:t>FUNCTIONS:</a:t>
            </a:r>
            <a:endParaRPr dirty="0"/>
          </a:p>
          <a:p>
            <a:pPr marL="457200" lvl="0" indent="-342900" algn="l" rtl="0">
              <a:spcBef>
                <a:spcPts val="1600"/>
              </a:spcBef>
              <a:spcAft>
                <a:spcPts val="0"/>
              </a:spcAft>
              <a:buSzPts val="1800"/>
              <a:buAutoNum type="arabicPeriod"/>
            </a:pPr>
            <a:r>
              <a:rPr lang="en" dirty="0"/>
              <a:t>Oversees banking system</a:t>
            </a:r>
            <a:endParaRPr dirty="0"/>
          </a:p>
          <a:p>
            <a:pPr marL="457200" lvl="0" indent="-342900" algn="l" rtl="0">
              <a:spcBef>
                <a:spcPts val="0"/>
              </a:spcBef>
              <a:spcAft>
                <a:spcPts val="0"/>
              </a:spcAft>
              <a:buSzPts val="1800"/>
              <a:buAutoNum type="arabicPeriod"/>
            </a:pPr>
            <a:r>
              <a:rPr lang="en" dirty="0"/>
              <a:t>Holds gov’t money</a:t>
            </a:r>
            <a:endParaRPr dirty="0"/>
          </a:p>
          <a:p>
            <a:pPr marL="457200" lvl="0" indent="-342900" algn="l" rtl="0">
              <a:spcBef>
                <a:spcPts val="0"/>
              </a:spcBef>
              <a:spcAft>
                <a:spcPts val="0"/>
              </a:spcAft>
              <a:buSzPts val="1800"/>
              <a:buAutoNum type="arabicPeriod"/>
            </a:pPr>
            <a:r>
              <a:rPr lang="en" dirty="0"/>
              <a:t>Sells US gov’t bonds (used to borrow $$)</a:t>
            </a:r>
            <a:endParaRPr dirty="0"/>
          </a:p>
          <a:p>
            <a:pPr marL="457200" lvl="0" indent="-342900" algn="l" rtl="0">
              <a:spcBef>
                <a:spcPts val="0"/>
              </a:spcBef>
              <a:spcAft>
                <a:spcPts val="0"/>
              </a:spcAft>
              <a:buSzPts val="1800"/>
              <a:buAutoNum type="arabicPeriod"/>
            </a:pPr>
            <a:r>
              <a:rPr lang="en" dirty="0"/>
              <a:t>Issues currency and controls circulation--Decides how much $ in economy</a:t>
            </a:r>
            <a:endParaRPr dirty="0"/>
          </a:p>
        </p:txBody>
      </p:sp>
      <p:pic>
        <p:nvPicPr>
          <p:cNvPr id="138" name="Google Shape;138;p23"/>
          <p:cNvPicPr preferRelativeResize="0"/>
          <p:nvPr/>
        </p:nvPicPr>
        <p:blipFill>
          <a:blip r:embed="rId3">
            <a:alphaModFix/>
          </a:blip>
          <a:stretch>
            <a:fillRect/>
          </a:stretch>
        </p:blipFill>
        <p:spPr>
          <a:xfrm>
            <a:off x="5816550" y="1225225"/>
            <a:ext cx="3327451" cy="22173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Federal Reserve System</a:t>
            </a:r>
            <a:endParaRPr/>
          </a:p>
        </p:txBody>
      </p:sp>
      <p:sp>
        <p:nvSpPr>
          <p:cNvPr id="144" name="Google Shape;144;p2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Deals with:</a:t>
            </a:r>
            <a:endParaRPr dirty="0"/>
          </a:p>
          <a:p>
            <a:pPr marL="457200" lvl="0" indent="-342900" algn="l" rtl="0">
              <a:spcBef>
                <a:spcPts val="1600"/>
              </a:spcBef>
              <a:spcAft>
                <a:spcPts val="0"/>
              </a:spcAft>
              <a:buSzPts val="1800"/>
              <a:buAutoNum type="arabicPeriod"/>
            </a:pPr>
            <a:r>
              <a:rPr lang="en" dirty="0"/>
              <a:t>Banking Regulation</a:t>
            </a:r>
            <a:endParaRPr dirty="0"/>
          </a:p>
          <a:p>
            <a:pPr marL="457200" lvl="0" indent="-342900" algn="l" rtl="0">
              <a:spcBef>
                <a:spcPts val="0"/>
              </a:spcBef>
              <a:spcAft>
                <a:spcPts val="0"/>
              </a:spcAft>
              <a:buSzPts val="1800"/>
              <a:buAutoNum type="arabicPeriod"/>
            </a:pPr>
            <a:r>
              <a:rPr lang="en" dirty="0"/>
              <a:t>Consumer credit</a:t>
            </a:r>
            <a:endParaRPr dirty="0"/>
          </a:p>
          <a:p>
            <a:pPr marL="457200" lvl="0" indent="-342900" algn="l" rtl="0">
              <a:spcBef>
                <a:spcPts val="0"/>
              </a:spcBef>
              <a:spcAft>
                <a:spcPts val="0"/>
              </a:spcAft>
              <a:buSzPts val="1800"/>
              <a:buAutoNum type="arabicPeriod"/>
            </a:pPr>
            <a:r>
              <a:rPr lang="en" dirty="0"/>
              <a:t>Overseeing bank mergers</a:t>
            </a:r>
            <a:endParaRPr dirty="0"/>
          </a:p>
          <a:p>
            <a:pPr marL="457200" lvl="0" indent="-342900" algn="l" rtl="0">
              <a:spcBef>
                <a:spcPts val="0"/>
              </a:spcBef>
              <a:spcAft>
                <a:spcPts val="0"/>
              </a:spcAft>
              <a:buSzPts val="1800"/>
              <a:buAutoNum type="arabicPeriod"/>
            </a:pPr>
            <a:r>
              <a:rPr lang="en" dirty="0"/>
              <a:t>Regulates connections with foreign banks</a:t>
            </a:r>
            <a:endParaRPr dirty="0"/>
          </a:p>
          <a:p>
            <a:pPr marL="457200" lvl="0" indent="-342900" algn="l" rtl="0">
              <a:spcBef>
                <a:spcPts val="0"/>
              </a:spcBef>
              <a:spcAft>
                <a:spcPts val="0"/>
              </a:spcAft>
              <a:buSzPts val="1800"/>
              <a:buAutoNum type="arabicPeriod"/>
            </a:pPr>
            <a:r>
              <a:rPr lang="en" dirty="0"/>
              <a:t>Enforces laws of consumer borrowing</a:t>
            </a:r>
            <a:endParaRPr dirty="0"/>
          </a:p>
          <a:p>
            <a:pPr marL="0" lvl="0" indent="0" algn="l" rtl="0">
              <a:spcBef>
                <a:spcPts val="1600"/>
              </a:spcBef>
              <a:spcAft>
                <a:spcPts val="0"/>
              </a:spcAft>
              <a:buNone/>
            </a:pPr>
            <a:r>
              <a:rPr lang="en" dirty="0"/>
              <a:t>Operates the </a:t>
            </a:r>
            <a:r>
              <a:rPr lang="en" b="1" dirty="0"/>
              <a:t>monetary policy</a:t>
            </a:r>
            <a:r>
              <a:rPr lang="en" dirty="0"/>
              <a:t>--controlling the supply of money and the cost of borrowing money (interest rates). </a:t>
            </a:r>
            <a:r>
              <a:rPr lang="en" i="1" dirty="0"/>
              <a:t>Independent of Congress</a:t>
            </a:r>
            <a:endParaRPr dirty="0"/>
          </a:p>
          <a:p>
            <a:pPr marL="0" lvl="0" indent="0" algn="l" rtl="0">
              <a:spcBef>
                <a:spcPts val="1600"/>
              </a:spcBef>
              <a:spcAft>
                <a:spcPts val="1600"/>
              </a:spcAft>
              <a:buNone/>
            </a:pPr>
            <a:r>
              <a:rPr lang="en" dirty="0"/>
              <a:t>→ Federal Open Market Committee helps regulate monetary policy through discount rate and trading </a:t>
            </a:r>
            <a:r>
              <a:rPr lang="en" dirty="0" err="1"/>
              <a:t>securitites</a:t>
            </a:r>
            <a:endParaRPr dirty="0"/>
          </a:p>
        </p:txBody>
      </p:sp>
      <p:pic>
        <p:nvPicPr>
          <p:cNvPr id="145" name="Google Shape;145;p24"/>
          <p:cNvPicPr preferRelativeResize="0"/>
          <p:nvPr/>
        </p:nvPicPr>
        <p:blipFill>
          <a:blip r:embed="rId3">
            <a:alphaModFix/>
          </a:blip>
          <a:stretch>
            <a:fillRect/>
          </a:stretch>
        </p:blipFill>
        <p:spPr>
          <a:xfrm>
            <a:off x="4665996" y="174089"/>
            <a:ext cx="4260301" cy="239765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70A1A-3A9D-F342-BEF8-26809CAAFA67}"/>
              </a:ext>
            </a:extLst>
          </p:cNvPr>
          <p:cNvSpPr>
            <a:spLocks noGrp="1"/>
          </p:cNvSpPr>
          <p:nvPr>
            <p:ph type="title"/>
          </p:nvPr>
        </p:nvSpPr>
        <p:spPr>
          <a:xfrm>
            <a:off x="311700" y="-235404"/>
            <a:ext cx="8520600" cy="831300"/>
          </a:xfrm>
        </p:spPr>
        <p:txBody>
          <a:bodyPr/>
          <a:lstStyle/>
          <a:p>
            <a:r>
              <a:rPr lang="en-US" sz="2400" dirty="0"/>
              <a:t>Bell Ringer #1: 5/14</a:t>
            </a:r>
          </a:p>
        </p:txBody>
      </p:sp>
      <p:sp>
        <p:nvSpPr>
          <p:cNvPr id="3" name="Text Placeholder 2">
            <a:extLst>
              <a:ext uri="{FF2B5EF4-FFF2-40B4-BE49-F238E27FC236}">
                <a16:creationId xmlns:a16="http://schemas.microsoft.com/office/drawing/2014/main" id="{0BAE25DC-5445-834B-9C92-96A2BA380F04}"/>
              </a:ext>
            </a:extLst>
          </p:cNvPr>
          <p:cNvSpPr>
            <a:spLocks noGrp="1"/>
          </p:cNvSpPr>
          <p:nvPr>
            <p:ph type="body" idx="1"/>
          </p:nvPr>
        </p:nvSpPr>
        <p:spPr>
          <a:xfrm>
            <a:off x="311700" y="484094"/>
            <a:ext cx="8832300" cy="4659406"/>
          </a:xfrm>
        </p:spPr>
        <p:txBody>
          <a:bodyPr/>
          <a:lstStyle/>
          <a:p>
            <a:pPr>
              <a:lnSpc>
                <a:spcPct val="100000"/>
              </a:lnSpc>
              <a:buFont typeface="+mj-lt"/>
              <a:buAutoNum type="arabicPeriod"/>
            </a:pPr>
            <a:r>
              <a:rPr lang="en-US" sz="1600" dirty="0"/>
              <a:t>What are ownership shares of a corporation called?</a:t>
            </a:r>
          </a:p>
          <a:p>
            <a:pPr lvl="1">
              <a:lnSpc>
                <a:spcPct val="100000"/>
              </a:lnSpc>
              <a:buFont typeface="+mj-lt"/>
              <a:buAutoNum type="alphaLcParenR"/>
            </a:pPr>
            <a:r>
              <a:rPr lang="en-US" dirty="0"/>
              <a:t>stocks </a:t>
            </a:r>
          </a:p>
          <a:p>
            <a:pPr marL="939800" lvl="1" indent="-342900">
              <a:lnSpc>
                <a:spcPct val="100000"/>
              </a:lnSpc>
              <a:buFont typeface="+mj-lt"/>
              <a:buAutoNum type="alphaLcParenR"/>
            </a:pPr>
            <a:r>
              <a:rPr lang="en-US" dirty="0"/>
              <a:t>bonds </a:t>
            </a:r>
          </a:p>
          <a:p>
            <a:pPr marL="939800" lvl="1" indent="-342900">
              <a:lnSpc>
                <a:spcPct val="100000"/>
              </a:lnSpc>
              <a:buFont typeface="+mj-lt"/>
              <a:buAutoNum type="alphaLcParenR"/>
            </a:pPr>
            <a:r>
              <a:rPr lang="en-US" dirty="0"/>
              <a:t>charters </a:t>
            </a:r>
          </a:p>
          <a:p>
            <a:pPr>
              <a:lnSpc>
                <a:spcPct val="100000"/>
              </a:lnSpc>
              <a:buFont typeface="+mj-lt"/>
              <a:buAutoNum type="arabicPeriod"/>
            </a:pPr>
            <a:r>
              <a:rPr lang="en-US" sz="1600" dirty="0"/>
              <a:t>How does inflation affect the average consumer? </a:t>
            </a:r>
          </a:p>
          <a:p>
            <a:pPr marL="939800" lvl="1" indent="-342900">
              <a:lnSpc>
                <a:spcPct val="100000"/>
              </a:lnSpc>
              <a:buFont typeface="+mj-lt"/>
              <a:buAutoNum type="alphaLcParenR"/>
            </a:pPr>
            <a:r>
              <a:rPr lang="en-US" sz="1200" dirty="0"/>
              <a:t>creates higher prices for consumer goods </a:t>
            </a:r>
          </a:p>
          <a:p>
            <a:pPr marL="939800" lvl="1" indent="-342900">
              <a:lnSpc>
                <a:spcPct val="100000"/>
              </a:lnSpc>
              <a:buFont typeface="+mj-lt"/>
              <a:buAutoNum type="alphaLcParenR"/>
            </a:pPr>
            <a:r>
              <a:rPr lang="en-US" sz="1200" dirty="0"/>
              <a:t>creates opportunities for investment in the stock market </a:t>
            </a:r>
          </a:p>
          <a:p>
            <a:pPr marL="939800" lvl="1" indent="-342900">
              <a:lnSpc>
                <a:spcPct val="100000"/>
              </a:lnSpc>
              <a:buFont typeface="+mj-lt"/>
              <a:buAutoNum type="alphaLcParenR"/>
            </a:pPr>
            <a:r>
              <a:rPr lang="en-US" sz="1200" dirty="0"/>
              <a:t> allows for loans at a lower rate of interest </a:t>
            </a:r>
          </a:p>
          <a:p>
            <a:pPr>
              <a:lnSpc>
                <a:spcPct val="100000"/>
              </a:lnSpc>
              <a:buFont typeface="+mj-lt"/>
              <a:buAutoNum type="arabicPeriod"/>
            </a:pPr>
            <a:r>
              <a:rPr lang="en-US" sz="1600" dirty="0"/>
              <a:t>What could be a possible negative effect of free trade? </a:t>
            </a:r>
          </a:p>
          <a:p>
            <a:pPr marL="939800" lvl="1" indent="-342900">
              <a:lnSpc>
                <a:spcPct val="100000"/>
              </a:lnSpc>
              <a:buFont typeface="+mj-lt"/>
              <a:buAutoNum type="alphaLcParenR"/>
            </a:pPr>
            <a:r>
              <a:rPr lang="en-US" dirty="0"/>
              <a:t>government regulation can suppress competition </a:t>
            </a:r>
          </a:p>
          <a:p>
            <a:pPr marL="939800" lvl="1" indent="-342900">
              <a:lnSpc>
                <a:spcPct val="100000"/>
              </a:lnSpc>
              <a:buFont typeface="+mj-lt"/>
              <a:buAutoNum type="alphaLcParenR"/>
            </a:pPr>
            <a:r>
              <a:rPr lang="en-US" dirty="0"/>
              <a:t>fewer countries will have access to goods </a:t>
            </a:r>
          </a:p>
          <a:p>
            <a:pPr marL="939800" lvl="1" indent="-342900">
              <a:lnSpc>
                <a:spcPct val="100000"/>
              </a:lnSpc>
              <a:buFont typeface="+mj-lt"/>
              <a:buAutoNum type="alphaLcParenR"/>
            </a:pPr>
            <a:r>
              <a:rPr lang="en-US" dirty="0"/>
              <a:t>  countries with less resources can lose out </a:t>
            </a:r>
          </a:p>
          <a:p>
            <a:pPr marL="939800" lvl="1" indent="-342900">
              <a:lnSpc>
                <a:spcPct val="100000"/>
              </a:lnSpc>
              <a:buFont typeface="+mj-lt"/>
              <a:buAutoNum type="alphaLcParenR"/>
            </a:pPr>
            <a:endParaRPr lang="en-US" dirty="0"/>
          </a:p>
          <a:p>
            <a:pPr>
              <a:lnSpc>
                <a:spcPct val="100000"/>
              </a:lnSpc>
            </a:pPr>
            <a:endParaRPr lang="en-US" dirty="0"/>
          </a:p>
        </p:txBody>
      </p:sp>
    </p:spTree>
    <p:extLst>
      <p:ext uri="{BB962C8B-B14F-4D97-AF65-F5344CB8AC3E}">
        <p14:creationId xmlns:p14="http://schemas.microsoft.com/office/powerpoint/2010/main" val="2869202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Essential Question:</a:t>
            </a:r>
            <a:endParaRPr/>
          </a:p>
          <a:p>
            <a:pPr marL="0" lvl="0" indent="0" algn="ctr" rtl="0">
              <a:spcBef>
                <a:spcPts val="0"/>
              </a:spcBef>
              <a:spcAft>
                <a:spcPts val="0"/>
              </a:spcAft>
              <a:buNone/>
            </a:pPr>
            <a:r>
              <a:rPr lang="en"/>
              <a:t>What does our tax money really go to?</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94000" y="0"/>
            <a:ext cx="87882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dirty="0"/>
              <a:t>Fiscal Policy: Change in Gov’t spending or tax policies </a:t>
            </a:r>
            <a:endParaRPr sz="3600" dirty="0"/>
          </a:p>
        </p:txBody>
      </p:sp>
      <p:sp>
        <p:nvSpPr>
          <p:cNvPr id="81" name="Google Shape;81;p16"/>
          <p:cNvSpPr txBox="1">
            <a:spLocks noGrp="1"/>
          </p:cNvSpPr>
          <p:nvPr>
            <p:ph type="body" idx="1"/>
          </p:nvPr>
        </p:nvSpPr>
        <p:spPr>
          <a:xfrm>
            <a:off x="311700" y="724500"/>
            <a:ext cx="8520600" cy="36945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Give Public Services--with risk of </a:t>
            </a:r>
            <a:r>
              <a:rPr lang="en" dirty="0">
                <a:solidFill>
                  <a:schemeClr val="accent5"/>
                </a:solidFill>
              </a:rPr>
              <a:t>externalities </a:t>
            </a:r>
            <a:r>
              <a:rPr lang="en" dirty="0"/>
              <a:t>(unintended side effects)</a:t>
            </a:r>
            <a:endParaRPr dirty="0"/>
          </a:p>
          <a:p>
            <a:pPr marL="457200" lvl="0" indent="-342900" algn="l" rtl="0">
              <a:spcBef>
                <a:spcPts val="0"/>
              </a:spcBef>
              <a:spcAft>
                <a:spcPts val="0"/>
              </a:spcAft>
              <a:buSzPts val="1800"/>
              <a:buChar char="●"/>
            </a:pPr>
            <a:r>
              <a:rPr lang="en" dirty="0"/>
              <a:t>Regulations: Advertising</a:t>
            </a:r>
            <a:endParaRPr dirty="0"/>
          </a:p>
          <a:p>
            <a:pPr marL="914400" lvl="1" indent="-317500" algn="l" rtl="0">
              <a:spcBef>
                <a:spcPts val="0"/>
              </a:spcBef>
              <a:spcAft>
                <a:spcPts val="0"/>
              </a:spcAft>
              <a:buSzPts val="1400"/>
              <a:buChar char="○"/>
            </a:pPr>
            <a:r>
              <a:rPr lang="en" dirty="0"/>
              <a:t>Federal Trade Commission to regulate advertising</a:t>
            </a:r>
            <a:endParaRPr dirty="0"/>
          </a:p>
          <a:p>
            <a:pPr marL="914400" lvl="1" indent="-317500" algn="l" rtl="0">
              <a:spcBef>
                <a:spcPts val="0"/>
              </a:spcBef>
              <a:spcAft>
                <a:spcPts val="0"/>
              </a:spcAft>
              <a:buSzPts val="1400"/>
              <a:buChar char="○"/>
            </a:pPr>
            <a:r>
              <a:rPr lang="en" dirty="0"/>
              <a:t>Food and Drug Administration to regulate labels, foods, drugs</a:t>
            </a:r>
            <a:endParaRPr dirty="0"/>
          </a:p>
          <a:p>
            <a:pPr marL="914400" lvl="1" indent="-317500" algn="l" rtl="0">
              <a:spcBef>
                <a:spcPts val="0"/>
              </a:spcBef>
              <a:spcAft>
                <a:spcPts val="0"/>
              </a:spcAft>
              <a:buSzPts val="1400"/>
              <a:buChar char="○"/>
            </a:pPr>
            <a:r>
              <a:rPr lang="en" dirty="0"/>
              <a:t>Consumer Product Safety Commission to issue recalls to regulate product safety</a:t>
            </a:r>
            <a:endParaRPr dirty="0"/>
          </a:p>
          <a:p>
            <a:pPr marL="457200" lvl="0" indent="-342900" algn="l" rtl="0">
              <a:spcBef>
                <a:spcPts val="0"/>
              </a:spcBef>
              <a:spcAft>
                <a:spcPts val="0"/>
              </a:spcAft>
              <a:buSzPts val="1800"/>
              <a:buChar char="●"/>
            </a:pPr>
            <a:r>
              <a:rPr lang="en" dirty="0"/>
              <a:t>Regulations: Mergers</a:t>
            </a:r>
            <a:endParaRPr dirty="0"/>
          </a:p>
          <a:p>
            <a:pPr marL="914400" lvl="1" indent="-317500" algn="l" rtl="0">
              <a:spcBef>
                <a:spcPts val="0"/>
              </a:spcBef>
              <a:spcAft>
                <a:spcPts val="0"/>
              </a:spcAft>
              <a:buClr>
                <a:schemeClr val="accent5"/>
              </a:buClr>
              <a:buSzPts val="1400"/>
              <a:buChar char="○"/>
            </a:pPr>
            <a:r>
              <a:rPr lang="en" dirty="0">
                <a:solidFill>
                  <a:schemeClr val="accent5"/>
                </a:solidFill>
              </a:rPr>
              <a:t>Monopolies</a:t>
            </a:r>
            <a:endParaRPr dirty="0">
              <a:solidFill>
                <a:schemeClr val="accent5"/>
              </a:solidFill>
            </a:endParaRPr>
          </a:p>
          <a:p>
            <a:pPr marL="1371600" lvl="2" indent="-317500" algn="l" rtl="0">
              <a:spcBef>
                <a:spcPts val="0"/>
              </a:spcBef>
              <a:spcAft>
                <a:spcPts val="0"/>
              </a:spcAft>
              <a:buSzPts val="1400"/>
              <a:buChar char="■"/>
            </a:pPr>
            <a:r>
              <a:rPr lang="en" dirty="0"/>
              <a:t>Market controlled by one business--bad because restrict competition and take away free market</a:t>
            </a:r>
            <a:endParaRPr b="1" dirty="0"/>
          </a:p>
          <a:p>
            <a:pPr marL="1371600" lvl="2" indent="-317500" algn="l" rtl="0">
              <a:spcBef>
                <a:spcPts val="0"/>
              </a:spcBef>
              <a:spcAft>
                <a:spcPts val="0"/>
              </a:spcAft>
              <a:buSzPts val="1400"/>
              <a:buChar char="■"/>
            </a:pPr>
            <a:r>
              <a:rPr lang="en" dirty="0"/>
              <a:t>Makes laws to prevent them (Example: </a:t>
            </a:r>
            <a:r>
              <a:rPr lang="en" dirty="0">
                <a:solidFill>
                  <a:schemeClr val="accent5"/>
                </a:solidFill>
              </a:rPr>
              <a:t>Sherman </a:t>
            </a:r>
            <a:r>
              <a:rPr lang="en" dirty="0" err="1">
                <a:solidFill>
                  <a:schemeClr val="accent5"/>
                </a:solidFill>
              </a:rPr>
              <a:t>AntiTrust</a:t>
            </a:r>
            <a:r>
              <a:rPr lang="en" dirty="0">
                <a:solidFill>
                  <a:schemeClr val="accent5"/>
                </a:solidFill>
              </a:rPr>
              <a:t> Act</a:t>
            </a:r>
            <a:r>
              <a:rPr lang="en" dirty="0"/>
              <a:t>)--ban monopolies and other business combinations that prevent competition</a:t>
            </a:r>
            <a:endParaRPr dirty="0"/>
          </a:p>
          <a:p>
            <a:pPr marL="914400" lvl="1" indent="-317500" algn="l" rtl="0">
              <a:spcBef>
                <a:spcPts val="0"/>
              </a:spcBef>
              <a:spcAft>
                <a:spcPts val="0"/>
              </a:spcAft>
              <a:buSzPts val="1400"/>
              <a:buChar char="○"/>
            </a:pPr>
            <a:r>
              <a:rPr lang="en" dirty="0"/>
              <a:t>NOT TO BE CONFUSED WITH Natural Monopolies and Oligopolies and Mergers</a:t>
            </a:r>
            <a:endParaRPr dirty="0"/>
          </a:p>
          <a:p>
            <a:pPr marL="1371600" lvl="2" indent="-317500" algn="l" rtl="0">
              <a:spcBef>
                <a:spcPts val="0"/>
              </a:spcBef>
              <a:spcAft>
                <a:spcPts val="0"/>
              </a:spcAft>
              <a:buSzPts val="1400"/>
              <a:buChar char="■"/>
            </a:pPr>
            <a:r>
              <a:rPr lang="en" dirty="0">
                <a:solidFill>
                  <a:schemeClr val="accent5"/>
                </a:solidFill>
              </a:rPr>
              <a:t>Natural Monopolies</a:t>
            </a:r>
            <a:r>
              <a:rPr lang="en" dirty="0"/>
              <a:t>: When cost of production are minimized by having only one firm, which is regulated by the government--ALLOWED</a:t>
            </a:r>
            <a:endParaRPr dirty="0"/>
          </a:p>
          <a:p>
            <a:pPr marL="1371600" lvl="2" indent="-317500" algn="l" rtl="0">
              <a:spcBef>
                <a:spcPts val="0"/>
              </a:spcBef>
              <a:spcAft>
                <a:spcPts val="0"/>
              </a:spcAft>
              <a:buSzPts val="1400"/>
              <a:buChar char="■"/>
            </a:pPr>
            <a:r>
              <a:rPr lang="en" dirty="0">
                <a:solidFill>
                  <a:schemeClr val="accent5"/>
                </a:solidFill>
              </a:rPr>
              <a:t>Oligopolies</a:t>
            </a:r>
            <a:r>
              <a:rPr lang="en" dirty="0"/>
              <a:t>: Controlled by a FEW</a:t>
            </a:r>
            <a:endParaRPr dirty="0"/>
          </a:p>
          <a:p>
            <a:pPr marL="1371600" lvl="2" indent="-317500" algn="l" rtl="0">
              <a:spcBef>
                <a:spcPts val="0"/>
              </a:spcBef>
              <a:spcAft>
                <a:spcPts val="0"/>
              </a:spcAft>
              <a:buSzPts val="1400"/>
              <a:buChar char="■"/>
            </a:pPr>
            <a:r>
              <a:rPr lang="en" dirty="0">
                <a:solidFill>
                  <a:schemeClr val="accent5"/>
                </a:solidFill>
              </a:rPr>
              <a:t>Mergers</a:t>
            </a:r>
            <a:r>
              <a:rPr lang="en" dirty="0"/>
              <a:t>: Businesses can combine so long as NOT monopoly</a:t>
            </a:r>
            <a:endParaRPr dirty="0"/>
          </a:p>
          <a:p>
            <a:pPr marL="0" marR="0" lvl="0" indent="0" algn="l" rtl="0">
              <a:lnSpc>
                <a:spcPct val="100000"/>
              </a:lnSpc>
              <a:spcBef>
                <a:spcPts val="1600"/>
              </a:spcBef>
              <a:spcAft>
                <a:spcPts val="0"/>
              </a:spcAft>
              <a:buNone/>
            </a:pPr>
            <a:endParaRPr dirty="0"/>
          </a:p>
        </p:txBody>
      </p:sp>
      <p:sp>
        <p:nvSpPr>
          <p:cNvPr id="82" name="Google Shape;82;p16"/>
          <p:cNvSpPr txBox="1"/>
          <p:nvPr/>
        </p:nvSpPr>
        <p:spPr>
          <a:xfrm>
            <a:off x="7700275" y="106050"/>
            <a:ext cx="1348200" cy="619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i="1">
                <a:latin typeface="Open Sans"/>
                <a:ea typeface="Open Sans"/>
                <a:cs typeface="Open Sans"/>
                <a:sym typeface="Open Sans"/>
              </a:rPr>
              <a:t>We’ll talk international later</a:t>
            </a:r>
            <a:endParaRPr i="1">
              <a:latin typeface="Open Sans"/>
              <a:ea typeface="Open Sans"/>
              <a:cs typeface="Open Sans"/>
              <a:sym typeface="Open Sans"/>
            </a:endParaRPr>
          </a:p>
        </p:txBody>
      </p:sp>
      <p:pic>
        <p:nvPicPr>
          <p:cNvPr id="83" name="Google Shape;83;p16"/>
          <p:cNvPicPr preferRelativeResize="0"/>
          <p:nvPr/>
        </p:nvPicPr>
        <p:blipFill>
          <a:blip r:embed="rId3">
            <a:alphaModFix/>
          </a:blip>
          <a:stretch>
            <a:fillRect/>
          </a:stretch>
        </p:blipFill>
        <p:spPr>
          <a:xfrm>
            <a:off x="7395444" y="4151848"/>
            <a:ext cx="1748554" cy="831300"/>
          </a:xfrm>
          <a:prstGeom prst="rect">
            <a:avLst/>
          </a:prstGeom>
          <a:noFill/>
          <a:ln>
            <a:noFill/>
          </a:ln>
        </p:spPr>
      </p:pic>
      <p:pic>
        <p:nvPicPr>
          <p:cNvPr id="84" name="Google Shape;84;p16"/>
          <p:cNvPicPr preferRelativeResize="0"/>
          <p:nvPr/>
        </p:nvPicPr>
        <p:blipFill rotWithShape="1">
          <a:blip r:embed="rId4">
            <a:alphaModFix/>
          </a:blip>
          <a:srcRect t="15639" r="4021" b="15522"/>
          <a:stretch/>
        </p:blipFill>
        <p:spPr>
          <a:xfrm>
            <a:off x="7673204" y="1060925"/>
            <a:ext cx="1159096" cy="8313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1">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1">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1">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1">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1">
                                            <p:txEl>
                                              <p:pRg st="10" end="1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1">
                                            <p:txEl>
                                              <p:pRg st="11" end="1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8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7"/>
          <p:cNvSpPr txBox="1">
            <a:spLocks noGrp="1"/>
          </p:cNvSpPr>
          <p:nvPr>
            <p:ph type="title"/>
          </p:nvPr>
        </p:nvSpPr>
        <p:spPr>
          <a:xfrm>
            <a:off x="311700" y="-121024"/>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Business Cycle</a:t>
            </a:r>
            <a:endParaRPr dirty="0"/>
          </a:p>
        </p:txBody>
      </p:sp>
      <p:sp>
        <p:nvSpPr>
          <p:cNvPr id="90" name="Google Shape;90;p17"/>
          <p:cNvSpPr txBox="1">
            <a:spLocks noGrp="1"/>
          </p:cNvSpPr>
          <p:nvPr>
            <p:ph type="body" idx="1"/>
          </p:nvPr>
        </p:nvSpPr>
        <p:spPr>
          <a:xfrm>
            <a:off x="311700" y="451282"/>
            <a:ext cx="8520600" cy="27627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600" b="1" dirty="0"/>
              <a:t>Business ebbs and flows: Expansion→ Peak→ Recession→ Trough→ Expansion</a:t>
            </a:r>
            <a:endParaRPr sz="1600" b="1" dirty="0"/>
          </a:p>
          <a:p>
            <a:pPr marL="914400" lvl="1" indent="-317500" algn="l" rtl="0">
              <a:spcBef>
                <a:spcPts val="0"/>
              </a:spcBef>
              <a:spcAft>
                <a:spcPts val="0"/>
              </a:spcAft>
              <a:buSzPts val="1400"/>
              <a:buChar char="○"/>
            </a:pPr>
            <a:r>
              <a:rPr lang="en" sz="1600" dirty="0"/>
              <a:t>During </a:t>
            </a:r>
            <a:r>
              <a:rPr lang="en" sz="1600" dirty="0" err="1">
                <a:solidFill>
                  <a:schemeClr val="accent5"/>
                </a:solidFill>
              </a:rPr>
              <a:t>Expansion</a:t>
            </a:r>
            <a:r>
              <a:rPr lang="en" sz="1600" dirty="0" err="1"/>
              <a:t>:Booming</a:t>
            </a:r>
            <a:r>
              <a:rPr lang="en" sz="1600" dirty="0"/>
              <a:t> investment, steady money flow, increase in employment, income, production, sales. Inflation begins as cost of living rises. Inflation is </a:t>
            </a:r>
            <a:r>
              <a:rPr lang="en" sz="1600" i="1" dirty="0"/>
              <a:t>sustained increase in general level of prices. </a:t>
            </a:r>
            <a:endParaRPr sz="1600" i="1" dirty="0"/>
          </a:p>
          <a:p>
            <a:pPr marL="1371600" lvl="2" indent="-317500" algn="l" rtl="0">
              <a:spcBef>
                <a:spcPts val="0"/>
              </a:spcBef>
              <a:spcAft>
                <a:spcPts val="0"/>
              </a:spcAft>
              <a:buSzPts val="1400"/>
              <a:buChar char="■"/>
            </a:pPr>
            <a:r>
              <a:rPr lang="en" sz="1600" dirty="0"/>
              <a:t>Government uses Consumer Price Index to track it...tracks  about 400 goods</a:t>
            </a:r>
            <a:endParaRPr sz="1600" dirty="0"/>
          </a:p>
          <a:p>
            <a:pPr marL="914400" lvl="1" indent="-317500" algn="l" rtl="0">
              <a:spcBef>
                <a:spcPts val="0"/>
              </a:spcBef>
              <a:spcAft>
                <a:spcPts val="0"/>
              </a:spcAft>
              <a:buSzPts val="1400"/>
              <a:buChar char="○"/>
            </a:pPr>
            <a:r>
              <a:rPr lang="en" sz="1600" dirty="0"/>
              <a:t>During </a:t>
            </a:r>
            <a:r>
              <a:rPr lang="en" sz="1600" dirty="0">
                <a:solidFill>
                  <a:schemeClr val="accent5"/>
                </a:solidFill>
              </a:rPr>
              <a:t>Peak</a:t>
            </a:r>
            <a:r>
              <a:rPr lang="en" sz="1600" dirty="0"/>
              <a:t>: Gets as high as it is going to be</a:t>
            </a:r>
            <a:endParaRPr sz="1600" dirty="0"/>
          </a:p>
          <a:p>
            <a:pPr marL="914400" lvl="1" indent="-317500" algn="l" rtl="0">
              <a:spcBef>
                <a:spcPts val="0"/>
              </a:spcBef>
              <a:spcAft>
                <a:spcPts val="0"/>
              </a:spcAft>
              <a:buSzPts val="1400"/>
              <a:buChar char="○"/>
            </a:pPr>
            <a:r>
              <a:rPr lang="en" sz="1600" dirty="0">
                <a:solidFill>
                  <a:schemeClr val="accent5"/>
                </a:solidFill>
              </a:rPr>
              <a:t>Recession</a:t>
            </a:r>
            <a:r>
              <a:rPr lang="en" sz="1600" dirty="0"/>
              <a:t>: High unemployment, demand for goods down.  Might call for gov’t to increase spending and reduce taxes. COULD lead to increase in federal debt</a:t>
            </a:r>
            <a:endParaRPr sz="1600" dirty="0"/>
          </a:p>
          <a:p>
            <a:pPr marL="914400" lvl="1" indent="-317500" algn="l" rtl="0">
              <a:spcBef>
                <a:spcPts val="0"/>
              </a:spcBef>
              <a:spcAft>
                <a:spcPts val="0"/>
              </a:spcAft>
              <a:buSzPts val="1400"/>
              <a:buChar char="○"/>
            </a:pPr>
            <a:r>
              <a:rPr lang="en" sz="1600" dirty="0">
                <a:solidFill>
                  <a:schemeClr val="accent5"/>
                </a:solidFill>
              </a:rPr>
              <a:t>Trough</a:t>
            </a:r>
            <a:r>
              <a:rPr lang="en" sz="1600" dirty="0"/>
              <a:t>: High unemployment, low production, low demand for loans. Great Depression!</a:t>
            </a:r>
            <a:endParaRPr sz="1600" dirty="0"/>
          </a:p>
          <a:p>
            <a:pPr marL="457200" lvl="0" indent="-317500" algn="l" rtl="0">
              <a:spcBef>
                <a:spcPts val="0"/>
              </a:spcBef>
              <a:spcAft>
                <a:spcPts val="0"/>
              </a:spcAft>
              <a:buSzPts val="1400"/>
              <a:buChar char="●"/>
            </a:pPr>
            <a:r>
              <a:rPr lang="en" sz="1600" b="1" dirty="0"/>
              <a:t>Deficit vs. Surplus</a:t>
            </a:r>
            <a:endParaRPr sz="1600" b="1" dirty="0"/>
          </a:p>
          <a:p>
            <a:pPr marL="914400" lvl="1" indent="-317500" algn="l" rtl="0">
              <a:spcBef>
                <a:spcPts val="0"/>
              </a:spcBef>
              <a:spcAft>
                <a:spcPts val="0"/>
              </a:spcAft>
              <a:buSzPts val="1400"/>
              <a:buChar char="○"/>
            </a:pPr>
            <a:r>
              <a:rPr lang="en" sz="1600" dirty="0"/>
              <a:t>Deficit: spend more than is collected→ Borrow $$ to pay bills and cut spending</a:t>
            </a:r>
            <a:endParaRPr sz="1600" dirty="0"/>
          </a:p>
          <a:p>
            <a:pPr marL="914400" lvl="1" indent="-317500" algn="l" rtl="0">
              <a:spcBef>
                <a:spcPts val="0"/>
              </a:spcBef>
              <a:spcAft>
                <a:spcPts val="0"/>
              </a:spcAft>
              <a:buSzPts val="1400"/>
              <a:buChar char="○"/>
            </a:pPr>
            <a:r>
              <a:rPr lang="en" sz="1600" dirty="0"/>
              <a:t>Surplus: Spend less than is collected in revenues</a:t>
            </a:r>
            <a:endParaRPr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0">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0">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7"/>
          <p:cNvSpPr txBox="1">
            <a:spLocks noGrp="1"/>
          </p:cNvSpPr>
          <p:nvPr>
            <p:ph type="title"/>
          </p:nvPr>
        </p:nvSpPr>
        <p:spPr>
          <a:xfrm>
            <a:off x="311700" y="0"/>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Business Cycle</a:t>
            </a:r>
            <a:endParaRPr dirty="0"/>
          </a:p>
        </p:txBody>
      </p:sp>
      <p:sp>
        <p:nvSpPr>
          <p:cNvPr id="91" name="Google Shape;91;p17"/>
          <p:cNvSpPr/>
          <p:nvPr/>
        </p:nvSpPr>
        <p:spPr>
          <a:xfrm>
            <a:off x="1619487" y="2992087"/>
            <a:ext cx="6801120" cy="1174373"/>
          </a:xfrm>
          <a:custGeom>
            <a:avLst/>
            <a:gdLst/>
            <a:ahLst/>
            <a:cxnLst/>
            <a:rect l="l" t="t" r="r" b="b"/>
            <a:pathLst>
              <a:path w="4608" h="880" extrusionOk="0">
                <a:moveTo>
                  <a:pt x="0" y="864"/>
                </a:moveTo>
                <a:cubicBezTo>
                  <a:pt x="256" y="480"/>
                  <a:pt x="512" y="96"/>
                  <a:pt x="816" y="96"/>
                </a:cubicBezTo>
                <a:cubicBezTo>
                  <a:pt x="1120" y="96"/>
                  <a:pt x="1488" y="864"/>
                  <a:pt x="1824" y="864"/>
                </a:cubicBezTo>
                <a:cubicBezTo>
                  <a:pt x="2160" y="864"/>
                  <a:pt x="2504" y="96"/>
                  <a:pt x="2832" y="96"/>
                </a:cubicBezTo>
                <a:cubicBezTo>
                  <a:pt x="3160" y="96"/>
                  <a:pt x="3496" y="880"/>
                  <a:pt x="3792" y="864"/>
                </a:cubicBezTo>
                <a:cubicBezTo>
                  <a:pt x="4088" y="848"/>
                  <a:pt x="4348" y="424"/>
                  <a:pt x="4608" y="0"/>
                </a:cubicBezTo>
              </a:path>
            </a:pathLst>
          </a:custGeom>
          <a:noFill/>
          <a:ln w="9525"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rgbClr val="000000"/>
              </a:solidFill>
              <a:latin typeface="Arial"/>
              <a:ea typeface="Arial"/>
              <a:cs typeface="Arial"/>
              <a:sym typeface="Arial"/>
            </a:endParaRPr>
          </a:p>
        </p:txBody>
      </p:sp>
      <p:sp>
        <p:nvSpPr>
          <p:cNvPr id="92" name="Google Shape;92;p17"/>
          <p:cNvSpPr txBox="1"/>
          <p:nvPr/>
        </p:nvSpPr>
        <p:spPr>
          <a:xfrm rot="18696826">
            <a:off x="-157487" y="3224176"/>
            <a:ext cx="2537420" cy="79517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1" i="0" u="sng" dirty="0">
                <a:solidFill>
                  <a:srgbClr val="000000"/>
                </a:solidFill>
                <a:latin typeface="Arial"/>
                <a:ea typeface="Arial"/>
                <a:cs typeface="Arial"/>
                <a:sym typeface="Arial"/>
              </a:rPr>
              <a:t>a. Expansion/Recovery</a:t>
            </a:r>
            <a:r>
              <a:rPr lang="en" sz="1800" b="0" i="0" u="none" dirty="0">
                <a:solidFill>
                  <a:srgbClr val="000000"/>
                </a:solidFill>
                <a:latin typeface="Arial"/>
                <a:ea typeface="Arial"/>
                <a:cs typeface="Arial"/>
                <a:sym typeface="Arial"/>
              </a:rPr>
              <a:t> – Growth as real GDP is going up</a:t>
            </a:r>
            <a:endParaRPr dirty="0"/>
          </a:p>
        </p:txBody>
      </p:sp>
      <p:sp>
        <p:nvSpPr>
          <p:cNvPr id="93" name="Google Shape;93;p17"/>
          <p:cNvSpPr txBox="1"/>
          <p:nvPr/>
        </p:nvSpPr>
        <p:spPr>
          <a:xfrm>
            <a:off x="5260679" y="2171717"/>
            <a:ext cx="1762200" cy="401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600" b="1" i="0" u="sng" dirty="0">
                <a:solidFill>
                  <a:srgbClr val="000000"/>
                </a:solidFill>
                <a:latin typeface="Arial"/>
                <a:ea typeface="Arial"/>
                <a:cs typeface="Arial"/>
                <a:sym typeface="Arial"/>
              </a:rPr>
              <a:t>c. Peak</a:t>
            </a:r>
            <a:r>
              <a:rPr lang="en" sz="1600" b="0" i="0" u="none" dirty="0">
                <a:solidFill>
                  <a:srgbClr val="000000"/>
                </a:solidFill>
                <a:latin typeface="Arial"/>
                <a:ea typeface="Arial"/>
                <a:cs typeface="Arial"/>
                <a:sym typeface="Arial"/>
              </a:rPr>
              <a:t> – highest point in expansion</a:t>
            </a:r>
            <a:endParaRPr sz="1600" dirty="0"/>
          </a:p>
        </p:txBody>
      </p:sp>
      <p:sp>
        <p:nvSpPr>
          <p:cNvPr id="94" name="Google Shape;94;p17"/>
          <p:cNvSpPr txBox="1"/>
          <p:nvPr/>
        </p:nvSpPr>
        <p:spPr>
          <a:xfrm rot="2435621">
            <a:off x="2752826" y="3768268"/>
            <a:ext cx="1651215" cy="79638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1" i="0" u="sng" dirty="0">
                <a:solidFill>
                  <a:srgbClr val="000000"/>
                </a:solidFill>
                <a:latin typeface="Arial"/>
                <a:ea typeface="Arial"/>
                <a:cs typeface="Arial"/>
                <a:sym typeface="Arial"/>
              </a:rPr>
              <a:t>b. Recession</a:t>
            </a:r>
            <a:r>
              <a:rPr lang="en" sz="1800" b="0" i="0" u="none" dirty="0">
                <a:solidFill>
                  <a:srgbClr val="000000"/>
                </a:solidFill>
                <a:latin typeface="Arial"/>
                <a:ea typeface="Arial"/>
                <a:cs typeface="Arial"/>
                <a:sym typeface="Arial"/>
              </a:rPr>
              <a:t> – real GDP down for 6 months</a:t>
            </a:r>
            <a:endParaRPr dirty="0"/>
          </a:p>
        </p:txBody>
      </p:sp>
      <p:cxnSp>
        <p:nvCxnSpPr>
          <p:cNvPr id="3" name="Straight Arrow Connector 2">
            <a:extLst>
              <a:ext uri="{FF2B5EF4-FFF2-40B4-BE49-F238E27FC236}">
                <a16:creationId xmlns:a16="http://schemas.microsoft.com/office/drawing/2014/main" id="{F9F7C323-8408-7947-8433-3D6E9F0E6F6A}"/>
              </a:ext>
            </a:extLst>
          </p:cNvPr>
          <p:cNvCxnSpPr/>
          <p:nvPr/>
        </p:nvCxnSpPr>
        <p:spPr>
          <a:xfrm flipV="1">
            <a:off x="2050181" y="2992087"/>
            <a:ext cx="365760" cy="33479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16B4FB9F-5B90-9B44-90CE-56565DF3D321}"/>
              </a:ext>
            </a:extLst>
          </p:cNvPr>
          <p:cNvCxnSpPr/>
          <p:nvPr/>
        </p:nvCxnSpPr>
        <p:spPr>
          <a:xfrm>
            <a:off x="3201706" y="3159483"/>
            <a:ext cx="587141" cy="555869"/>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4F9E682A-3CD9-B240-84B4-5F0445DD0464}"/>
              </a:ext>
            </a:extLst>
          </p:cNvPr>
          <p:cNvCxnSpPr>
            <a:cxnSpLocks/>
          </p:cNvCxnSpPr>
          <p:nvPr/>
        </p:nvCxnSpPr>
        <p:spPr>
          <a:xfrm flipV="1">
            <a:off x="5813660" y="2966516"/>
            <a:ext cx="0" cy="385933"/>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C31A424-0219-8247-A1C4-A698430132BD}"/>
              </a:ext>
            </a:extLst>
          </p:cNvPr>
          <p:cNvCxnSpPr>
            <a:cxnSpLocks/>
          </p:cNvCxnSpPr>
          <p:nvPr/>
        </p:nvCxnSpPr>
        <p:spPr>
          <a:xfrm flipV="1">
            <a:off x="2813437" y="2782642"/>
            <a:ext cx="0" cy="569807"/>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7903F6A-456E-F346-B9DD-2655827C7D0A}"/>
              </a:ext>
            </a:extLst>
          </p:cNvPr>
          <p:cNvCxnSpPr/>
          <p:nvPr/>
        </p:nvCxnSpPr>
        <p:spPr>
          <a:xfrm flipV="1">
            <a:off x="4679549" y="3352449"/>
            <a:ext cx="403439" cy="393399"/>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AE38392-0CA7-A14F-B41F-D4E6FC4BF201}"/>
              </a:ext>
            </a:extLst>
          </p:cNvPr>
          <p:cNvCxnSpPr>
            <a:cxnSpLocks/>
          </p:cNvCxnSpPr>
          <p:nvPr/>
        </p:nvCxnSpPr>
        <p:spPr>
          <a:xfrm>
            <a:off x="6414247" y="3352449"/>
            <a:ext cx="447393" cy="47090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5190E28-430F-A344-BD34-C2C0C1DA7215}"/>
              </a:ext>
            </a:extLst>
          </p:cNvPr>
          <p:cNvCxnSpPr/>
          <p:nvPr/>
        </p:nvCxnSpPr>
        <p:spPr>
          <a:xfrm flipV="1">
            <a:off x="7624482" y="3326880"/>
            <a:ext cx="416859" cy="4964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ECE269F-AA72-AB41-82A0-D0E20A7979F2}"/>
              </a:ext>
            </a:extLst>
          </p:cNvPr>
          <p:cNvSpPr txBox="1"/>
          <p:nvPr/>
        </p:nvSpPr>
        <p:spPr>
          <a:xfrm>
            <a:off x="558115" y="658774"/>
            <a:ext cx="7597581" cy="1323439"/>
          </a:xfrm>
          <a:prstGeom prst="rect">
            <a:avLst/>
          </a:prstGeom>
          <a:noFill/>
        </p:spPr>
        <p:txBody>
          <a:bodyPr wrap="square" rtlCol="0">
            <a:spAutoFit/>
          </a:bodyPr>
          <a:lstStyle/>
          <a:p>
            <a:r>
              <a:rPr lang="en-US" sz="2000" i="1" dirty="0"/>
              <a:t>The Business Cycle</a:t>
            </a:r>
            <a:r>
              <a:rPr lang="en-US" sz="2000" dirty="0"/>
              <a:t> describes the rise and fall in production output of goods and services in an economy. Business cycles are generally measured using the rise and fall in real gross domestic product (GDP) or GDP adjusted for inflation.</a:t>
            </a:r>
          </a:p>
        </p:txBody>
      </p:sp>
      <p:sp>
        <p:nvSpPr>
          <p:cNvPr id="23" name="Left Bracket 22">
            <a:extLst>
              <a:ext uri="{FF2B5EF4-FFF2-40B4-BE49-F238E27FC236}">
                <a16:creationId xmlns:a16="http://schemas.microsoft.com/office/drawing/2014/main" id="{F40A5DF5-FD78-9A4E-BD64-B1E907A7077A}"/>
              </a:ext>
            </a:extLst>
          </p:cNvPr>
          <p:cNvSpPr/>
          <p:nvPr/>
        </p:nvSpPr>
        <p:spPr>
          <a:xfrm rot="5400000">
            <a:off x="2636631" y="826895"/>
            <a:ext cx="401399" cy="3469327"/>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Left Bracket 23">
            <a:extLst>
              <a:ext uri="{FF2B5EF4-FFF2-40B4-BE49-F238E27FC236}">
                <a16:creationId xmlns:a16="http://schemas.microsoft.com/office/drawing/2014/main" id="{9C7FEE96-6636-BF45-AD3D-70B5205AFF4D}"/>
              </a:ext>
            </a:extLst>
          </p:cNvPr>
          <p:cNvSpPr/>
          <p:nvPr/>
        </p:nvSpPr>
        <p:spPr>
          <a:xfrm rot="5400000">
            <a:off x="6260600" y="829154"/>
            <a:ext cx="401400" cy="3160064"/>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TextBox 24">
            <a:extLst>
              <a:ext uri="{FF2B5EF4-FFF2-40B4-BE49-F238E27FC236}">
                <a16:creationId xmlns:a16="http://schemas.microsoft.com/office/drawing/2014/main" id="{CB1CB8CC-A451-BC45-A93D-84D21ACD1CC2}"/>
              </a:ext>
            </a:extLst>
          </p:cNvPr>
          <p:cNvSpPr txBox="1"/>
          <p:nvPr/>
        </p:nvSpPr>
        <p:spPr>
          <a:xfrm>
            <a:off x="2050181" y="2017059"/>
            <a:ext cx="1862913" cy="307777"/>
          </a:xfrm>
          <a:prstGeom prst="rect">
            <a:avLst/>
          </a:prstGeom>
          <a:noFill/>
        </p:spPr>
        <p:txBody>
          <a:bodyPr wrap="square" rtlCol="0">
            <a:spAutoFit/>
          </a:bodyPr>
          <a:lstStyle/>
          <a:p>
            <a:r>
              <a:rPr lang="en-US" dirty="0"/>
              <a:t>One Cycle</a:t>
            </a:r>
          </a:p>
        </p:txBody>
      </p:sp>
      <p:sp>
        <p:nvSpPr>
          <p:cNvPr id="26" name="TextBox 25">
            <a:extLst>
              <a:ext uri="{FF2B5EF4-FFF2-40B4-BE49-F238E27FC236}">
                <a16:creationId xmlns:a16="http://schemas.microsoft.com/office/drawing/2014/main" id="{AFA92F01-058A-8B4B-9CCE-4573BEC29607}"/>
              </a:ext>
            </a:extLst>
          </p:cNvPr>
          <p:cNvSpPr txBox="1"/>
          <p:nvPr/>
        </p:nvSpPr>
        <p:spPr>
          <a:xfrm>
            <a:off x="5994305" y="1870413"/>
            <a:ext cx="1734670" cy="315253"/>
          </a:xfrm>
          <a:prstGeom prst="rect">
            <a:avLst/>
          </a:prstGeom>
          <a:noFill/>
        </p:spPr>
        <p:txBody>
          <a:bodyPr wrap="square" rtlCol="0">
            <a:spAutoFit/>
          </a:bodyPr>
          <a:lstStyle/>
          <a:p>
            <a:r>
              <a:rPr lang="en-US" dirty="0"/>
              <a:t>One Cycle</a:t>
            </a:r>
          </a:p>
        </p:txBody>
      </p:sp>
      <p:cxnSp>
        <p:nvCxnSpPr>
          <p:cNvPr id="28" name="Straight Arrow Connector 27">
            <a:extLst>
              <a:ext uri="{FF2B5EF4-FFF2-40B4-BE49-F238E27FC236}">
                <a16:creationId xmlns:a16="http://schemas.microsoft.com/office/drawing/2014/main" id="{301E3693-59A7-4A4B-ACBB-77DCB8E32C25}"/>
              </a:ext>
            </a:extLst>
          </p:cNvPr>
          <p:cNvCxnSpPr/>
          <p:nvPr/>
        </p:nvCxnSpPr>
        <p:spPr>
          <a:xfrm>
            <a:off x="4356906" y="3917183"/>
            <a:ext cx="0" cy="4985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4B33DF2C-3CEF-9147-8DCC-4B6F6589AE81}"/>
              </a:ext>
            </a:extLst>
          </p:cNvPr>
          <p:cNvCxnSpPr/>
          <p:nvPr/>
        </p:nvCxnSpPr>
        <p:spPr>
          <a:xfrm>
            <a:off x="7221071" y="3917183"/>
            <a:ext cx="0" cy="4985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8CF0DCDD-7391-F046-8900-7A5790B6588E}"/>
              </a:ext>
            </a:extLst>
          </p:cNvPr>
          <p:cNvSpPr txBox="1"/>
          <p:nvPr/>
        </p:nvSpPr>
        <p:spPr>
          <a:xfrm>
            <a:off x="6637943" y="4415734"/>
            <a:ext cx="1782664" cy="523220"/>
          </a:xfrm>
          <a:prstGeom prst="rect">
            <a:avLst/>
          </a:prstGeom>
          <a:noFill/>
        </p:spPr>
        <p:txBody>
          <a:bodyPr wrap="square" rtlCol="0">
            <a:spAutoFit/>
          </a:bodyPr>
          <a:lstStyle/>
          <a:p>
            <a:r>
              <a:rPr lang="en-US" dirty="0"/>
              <a:t>d. Trough</a:t>
            </a:r>
          </a:p>
          <a:p>
            <a:endParaRPr lang="en-US" dirty="0"/>
          </a:p>
        </p:txBody>
      </p:sp>
    </p:spTree>
    <p:extLst>
      <p:ext uri="{BB962C8B-B14F-4D97-AF65-F5344CB8AC3E}">
        <p14:creationId xmlns:p14="http://schemas.microsoft.com/office/powerpoint/2010/main" val="2539278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8"/>
          <p:cNvSpPr txBox="1">
            <a:spLocks noGrp="1"/>
          </p:cNvSpPr>
          <p:nvPr>
            <p:ph type="title"/>
          </p:nvPr>
        </p:nvSpPr>
        <p:spPr>
          <a:xfrm>
            <a:off x="311700" y="0"/>
            <a:ext cx="8520600" cy="581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Unemployment</a:t>
            </a:r>
            <a:endParaRPr/>
          </a:p>
        </p:txBody>
      </p:sp>
      <p:sp>
        <p:nvSpPr>
          <p:cNvPr id="100" name="Google Shape;100;p18"/>
          <p:cNvSpPr txBox="1">
            <a:spLocks noGrp="1"/>
          </p:cNvSpPr>
          <p:nvPr>
            <p:ph type="body" idx="1"/>
          </p:nvPr>
        </p:nvSpPr>
        <p:spPr>
          <a:xfrm>
            <a:off x="0" y="290850"/>
            <a:ext cx="6177300" cy="427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dirty="0"/>
              <a:t>Civilian Labor Force--all civilian labor 16+ who are working or looking for work--about ½ people in the US</a:t>
            </a:r>
            <a:endParaRPr sz="1600" dirty="0"/>
          </a:p>
          <a:p>
            <a:pPr marL="0" lvl="0" indent="0" algn="l" rtl="0">
              <a:spcBef>
                <a:spcPts val="1600"/>
              </a:spcBef>
              <a:spcAft>
                <a:spcPts val="0"/>
              </a:spcAft>
              <a:buNone/>
            </a:pPr>
            <a:r>
              <a:rPr lang="en" sz="1600" dirty="0"/>
              <a:t>Unemployment Rate: Percentage of people in CLF who are NOT working but looking</a:t>
            </a:r>
            <a:endParaRPr sz="1600" dirty="0"/>
          </a:p>
          <a:p>
            <a:pPr marL="0" lvl="0" indent="0" algn="l" rtl="0">
              <a:spcBef>
                <a:spcPts val="1600"/>
              </a:spcBef>
              <a:spcAft>
                <a:spcPts val="0"/>
              </a:spcAft>
              <a:buNone/>
            </a:pPr>
            <a:r>
              <a:rPr lang="en" dirty="0"/>
              <a:t>TYPES OF UNEMPLOYMENT:</a:t>
            </a:r>
            <a:endParaRPr dirty="0"/>
          </a:p>
          <a:p>
            <a:pPr marL="457200" lvl="0" indent="-342900" algn="l" rtl="0">
              <a:spcBef>
                <a:spcPts val="1600"/>
              </a:spcBef>
              <a:spcAft>
                <a:spcPts val="0"/>
              </a:spcAft>
              <a:buSzPts val="1800"/>
              <a:buAutoNum type="arabicPeriod"/>
            </a:pPr>
            <a:r>
              <a:rPr lang="en" b="1" dirty="0">
                <a:solidFill>
                  <a:schemeClr val="accent5"/>
                </a:solidFill>
              </a:rPr>
              <a:t>Frictional</a:t>
            </a:r>
            <a:r>
              <a:rPr lang="en" dirty="0"/>
              <a:t>: People who are temporarily between jobs. </a:t>
            </a:r>
            <a:endParaRPr dirty="0"/>
          </a:p>
          <a:p>
            <a:pPr marL="457200" lvl="0" indent="-342900" algn="l" rtl="0">
              <a:spcBef>
                <a:spcPts val="0"/>
              </a:spcBef>
              <a:spcAft>
                <a:spcPts val="0"/>
              </a:spcAft>
              <a:buSzPts val="1800"/>
              <a:buAutoNum type="arabicPeriod"/>
            </a:pPr>
            <a:r>
              <a:rPr lang="en" b="1" dirty="0">
                <a:solidFill>
                  <a:schemeClr val="accent5"/>
                </a:solidFill>
              </a:rPr>
              <a:t>Seasonal</a:t>
            </a:r>
            <a:r>
              <a:rPr lang="en" dirty="0"/>
              <a:t>: Unemployed during other parts of the year because weather (camp counselor)</a:t>
            </a:r>
            <a:endParaRPr dirty="0"/>
          </a:p>
          <a:p>
            <a:pPr marL="457200" lvl="0" indent="-342900" algn="l" rtl="0">
              <a:spcBef>
                <a:spcPts val="0"/>
              </a:spcBef>
              <a:spcAft>
                <a:spcPts val="0"/>
              </a:spcAft>
              <a:buSzPts val="1800"/>
              <a:buAutoNum type="arabicPeriod"/>
            </a:pPr>
            <a:r>
              <a:rPr lang="en" b="1" dirty="0">
                <a:solidFill>
                  <a:schemeClr val="accent5"/>
                </a:solidFill>
              </a:rPr>
              <a:t>Cyclical</a:t>
            </a:r>
            <a:r>
              <a:rPr lang="en" dirty="0"/>
              <a:t>: Rises in recession. So maybe not enough spending in economy so laid off</a:t>
            </a:r>
            <a:endParaRPr dirty="0"/>
          </a:p>
          <a:p>
            <a:pPr marL="457200" lvl="0" indent="-342900" algn="l" rtl="0">
              <a:spcBef>
                <a:spcPts val="0"/>
              </a:spcBef>
              <a:spcAft>
                <a:spcPts val="0"/>
              </a:spcAft>
              <a:buSzPts val="1800"/>
              <a:buAutoNum type="arabicPeriod"/>
            </a:pPr>
            <a:r>
              <a:rPr lang="en" b="1" dirty="0">
                <a:solidFill>
                  <a:schemeClr val="accent5"/>
                </a:solidFill>
              </a:rPr>
              <a:t>Structural</a:t>
            </a:r>
            <a:r>
              <a:rPr lang="en" dirty="0"/>
              <a:t>: Mismatch between job seekers and job openings</a:t>
            </a:r>
            <a:endParaRPr dirty="0"/>
          </a:p>
        </p:txBody>
      </p:sp>
      <p:pic>
        <p:nvPicPr>
          <p:cNvPr id="101" name="Google Shape;101;p18"/>
          <p:cNvPicPr preferRelativeResize="0"/>
          <p:nvPr/>
        </p:nvPicPr>
        <p:blipFill>
          <a:blip r:embed="rId3">
            <a:alphaModFix/>
          </a:blip>
          <a:stretch>
            <a:fillRect/>
          </a:stretch>
        </p:blipFill>
        <p:spPr>
          <a:xfrm>
            <a:off x="6177301" y="2460812"/>
            <a:ext cx="2778442" cy="210083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1"/>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Essential Question: How much control does the bank have? How does the government regulate the economy?</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2"/>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Banking: Types of Financial Institutions</a:t>
            </a:r>
            <a:endParaRPr/>
          </a:p>
        </p:txBody>
      </p:sp>
      <p:sp>
        <p:nvSpPr>
          <p:cNvPr id="130" name="Google Shape;130;p22"/>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 dirty="0"/>
              <a:t>Commercial Banks: Full banking services to individuals and businesses</a:t>
            </a:r>
            <a:endParaRPr dirty="0"/>
          </a:p>
          <a:p>
            <a:pPr marL="457200" lvl="0" indent="-342900" algn="l" rtl="0">
              <a:spcBef>
                <a:spcPts val="0"/>
              </a:spcBef>
              <a:spcAft>
                <a:spcPts val="0"/>
              </a:spcAft>
              <a:buSzPts val="1800"/>
              <a:buAutoNum type="arabicPeriod"/>
            </a:pPr>
            <a:r>
              <a:rPr lang="en" dirty="0"/>
              <a:t>Savings and Loans: Traditionally loaned money to those buying houses; today very similar to commercial banks</a:t>
            </a:r>
            <a:endParaRPr dirty="0"/>
          </a:p>
          <a:p>
            <a:pPr marL="457200" lvl="0" indent="-342900" algn="l" rtl="0">
              <a:spcBef>
                <a:spcPts val="0"/>
              </a:spcBef>
              <a:spcAft>
                <a:spcPts val="0"/>
              </a:spcAft>
              <a:buSzPts val="1800"/>
              <a:buAutoNum type="arabicPeriod"/>
            </a:pPr>
            <a:r>
              <a:rPr lang="en" dirty="0"/>
              <a:t>Credit Unions (non profit) gives members a financial institution that has low costs</a:t>
            </a:r>
            <a:endParaRPr dirty="0"/>
          </a:p>
          <a:p>
            <a:pPr marL="0" lvl="0" indent="0" algn="l" rtl="0">
              <a:spcBef>
                <a:spcPts val="1600"/>
              </a:spcBef>
              <a:spcAft>
                <a:spcPts val="0"/>
              </a:spcAft>
              <a:buNone/>
            </a:pPr>
            <a:r>
              <a:rPr lang="en" dirty="0"/>
              <a:t>Federal Deposit Insurance Company (FDIC) insures up to $250,000</a:t>
            </a:r>
            <a:endParaRPr dirty="0"/>
          </a:p>
          <a:p>
            <a:pPr marL="0" lvl="0" indent="0" algn="l" rtl="0">
              <a:spcBef>
                <a:spcPts val="1600"/>
              </a:spcBef>
              <a:spcAft>
                <a:spcPts val="1600"/>
              </a:spcAft>
              <a:buNone/>
            </a:pPr>
            <a:r>
              <a:rPr lang="en" dirty="0"/>
              <a:t>Financial Institutions do NOT put money in a safe and leave it! They put the money to work by lending it to other people or businesses that need funds and then charge interest.</a:t>
            </a:r>
            <a:endParaRPr dirty="0"/>
          </a:p>
        </p:txBody>
      </p:sp>
      <p:pic>
        <p:nvPicPr>
          <p:cNvPr id="131" name="Google Shape;131;p22"/>
          <p:cNvPicPr preferRelativeResize="0"/>
          <p:nvPr/>
        </p:nvPicPr>
        <p:blipFill>
          <a:blip r:embed="rId3">
            <a:alphaModFix/>
          </a:blip>
          <a:stretch>
            <a:fillRect/>
          </a:stretch>
        </p:blipFill>
        <p:spPr>
          <a:xfrm>
            <a:off x="6996776" y="1"/>
            <a:ext cx="1920401" cy="130512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TotalTime>
  <Words>738</Words>
  <Application>Microsoft Macintosh PowerPoint</Application>
  <PresentationFormat>On-screen Show (16:9)</PresentationFormat>
  <Paragraphs>83</Paragraphs>
  <Slides>11</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Economica</vt:lpstr>
      <vt:lpstr>Open Sans</vt:lpstr>
      <vt:lpstr>Arial</vt:lpstr>
      <vt:lpstr>Luxe</vt:lpstr>
      <vt:lpstr>Unit 9: Government in the Economy</vt:lpstr>
      <vt:lpstr>Bell Ringer #1: 5/14</vt:lpstr>
      <vt:lpstr>Essential Question: What does our tax money really go to?</vt:lpstr>
      <vt:lpstr>Fiscal Policy: Change in Gov’t spending or tax policies </vt:lpstr>
      <vt:lpstr>Business Cycle</vt:lpstr>
      <vt:lpstr>Business Cycle</vt:lpstr>
      <vt:lpstr>Unemployment</vt:lpstr>
      <vt:lpstr>Essential Question: How much control does the bank have? How does the government regulate the economy?</vt:lpstr>
      <vt:lpstr>Banking: Types of Financial Institutions</vt:lpstr>
      <vt:lpstr>Federal Reserve System</vt:lpstr>
      <vt:lpstr>Federal Reserve System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9: Government in the Economy</dc:title>
  <cp:lastModifiedBy>Taylor Hunter</cp:lastModifiedBy>
  <cp:revision>6</cp:revision>
  <dcterms:modified xsi:type="dcterms:W3CDTF">2019-05-13T23:33:25Z</dcterms:modified>
</cp:coreProperties>
</file>