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90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23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0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6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6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36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4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6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1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6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A7B744E-94A6-AD46-A759-B38AD5348901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F98E0AE-A43B-294F-88DC-767A7AEF2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8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etYqtMzW5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g5ex8WZUa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9ADB-3CD6-804F-9756-CF30D36B2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AA9A6-30EA-C045-BD9D-1AC66CD2E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02934"/>
            <a:ext cx="7729728" cy="409786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What concept comes from the 6</a:t>
            </a:r>
            <a:r>
              <a:rPr lang="en-US" baseline="30000" dirty="0"/>
              <a:t>th</a:t>
            </a:r>
            <a:r>
              <a:rPr lang="en-US" dirty="0"/>
              <a:t> Amendment of the Constitution?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Permission of search and seizure 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Protection from self incrimination 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Right to a speedy and public trial</a:t>
            </a:r>
          </a:p>
          <a:p>
            <a:pPr lvl="1"/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How do you think the government most commonly informs citizens of new laws?</a:t>
            </a:r>
          </a:p>
          <a:p>
            <a:pPr lvl="1"/>
            <a:r>
              <a:rPr lang="en-US" dirty="0"/>
              <a:t>Mass media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must law enforcement show in order to obtain a search warrant?</a:t>
            </a:r>
          </a:p>
          <a:p>
            <a:pPr lvl="1"/>
            <a:r>
              <a:rPr lang="en-US" dirty="0"/>
              <a:t>Probable Cause</a:t>
            </a:r>
          </a:p>
        </p:txBody>
      </p:sp>
    </p:spTree>
    <p:extLst>
      <p:ext uri="{BB962C8B-B14F-4D97-AF65-F5344CB8AC3E}">
        <p14:creationId xmlns:p14="http://schemas.microsoft.com/office/powerpoint/2010/main" val="264396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04F6-7FB5-9848-BC44-E9FA102D42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v. civil cases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7AEEB-DD44-BB4F-8A7B-AC3F58DBFD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KEY TERMS!!</a:t>
            </a:r>
          </a:p>
        </p:txBody>
      </p:sp>
    </p:spTree>
    <p:extLst>
      <p:ext uri="{BB962C8B-B14F-4D97-AF65-F5344CB8AC3E}">
        <p14:creationId xmlns:p14="http://schemas.microsoft.com/office/powerpoint/2010/main" val="268589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D87F1-ED32-F548-8B45-EEB8433A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7141"/>
            <a:ext cx="7729728" cy="973836"/>
          </a:xfrm>
        </p:spPr>
        <p:txBody>
          <a:bodyPr/>
          <a:lstStyle/>
          <a:p>
            <a:r>
              <a:rPr lang="en-US" dirty="0"/>
              <a:t>Word bank Venn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62837-6421-7F41-8DE9-06CD5BA1E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256" y="2370328"/>
            <a:ext cx="7729728" cy="3140964"/>
          </a:xfrm>
        </p:spPr>
        <p:txBody>
          <a:bodyPr numCol="3">
            <a:normAutofit fontScale="92500" lnSpcReduction="10000"/>
          </a:bodyPr>
          <a:lstStyle/>
          <a:p>
            <a:r>
              <a:rPr lang="en-US" dirty="0"/>
              <a:t>Burden of Proof</a:t>
            </a:r>
          </a:p>
          <a:p>
            <a:r>
              <a:rPr lang="en-US" dirty="0"/>
              <a:t>Defendant </a:t>
            </a:r>
          </a:p>
          <a:p>
            <a:r>
              <a:rPr lang="en-US" dirty="0"/>
              <a:t>Arraignment</a:t>
            </a:r>
          </a:p>
          <a:p>
            <a:r>
              <a:rPr lang="en-US" dirty="0"/>
              <a:t>Beyond a Reasonable Doubt </a:t>
            </a:r>
          </a:p>
          <a:p>
            <a:r>
              <a:rPr lang="en-US" dirty="0"/>
              <a:t>Lawsuit</a:t>
            </a:r>
          </a:p>
          <a:p>
            <a:r>
              <a:rPr lang="en-US" dirty="0"/>
              <a:t>Capital punishment</a:t>
            </a:r>
          </a:p>
          <a:p>
            <a:r>
              <a:rPr lang="en-US" dirty="0"/>
              <a:t>Plea of No Contest </a:t>
            </a:r>
          </a:p>
          <a:p>
            <a:r>
              <a:rPr lang="en-US" dirty="0"/>
              <a:t>Plea Bargain </a:t>
            </a:r>
          </a:p>
          <a:p>
            <a:r>
              <a:rPr lang="en-US" dirty="0"/>
              <a:t>Indictment </a:t>
            </a:r>
          </a:p>
          <a:p>
            <a:r>
              <a:rPr lang="en-US" dirty="0"/>
              <a:t>Grand Jury </a:t>
            </a:r>
          </a:p>
          <a:p>
            <a:r>
              <a:rPr lang="en-US" dirty="0"/>
              <a:t>Summons</a:t>
            </a:r>
          </a:p>
          <a:p>
            <a:r>
              <a:rPr lang="en-US" dirty="0"/>
              <a:t>Plaintiff</a:t>
            </a:r>
          </a:p>
          <a:p>
            <a:r>
              <a:rPr lang="en-US" dirty="0"/>
              <a:t>Restitution </a:t>
            </a:r>
          </a:p>
          <a:p>
            <a:r>
              <a:rPr lang="en-US" dirty="0"/>
              <a:t>Petit trial/jury </a:t>
            </a:r>
          </a:p>
          <a:p>
            <a:r>
              <a:rPr lang="en-US" dirty="0"/>
              <a:t>Restitution </a:t>
            </a:r>
          </a:p>
          <a:p>
            <a:r>
              <a:rPr lang="en-US" dirty="0"/>
              <a:t>Acquittal</a:t>
            </a:r>
          </a:p>
          <a:p>
            <a:r>
              <a:rPr lang="en-US" dirty="0"/>
              <a:t>Preponderance of evidence </a:t>
            </a:r>
          </a:p>
          <a:p>
            <a:r>
              <a:rPr lang="en-US" dirty="0"/>
              <a:t>Prosecutor </a:t>
            </a:r>
          </a:p>
          <a:p>
            <a:r>
              <a:rPr lang="en-US" dirty="0"/>
              <a:t>Subpoena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B79B39-323F-394B-9C0C-45A6AFEC2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864" y="4170680"/>
            <a:ext cx="3810000" cy="254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54A184-422C-5A44-8498-967BCD283CB2}"/>
              </a:ext>
            </a:extLst>
          </p:cNvPr>
          <p:cNvSpPr txBox="1"/>
          <p:nvPr/>
        </p:nvSpPr>
        <p:spPr>
          <a:xfrm>
            <a:off x="2255520" y="1424539"/>
            <a:ext cx="7705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/>
              <a:t>Directions: </a:t>
            </a:r>
            <a:r>
              <a:rPr lang="en-US" i="1" dirty="0"/>
              <a:t>Draw a Venn Diagram comparing civil and criminal court cases. Then, using your notes, crossword puzzle, and intuition, place these terms in the appropriate circle according to the case they apply to.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0B8CBE-696F-B646-9C96-05D830C01573}"/>
              </a:ext>
            </a:extLst>
          </p:cNvPr>
          <p:cNvSpPr txBox="1"/>
          <p:nvPr/>
        </p:nvSpPr>
        <p:spPr>
          <a:xfrm>
            <a:off x="8485632" y="3963555"/>
            <a:ext cx="302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Civil 	   Both 	   Criminal</a:t>
            </a:r>
          </a:p>
        </p:txBody>
      </p:sp>
    </p:spTree>
    <p:extLst>
      <p:ext uri="{BB962C8B-B14F-4D97-AF65-F5344CB8AC3E}">
        <p14:creationId xmlns:p14="http://schemas.microsoft.com/office/powerpoint/2010/main" val="324158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EA23-C9FD-F740-ABAB-4AEC21B37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Cases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A0FF5-D0EF-294D-A528-19DCF282A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4076700"/>
          </a:xfrm>
        </p:spPr>
        <p:txBody>
          <a:bodyPr>
            <a:normAutofit/>
          </a:bodyPr>
          <a:lstStyle/>
          <a:p>
            <a:r>
              <a:rPr lang="en-US" dirty="0"/>
              <a:t>Arraignment</a:t>
            </a:r>
          </a:p>
          <a:p>
            <a:r>
              <a:rPr lang="en-US" dirty="0"/>
              <a:t>Prosecutor </a:t>
            </a:r>
          </a:p>
          <a:p>
            <a:r>
              <a:rPr lang="en-US" dirty="0"/>
              <a:t>Subpoena</a:t>
            </a:r>
          </a:p>
          <a:p>
            <a:r>
              <a:rPr lang="en-US" dirty="0"/>
              <a:t>Beyond a Reasonable Doubt </a:t>
            </a:r>
          </a:p>
          <a:p>
            <a:r>
              <a:rPr lang="en-US" dirty="0"/>
              <a:t>Capital punishment</a:t>
            </a:r>
          </a:p>
          <a:p>
            <a:r>
              <a:rPr lang="en-US" dirty="0"/>
              <a:t>Plea of No Contest </a:t>
            </a:r>
          </a:p>
          <a:p>
            <a:r>
              <a:rPr lang="en-US" dirty="0"/>
              <a:t>Plea Bargain </a:t>
            </a:r>
          </a:p>
          <a:p>
            <a:r>
              <a:rPr lang="en-US" dirty="0"/>
              <a:t>Indictment </a:t>
            </a:r>
          </a:p>
          <a:p>
            <a:r>
              <a:rPr lang="en-US" dirty="0"/>
              <a:t>Grand Jury </a:t>
            </a:r>
          </a:p>
          <a:p>
            <a:r>
              <a:rPr lang="en-US" dirty="0">
                <a:hlinkClick r:id="rId2"/>
              </a:rPr>
              <a:t>https://www.youtube.com/watch?v=UetYqtMzW5I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9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47FF7-EF61-7645-8D9E-E42C50CC3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28296-CAAD-2B43-A2B3-9D2374226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Summons</a:t>
            </a:r>
          </a:p>
          <a:p>
            <a:r>
              <a:rPr lang="en-US" dirty="0"/>
              <a:t>Plaintiff</a:t>
            </a:r>
          </a:p>
          <a:p>
            <a:r>
              <a:rPr lang="en-US" dirty="0"/>
              <a:t>Preponderance of evidence </a:t>
            </a:r>
          </a:p>
          <a:p>
            <a:r>
              <a:rPr lang="en-US" dirty="0"/>
              <a:t>Restitution </a:t>
            </a:r>
          </a:p>
          <a:p>
            <a:r>
              <a:rPr lang="en-US" dirty="0"/>
              <a:t>Lawsuit</a:t>
            </a:r>
          </a:p>
          <a:p>
            <a:r>
              <a:rPr lang="en-US" dirty="0">
                <a:hlinkClick r:id="rId2"/>
              </a:rPr>
              <a:t>https://www.youtube.com/watch?v=Zg5ex8WZUao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5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EB358-1EB7-EE47-AC4C-1D3AD9476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F0E8D-5EC5-364A-AE33-D5FE8764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Petit trial/jury </a:t>
            </a:r>
          </a:p>
          <a:p>
            <a:r>
              <a:rPr lang="en-US" dirty="0"/>
              <a:t>Acquittal</a:t>
            </a:r>
          </a:p>
          <a:p>
            <a:r>
              <a:rPr lang="en-US" dirty="0"/>
              <a:t>Burden of Proof</a:t>
            </a:r>
          </a:p>
          <a:p>
            <a:r>
              <a:rPr lang="en-US" dirty="0"/>
              <a:t>Defendant </a:t>
            </a:r>
          </a:p>
        </p:txBody>
      </p:sp>
    </p:spTree>
    <p:extLst>
      <p:ext uri="{BB962C8B-B14F-4D97-AF65-F5344CB8AC3E}">
        <p14:creationId xmlns:p14="http://schemas.microsoft.com/office/powerpoint/2010/main" val="104346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CC7B9-2C0F-284C-A197-A1E2A3E7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28244"/>
            <a:ext cx="7729728" cy="1188720"/>
          </a:xfrm>
        </p:spPr>
        <p:txBody>
          <a:bodyPr/>
          <a:lstStyle/>
          <a:p>
            <a:r>
              <a:rPr lang="en-US" dirty="0"/>
              <a:t>Petit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AE580-CE22-B243-9C62-9E69A10B6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40992"/>
            <a:ext cx="7729728" cy="4767072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Petit Trial</a:t>
            </a:r>
            <a:r>
              <a:rPr lang="en-US" dirty="0"/>
              <a:t>: A jury typically of </a:t>
            </a:r>
            <a:r>
              <a:rPr lang="en-US" dirty="0">
                <a:solidFill>
                  <a:srgbClr val="FF0000"/>
                </a:solidFill>
              </a:rPr>
              <a:t>12 people </a:t>
            </a:r>
            <a:r>
              <a:rPr lang="en-US" dirty="0"/>
              <a:t>who try the final issue of fact in a civil or criminal case and pronounce a </a:t>
            </a:r>
            <a:r>
              <a:rPr lang="en-US" b="1" u="sng" dirty="0">
                <a:solidFill>
                  <a:srgbClr val="FF0000"/>
                </a:solidFill>
              </a:rPr>
              <a:t>verdict.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Judge= referee in a sporting event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Hung Jury- </a:t>
            </a:r>
            <a:r>
              <a:rPr lang="en-US" dirty="0"/>
              <a:t>when a jury is unable to reach a unanimous decision </a:t>
            </a:r>
          </a:p>
          <a:p>
            <a:r>
              <a:rPr lang="en-US" dirty="0"/>
              <a:t>Criminal juries must find the defendant guilty </a:t>
            </a:r>
            <a:r>
              <a:rPr lang="en-US" dirty="0">
                <a:solidFill>
                  <a:srgbClr val="FF0000"/>
                </a:solidFill>
              </a:rPr>
              <a:t>beyond a reasonable doubt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What is the burden of proof called for civil cases? </a:t>
            </a:r>
          </a:p>
          <a:p>
            <a:pPr lvl="1"/>
            <a:r>
              <a:rPr lang="en-US" dirty="0"/>
              <a:t>Preponderance of Evidence 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Small Claims Court- </a:t>
            </a:r>
            <a:r>
              <a:rPr lang="en-US" dirty="0"/>
              <a:t>a local court in which claims for small sums of money can be heard and decided quickly and cheaply, without legal representation.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Grand Jury </a:t>
            </a:r>
          </a:p>
          <a:p>
            <a:pPr lvl="1"/>
            <a:r>
              <a:rPr lang="en-US" dirty="0"/>
              <a:t>(12-23 people) investigates criminal conduct. Decide whether there is sufficient evidence for prosecution to proceed (AKA do we have a criminal case or not?)</a:t>
            </a:r>
          </a:p>
        </p:txBody>
      </p:sp>
    </p:spTree>
    <p:extLst>
      <p:ext uri="{BB962C8B-B14F-4D97-AF65-F5344CB8AC3E}">
        <p14:creationId xmlns:p14="http://schemas.microsoft.com/office/powerpoint/2010/main" val="296961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{CE908770-D708-E440-90DD-C2F1194F89D8}tf10001120</Template>
  <TotalTime>46</TotalTime>
  <Words>346</Words>
  <Application>Microsoft Macintosh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Bell Ringer #5</vt:lpstr>
      <vt:lpstr>Criminal v. civil cases</vt:lpstr>
      <vt:lpstr>Word bank Venn Diagram</vt:lpstr>
      <vt:lpstr>Criminal Cases </vt:lpstr>
      <vt:lpstr>Civil Cases</vt:lpstr>
      <vt:lpstr>Both </vt:lpstr>
      <vt:lpstr>Petit trials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v. civil cases (key terms)</dc:title>
  <dc:creator>Taylor Hunter</dc:creator>
  <cp:lastModifiedBy>Taylor Hunter</cp:lastModifiedBy>
  <cp:revision>9</cp:revision>
  <dcterms:created xsi:type="dcterms:W3CDTF">2019-03-25T02:43:36Z</dcterms:created>
  <dcterms:modified xsi:type="dcterms:W3CDTF">2019-03-25T13:31:52Z</dcterms:modified>
</cp:coreProperties>
</file>