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9"/>
  </p:notesMasterIdLst>
  <p:sldIdLst>
    <p:sldId id="257" r:id="rId3"/>
    <p:sldId id="269" r:id="rId4"/>
    <p:sldId id="258" r:id="rId5"/>
    <p:sldId id="259" r:id="rId6"/>
    <p:sldId id="260" r:id="rId7"/>
    <p:sldId id="261" r:id="rId8"/>
    <p:sldId id="267" r:id="rId9"/>
    <p:sldId id="262" r:id="rId10"/>
    <p:sldId id="263" r:id="rId11"/>
    <p:sldId id="264" r:id="rId12"/>
    <p:sldId id="265" r:id="rId13"/>
    <p:sldId id="266" r:id="rId14"/>
    <p:sldId id="270" r:id="rId15"/>
    <p:sldId id="268"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690"/>
  </p:normalViewPr>
  <p:slideViewPr>
    <p:cSldViewPr snapToGrid="0">
      <p:cViewPr varScale="1">
        <p:scale>
          <a:sx n="95" d="100"/>
          <a:sy n="95" d="100"/>
        </p:scale>
        <p:origin x="176" y="2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ac0c6b8e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ac0c6b8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697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8C9C6B"/>
            </a:gs>
            <a:gs pos="25000">
              <a:srgbClr val="849167"/>
            </a:gs>
            <a:gs pos="100000">
              <a:srgbClr val="243100"/>
            </a:gs>
          </a:gsLst>
          <a:path path="circle">
            <a:fillToRect l="50000" t="50000" r="50000" b="50000"/>
          </a:path>
          <a:tileRect/>
        </a:gradFill>
        <a:effectLst/>
      </p:bgPr>
    </p:bg>
    <p:spTree>
      <p:nvGrpSpPr>
        <p:cNvPr id="1" name="Shape 100"/>
        <p:cNvGrpSpPr/>
        <p:nvPr/>
      </p:nvGrpSpPr>
      <p:grpSpPr>
        <a:xfrm>
          <a:off x="0" y="0"/>
          <a:ext cx="0" cy="0"/>
          <a:chOff x="0" y="0"/>
          <a:chExt cx="0" cy="0"/>
        </a:xfrm>
      </p:grpSpPr>
      <p:sp>
        <p:nvSpPr>
          <p:cNvPr id="101" name="Google Shape;101;p1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F7CA52"/>
              </a:buClr>
              <a:buSzPts val="5600"/>
              <a:buFont typeface="Calibri"/>
              <a:buNone/>
              <a:defRPr sz="5600" b="1">
                <a:solidFill>
                  <a:srgbClr val="F7CA5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03" name="Google Shape;103;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8C9C6B"/>
            </a:gs>
            <a:gs pos="25000">
              <a:srgbClr val="849167"/>
            </a:gs>
            <a:gs pos="100000">
              <a:srgbClr val="243100"/>
            </a:gs>
          </a:gsLst>
          <a:path path="circle">
            <a:fillToRect l="50000" t="50000" r="50000" b="50000"/>
          </a:path>
          <a:tileRect/>
        </a:gra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F7CA52"/>
              </a:buClr>
              <a:buSzPts val="5600"/>
              <a:buFont typeface="Calibri"/>
              <a:buNone/>
              <a:defRPr sz="5600" b="1">
                <a:solidFill>
                  <a:srgbClr val="F7CA5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32" name="Google Shape;32;p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8C9C6B"/>
            </a:gs>
            <a:gs pos="25000">
              <a:srgbClr val="849167"/>
            </a:gs>
            <a:gs pos="100000">
              <a:srgbClr val="243100"/>
            </a:gs>
          </a:gsLst>
          <a:path path="circle">
            <a:fillToRect l="50000" t="50000" r="50000" b="50000"/>
          </a:path>
          <a:tileRect/>
        </a:grad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lstStyle>
            <a:lvl1pPr lvl="0" algn="l">
              <a:spcBef>
                <a:spcPts val="0"/>
              </a:spcBef>
              <a:spcAft>
                <a:spcPts val="0"/>
              </a:spcAft>
              <a:buClr>
                <a:srgbClr val="DB9AAF"/>
              </a:buClr>
              <a:buSzPts val="5600"/>
              <a:buFont typeface="Calibri"/>
              <a:buNone/>
              <a:defRPr sz="5600" b="1" cap="none">
                <a:solidFill>
                  <a:srgbClr val="DB9AA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6"/>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6"/>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6"/>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9"/>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68" name="Google Shape;68;p10"/>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69" name="Google Shape;69;p10"/>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0"/>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5" name="Google Shape;75;p10"/>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D7726">
                  <a:alpha val="44705"/>
                </a:srgbClr>
              </a:gs>
              <a:gs pos="100000">
                <a:srgbClr val="FFC200">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76" name="Google Shape;76;p10"/>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BC9408">
                  <a:alpha val="29803"/>
                </a:srgbClr>
              </a:gs>
              <a:gs pos="80000">
                <a:srgbClr val="F3911F">
                  <a:alpha val="44705"/>
                </a:srgbClr>
              </a:gs>
              <a:gs pos="100000">
                <a:srgbClr val="F3911F">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D7726">
                  <a:alpha val="44705"/>
                </a:srgbClr>
              </a:gs>
              <a:gs pos="100000">
                <a:srgbClr val="FFC200">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7" name="Google Shape;7;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BC9408">
                  <a:alpha val="29803"/>
                </a:srgbClr>
              </a:gs>
              <a:gs pos="80000">
                <a:srgbClr val="F3911F">
                  <a:alpha val="44705"/>
                </a:srgbClr>
              </a:gs>
              <a:gs pos="100000">
                <a:srgbClr val="F3911F">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8" name="Google Shape;8;p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404924"/>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1" name="Google Shape;11;p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404924"/>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2" name="Google Shape;12;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404924"/>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404924"/>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404924"/>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404924"/>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404924"/>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404924"/>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404924"/>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404924"/>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404924"/>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1"/>
          <p:cNvGrpSpPr/>
          <p:nvPr/>
        </p:nvGrpSpPr>
        <p:grpSpPr>
          <a:xfrm>
            <a:off x="-29294" y="-16113"/>
            <a:ext cx="9198255" cy="1086266"/>
            <a:chOff x="-29322" y="-1971"/>
            <a:chExt cx="9198255" cy="1086266"/>
          </a:xfrm>
        </p:grpSpPr>
        <p:sp>
          <p:nvSpPr>
            <p:cNvPr id="14" name="Google Shape;14;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CAA42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89"/>
        <p:cNvGrpSpPr/>
        <p:nvPr/>
      </p:nvGrpSpPr>
      <p:grpSpPr>
        <a:xfrm>
          <a:off x="0" y="0"/>
          <a:ext cx="0" cy="0"/>
          <a:chOff x="0" y="0"/>
          <a:chExt cx="0" cy="0"/>
        </a:xfrm>
      </p:grpSpPr>
      <p:sp>
        <p:nvSpPr>
          <p:cNvPr id="90" name="Google Shape;90;p13"/>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D7726">
                  <a:alpha val="44705"/>
                </a:srgbClr>
              </a:gs>
              <a:gs pos="100000">
                <a:srgbClr val="FFC200">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1" name="Google Shape;91;p13"/>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BC9408">
                  <a:alpha val="29803"/>
                </a:srgbClr>
              </a:gs>
              <a:gs pos="80000">
                <a:srgbClr val="F3911F">
                  <a:alpha val="44705"/>
                </a:srgbClr>
              </a:gs>
              <a:gs pos="100000">
                <a:srgbClr val="F3911F">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2" name="Google Shape;92;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1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94" name="Google Shape;94;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F2EEBF"/>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95" name="Google Shape;95;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F2EEBF"/>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96" name="Google Shape;96;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F2EEBF"/>
                </a:solidFill>
                <a:latin typeface="Constantia"/>
                <a:ea typeface="Constantia"/>
                <a:cs typeface="Constantia"/>
                <a:sym typeface="Constantia"/>
              </a:defRPr>
            </a:lvl1pPr>
            <a:lvl2pPr marL="0" marR="0" lvl="1" indent="0" algn="r" rtl="0">
              <a:spcBef>
                <a:spcPts val="0"/>
              </a:spcBef>
              <a:buNone/>
              <a:defRPr sz="1200" b="0" u="none">
                <a:solidFill>
                  <a:srgbClr val="F2EEBF"/>
                </a:solidFill>
                <a:latin typeface="Constantia"/>
                <a:ea typeface="Constantia"/>
                <a:cs typeface="Constantia"/>
                <a:sym typeface="Constantia"/>
              </a:defRPr>
            </a:lvl2pPr>
            <a:lvl3pPr marL="0" marR="0" lvl="2" indent="0" algn="r" rtl="0">
              <a:spcBef>
                <a:spcPts val="0"/>
              </a:spcBef>
              <a:buNone/>
              <a:defRPr sz="1200" b="0" u="none">
                <a:solidFill>
                  <a:srgbClr val="F2EEBF"/>
                </a:solidFill>
                <a:latin typeface="Constantia"/>
                <a:ea typeface="Constantia"/>
                <a:cs typeface="Constantia"/>
                <a:sym typeface="Constantia"/>
              </a:defRPr>
            </a:lvl3pPr>
            <a:lvl4pPr marL="0" marR="0" lvl="3" indent="0" algn="r" rtl="0">
              <a:spcBef>
                <a:spcPts val="0"/>
              </a:spcBef>
              <a:buNone/>
              <a:defRPr sz="1200" b="0" u="none">
                <a:solidFill>
                  <a:srgbClr val="F2EEBF"/>
                </a:solidFill>
                <a:latin typeface="Constantia"/>
                <a:ea typeface="Constantia"/>
                <a:cs typeface="Constantia"/>
                <a:sym typeface="Constantia"/>
              </a:defRPr>
            </a:lvl4pPr>
            <a:lvl5pPr marL="0" marR="0" lvl="4" indent="0" algn="r" rtl="0">
              <a:spcBef>
                <a:spcPts val="0"/>
              </a:spcBef>
              <a:buNone/>
              <a:defRPr sz="1200" b="0" u="none">
                <a:solidFill>
                  <a:srgbClr val="F2EEBF"/>
                </a:solidFill>
                <a:latin typeface="Constantia"/>
                <a:ea typeface="Constantia"/>
                <a:cs typeface="Constantia"/>
                <a:sym typeface="Constantia"/>
              </a:defRPr>
            </a:lvl5pPr>
            <a:lvl6pPr marL="0" marR="0" lvl="5" indent="0" algn="r" rtl="0">
              <a:spcBef>
                <a:spcPts val="0"/>
              </a:spcBef>
              <a:buNone/>
              <a:defRPr sz="1200" b="0" u="none">
                <a:solidFill>
                  <a:srgbClr val="F2EEBF"/>
                </a:solidFill>
                <a:latin typeface="Constantia"/>
                <a:ea typeface="Constantia"/>
                <a:cs typeface="Constantia"/>
                <a:sym typeface="Constantia"/>
              </a:defRPr>
            </a:lvl6pPr>
            <a:lvl7pPr marL="0" marR="0" lvl="6" indent="0" algn="r" rtl="0">
              <a:spcBef>
                <a:spcPts val="0"/>
              </a:spcBef>
              <a:buNone/>
              <a:defRPr sz="1200" b="0" u="none">
                <a:solidFill>
                  <a:srgbClr val="F2EEBF"/>
                </a:solidFill>
                <a:latin typeface="Constantia"/>
                <a:ea typeface="Constantia"/>
                <a:cs typeface="Constantia"/>
                <a:sym typeface="Constantia"/>
              </a:defRPr>
            </a:lvl7pPr>
            <a:lvl8pPr marL="0" marR="0" lvl="7" indent="0" algn="r" rtl="0">
              <a:spcBef>
                <a:spcPts val="0"/>
              </a:spcBef>
              <a:buNone/>
              <a:defRPr sz="1200" b="0" u="none">
                <a:solidFill>
                  <a:srgbClr val="F2EEBF"/>
                </a:solidFill>
                <a:latin typeface="Constantia"/>
                <a:ea typeface="Constantia"/>
                <a:cs typeface="Constantia"/>
                <a:sym typeface="Constantia"/>
              </a:defRPr>
            </a:lvl8pPr>
            <a:lvl9pPr marL="0" marR="0" lvl="8" indent="0" algn="r" rtl="0">
              <a:spcBef>
                <a:spcPts val="0"/>
              </a:spcBef>
              <a:buNone/>
              <a:defRPr sz="1200" b="0" u="none">
                <a:solidFill>
                  <a:srgbClr val="F2EEBF"/>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97" name="Google Shape;97;p13"/>
          <p:cNvGrpSpPr/>
          <p:nvPr/>
        </p:nvGrpSpPr>
        <p:grpSpPr>
          <a:xfrm>
            <a:off x="-29294" y="-16113"/>
            <a:ext cx="9198255" cy="1086266"/>
            <a:chOff x="-29322" y="-1971"/>
            <a:chExt cx="9198255" cy="1086266"/>
          </a:xfrm>
        </p:grpSpPr>
        <p:sp>
          <p:nvSpPr>
            <p:cNvPr id="98" name="Google Shape;98;p1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CAA42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9" name="Google Shape;99;p1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LwLh6ax0zT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youtu.be/LwLh6ax0zTE"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descr="Thanks for watching. In this video I explain the law of demand, the substitution effect, the income effect, the law of diminishing marginal utility, and the shifters of demand. Make sure that you understand the difference between a change in quantity demanded and a change in demand. This is the first video in the unit Playlist. Make sure that you watch the the next two videos about supply and equilibrium so you can put it all together. I hope that you like this video. Please like, leave a comment, and subscribe. *Note* never drink a whole gallon of milk&#10;&#10;Get the Ultimate Review Packet- &#10;http://www.acdcecon.com/#!review-packet/czji&#10;&#10;Supply Video&#10;https://www.youtube.com/watch?v=ewPNugIqCUM&#10;&#10;Video Explaining Shifting the Curves&#10;https://www.youtube.com/watch?v=V0tIOqU7m-c&#10;&#10;Unit playlists&#10;https://www.youtube.com/watch?v=HQkVO2PsxFw&#10;&#10;Learn it by watching Indiana Jones&#10;https://www.youtube.com/watch?v=RP0j3Lnlazs" title="Demand and Supply Explained- Econ 2.1">
            <a:hlinkClick r:id="rId3"/>
          </p:cNvPr>
          <p:cNvPicPr preferRelativeResize="0"/>
          <p:nvPr/>
        </p:nvPicPr>
        <p:blipFill>
          <a:blip r:embed="rId4">
            <a:alphaModFix/>
          </a:blip>
          <a:stretch>
            <a:fillRect/>
          </a:stretch>
        </p:blipFill>
        <p:spPr>
          <a:xfrm>
            <a:off x="1255058" y="1039906"/>
            <a:ext cx="6234953" cy="3733800"/>
          </a:xfrm>
          <a:prstGeom prst="rect">
            <a:avLst/>
          </a:prstGeom>
          <a:noFill/>
          <a:ln>
            <a:noFill/>
          </a:ln>
        </p:spPr>
      </p:pic>
      <p:sp>
        <p:nvSpPr>
          <p:cNvPr id="3" name="TextBox 2">
            <a:extLst>
              <a:ext uri="{FF2B5EF4-FFF2-40B4-BE49-F238E27FC236}">
                <a16:creationId xmlns:a16="http://schemas.microsoft.com/office/drawing/2014/main" id="{D541D300-EC87-DF49-B5A0-160926A160D1}"/>
              </a:ext>
            </a:extLst>
          </p:cNvPr>
          <p:cNvSpPr txBox="1"/>
          <p:nvPr/>
        </p:nvSpPr>
        <p:spPr>
          <a:xfrm>
            <a:off x="2662518" y="4908177"/>
            <a:ext cx="5069541" cy="307777"/>
          </a:xfrm>
          <a:prstGeom prst="rect">
            <a:avLst/>
          </a:prstGeom>
          <a:noFill/>
        </p:spPr>
        <p:txBody>
          <a:bodyPr wrap="square" rtlCol="0">
            <a:spAutoFit/>
          </a:bodyPr>
          <a:lstStyle/>
          <a:p>
            <a:r>
              <a:rPr lang="en-US" dirty="0">
                <a:hlinkClick r:id="rId5" tooltip="Share link"/>
              </a:rPr>
              <a:t>https://youtu.be/LwLh6ax0zTE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a:t>Product Related Changes</a:t>
            </a:r>
            <a:endParaRPr/>
          </a:p>
        </p:txBody>
      </p:sp>
      <p:sp>
        <p:nvSpPr>
          <p:cNvPr id="167" name="Google Shape;167;p2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dirty="0"/>
              <a:t>Demand can be influenced by changes in the price or quality of related products</a:t>
            </a:r>
            <a:endParaRPr sz="1800" dirty="0"/>
          </a:p>
          <a:p>
            <a:pPr marL="274320" lvl="0" indent="-274320" algn="l" rtl="0">
              <a:spcBef>
                <a:spcPts val="320"/>
              </a:spcBef>
              <a:spcAft>
                <a:spcPts val="0"/>
              </a:spcAft>
              <a:buSzPts val="1520"/>
              <a:buNone/>
            </a:pPr>
            <a:endParaRPr sz="1600" dirty="0"/>
          </a:p>
          <a:p>
            <a:pPr marL="274320" lvl="0" indent="-274320" algn="l" rtl="0">
              <a:spcBef>
                <a:spcPts val="520"/>
              </a:spcBef>
              <a:spcAft>
                <a:spcPts val="0"/>
              </a:spcAft>
              <a:buSzPts val="2470"/>
              <a:buChar char="●"/>
            </a:pPr>
            <a:r>
              <a:rPr lang="en-US" b="1" u="sng" dirty="0">
                <a:solidFill>
                  <a:srgbClr val="FF0000"/>
                </a:solidFill>
              </a:rPr>
              <a:t>Substitutes</a:t>
            </a:r>
            <a:r>
              <a:rPr lang="en-US" dirty="0"/>
              <a:t> – competing products – you can use one in place of another</a:t>
            </a:r>
            <a:endParaRPr sz="1800" dirty="0"/>
          </a:p>
          <a:p>
            <a:pPr marL="640080" lvl="1" indent="-246888" algn="l" rtl="0">
              <a:spcBef>
                <a:spcPts val="480"/>
              </a:spcBef>
              <a:spcAft>
                <a:spcPts val="0"/>
              </a:spcAft>
              <a:buSzPts val="2040"/>
              <a:buChar char="●"/>
            </a:pPr>
            <a:r>
              <a:rPr lang="en-US" dirty="0"/>
              <a:t>A change in price of Good A causes the demand for Good B to change (Pepsi vs. Coke)</a:t>
            </a:r>
            <a:endParaRPr sz="2000" dirty="0"/>
          </a:p>
          <a:p>
            <a:pPr marL="274320" lvl="0" indent="-274320" algn="l" rtl="0">
              <a:spcBef>
                <a:spcPts val="520"/>
              </a:spcBef>
              <a:spcAft>
                <a:spcPts val="0"/>
              </a:spcAft>
              <a:buSzPts val="2470"/>
              <a:buChar char="●"/>
            </a:pPr>
            <a:r>
              <a:rPr lang="en-US" b="1" u="sng" dirty="0">
                <a:solidFill>
                  <a:srgbClr val="FF0000"/>
                </a:solidFill>
              </a:rPr>
              <a:t>Compliments</a:t>
            </a:r>
            <a:r>
              <a:rPr lang="en-US" dirty="0">
                <a:solidFill>
                  <a:srgbClr val="FF0000"/>
                </a:solidFill>
              </a:rPr>
              <a:t> </a:t>
            </a:r>
            <a:r>
              <a:rPr lang="en-US" dirty="0"/>
              <a:t>– products used together (PB and Jelly) – </a:t>
            </a:r>
            <a:endParaRPr sz="1800" dirty="0"/>
          </a:p>
          <a:p>
            <a:pPr marL="640080" lvl="1" indent="-246888" algn="l" rtl="0">
              <a:spcBef>
                <a:spcPts val="480"/>
              </a:spcBef>
              <a:spcAft>
                <a:spcPts val="0"/>
              </a:spcAft>
              <a:buSzPts val="2040"/>
              <a:buChar char="●"/>
            </a:pPr>
            <a:r>
              <a:rPr lang="en-US" dirty="0"/>
              <a:t>A change in price of Good A causes the demand for Good B to change as well</a:t>
            </a:r>
            <a:endParaRPr sz="1600" dirty="0"/>
          </a:p>
          <a:p>
            <a:pPr marL="274320" lvl="0" indent="-117475" algn="l" rtl="0">
              <a:spcBef>
                <a:spcPts val="520"/>
              </a:spcBef>
              <a:spcAft>
                <a:spcPts val="0"/>
              </a:spcAft>
              <a:buSzPts val="247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5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5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5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50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xEl>
                                              <p:pRg st="5" end="5"/>
                                            </p:txEl>
                                          </p:spTgt>
                                        </p:tgtEl>
                                        <p:attrNameLst>
                                          <p:attrName>style.visibility</p:attrName>
                                        </p:attrNameLst>
                                      </p:cBhvr>
                                      <p:to>
                                        <p:strVal val="visible"/>
                                      </p:to>
                                    </p:set>
                                    <p:animEffect transition="in" filter="fade">
                                      <p:cBhvr>
                                        <p:cTn id="32" dur="500"/>
                                        <p:tgtEl>
                                          <p:spTgt spid="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xEl>
                                              <p:pRg st="6" end="6"/>
                                            </p:txEl>
                                          </p:spTgt>
                                        </p:tgtEl>
                                        <p:attrNameLst>
                                          <p:attrName>style.visibility</p:attrName>
                                        </p:attrNameLst>
                                      </p:cBhvr>
                                      <p:to>
                                        <p:strVal val="visible"/>
                                      </p:to>
                                    </p:set>
                                    <p:animEffect transition="in" filter="fade">
                                      <p:cBhvr>
                                        <p:cTn id="37" dur="500"/>
                                        <p:tgtEl>
                                          <p:spTgt spid="1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533400" y="152400"/>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a:t>Elasticity of Demand</a:t>
            </a:r>
            <a:endParaRPr/>
          </a:p>
        </p:txBody>
      </p:sp>
      <p:sp>
        <p:nvSpPr>
          <p:cNvPr id="173" name="Google Shape;173;p24"/>
          <p:cNvSpPr txBox="1">
            <a:spLocks noGrp="1"/>
          </p:cNvSpPr>
          <p:nvPr>
            <p:ph type="body" idx="1"/>
          </p:nvPr>
        </p:nvSpPr>
        <p:spPr>
          <a:xfrm>
            <a:off x="457200" y="167640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dirty="0"/>
              <a:t>Elasticity of Demand – the extent to which a change in price causes a change in quantity demanded.</a:t>
            </a:r>
          </a:p>
          <a:p>
            <a:pPr marL="731520" lvl="1" indent="-274320">
              <a:spcBef>
                <a:spcPts val="0"/>
              </a:spcBef>
              <a:buSzPts val="2470"/>
            </a:pPr>
            <a:r>
              <a:rPr lang="en-US" dirty="0"/>
              <a:t>with some goods, no matter what the price is or goes to the demand will stay constant and it won’t go down as the Law of Demand says</a:t>
            </a:r>
            <a:endParaRPr sz="1400" dirty="0"/>
          </a:p>
          <a:p>
            <a:pPr marL="640080" lvl="1" indent="-246888" algn="l" rtl="0">
              <a:spcBef>
                <a:spcPts val="540"/>
              </a:spcBef>
              <a:spcAft>
                <a:spcPts val="0"/>
              </a:spcAft>
              <a:buSzPts val="2295"/>
              <a:buChar char="●"/>
            </a:pPr>
            <a:r>
              <a:rPr lang="en-US" sz="2700" dirty="0"/>
              <a:t>Elastic – demand is very responsive to a change in price</a:t>
            </a:r>
            <a:endParaRPr dirty="0"/>
          </a:p>
          <a:p>
            <a:pPr marL="274320" lvl="0" indent="-274320" algn="l" rtl="0">
              <a:spcBef>
                <a:spcPts val="540"/>
              </a:spcBef>
              <a:spcAft>
                <a:spcPts val="0"/>
              </a:spcAft>
              <a:buSzPts val="2565"/>
              <a:buNone/>
            </a:pPr>
            <a:endParaRPr sz="2700" dirty="0"/>
          </a:p>
          <a:p>
            <a:pPr marL="274320" lvl="0" indent="-274320" algn="l" rtl="0">
              <a:spcBef>
                <a:spcPts val="320"/>
              </a:spcBef>
              <a:spcAft>
                <a:spcPts val="0"/>
              </a:spcAft>
              <a:buSzPts val="1520"/>
              <a:buNone/>
            </a:pPr>
            <a:endParaRPr sz="1600" dirty="0"/>
          </a:p>
          <a:p>
            <a:pPr marL="640080" lvl="1" indent="-246888" algn="l" rtl="0">
              <a:spcBef>
                <a:spcPts val="540"/>
              </a:spcBef>
              <a:spcAft>
                <a:spcPts val="0"/>
              </a:spcAft>
              <a:buSzPts val="2295"/>
              <a:buChar char="●"/>
            </a:pPr>
            <a:r>
              <a:rPr lang="en-US" sz="2700" dirty="0"/>
              <a:t>Inelastic – demand is not very responsive to a change in price (necessities)</a:t>
            </a:r>
            <a:endParaRPr dirty="0"/>
          </a:p>
          <a:p>
            <a:pPr marL="640080" lvl="1" indent="-101155" algn="l" rtl="0">
              <a:spcBef>
                <a:spcPts val="540"/>
              </a:spcBef>
              <a:spcAft>
                <a:spcPts val="0"/>
              </a:spcAft>
              <a:buSzPts val="2295"/>
              <a:buNone/>
            </a:pPr>
            <a:endParaRPr sz="2700" dirty="0"/>
          </a:p>
          <a:p>
            <a:pPr marL="640080" lvl="1" indent="-155130" algn="l" rtl="0">
              <a:spcBef>
                <a:spcPts val="340"/>
              </a:spcBef>
              <a:spcAft>
                <a:spcPts val="0"/>
              </a:spcAft>
              <a:buSzPts val="1445"/>
              <a:buNone/>
            </a:pPr>
            <a:endParaRPr sz="1700" dirty="0"/>
          </a:p>
          <a:p>
            <a:pPr marL="274320" lvl="0" indent="-274320" algn="l" rtl="0">
              <a:spcBef>
                <a:spcPts val="520"/>
              </a:spcBef>
              <a:spcAft>
                <a:spcPts val="0"/>
              </a:spcAft>
              <a:buSzPts val="2470"/>
              <a:buNone/>
            </a:pPr>
            <a:endParaRPr dirty="0"/>
          </a:p>
        </p:txBody>
      </p:sp>
      <p:cxnSp>
        <p:nvCxnSpPr>
          <p:cNvPr id="174" name="Google Shape;174;p24"/>
          <p:cNvCxnSpPr/>
          <p:nvPr/>
        </p:nvCxnSpPr>
        <p:spPr>
          <a:xfrm>
            <a:off x="2743200" y="4168462"/>
            <a:ext cx="0" cy="914400"/>
          </a:xfrm>
          <a:prstGeom prst="straightConnector1">
            <a:avLst/>
          </a:prstGeom>
          <a:noFill/>
          <a:ln w="9525" cap="flat" cmpd="sng">
            <a:solidFill>
              <a:srgbClr val="788469"/>
            </a:solidFill>
            <a:prstDash val="solid"/>
            <a:round/>
            <a:headEnd type="none" w="sm" len="sm"/>
            <a:tailEnd type="none" w="sm" len="sm"/>
          </a:ln>
        </p:spPr>
      </p:cxnSp>
      <p:cxnSp>
        <p:nvCxnSpPr>
          <p:cNvPr id="175" name="Google Shape;175;p24"/>
          <p:cNvCxnSpPr/>
          <p:nvPr/>
        </p:nvCxnSpPr>
        <p:spPr>
          <a:xfrm>
            <a:off x="2743200" y="5082862"/>
            <a:ext cx="1066800" cy="0"/>
          </a:xfrm>
          <a:prstGeom prst="straightConnector1">
            <a:avLst/>
          </a:prstGeom>
          <a:noFill/>
          <a:ln w="9525" cap="flat" cmpd="sng">
            <a:solidFill>
              <a:srgbClr val="788469"/>
            </a:solidFill>
            <a:prstDash val="solid"/>
            <a:round/>
            <a:headEnd type="none" w="sm" len="sm"/>
            <a:tailEnd type="none" w="sm" len="sm"/>
          </a:ln>
        </p:spPr>
      </p:cxnSp>
      <p:cxnSp>
        <p:nvCxnSpPr>
          <p:cNvPr id="176" name="Google Shape;176;p24"/>
          <p:cNvCxnSpPr/>
          <p:nvPr/>
        </p:nvCxnSpPr>
        <p:spPr>
          <a:xfrm>
            <a:off x="2819400" y="4625662"/>
            <a:ext cx="990600" cy="304800"/>
          </a:xfrm>
          <a:prstGeom prst="straightConnector1">
            <a:avLst/>
          </a:prstGeom>
          <a:noFill/>
          <a:ln w="9525" cap="flat" cmpd="sng">
            <a:solidFill>
              <a:srgbClr val="788469"/>
            </a:solidFill>
            <a:prstDash val="solid"/>
            <a:round/>
            <a:headEnd type="none" w="sm" len="sm"/>
            <a:tailEnd type="none" w="sm" len="sm"/>
          </a:ln>
        </p:spPr>
      </p:cxnSp>
      <p:cxnSp>
        <p:nvCxnSpPr>
          <p:cNvPr id="177" name="Google Shape;177;p24"/>
          <p:cNvCxnSpPr/>
          <p:nvPr/>
        </p:nvCxnSpPr>
        <p:spPr>
          <a:xfrm>
            <a:off x="5791200" y="5715000"/>
            <a:ext cx="0" cy="914400"/>
          </a:xfrm>
          <a:prstGeom prst="straightConnector1">
            <a:avLst/>
          </a:prstGeom>
          <a:noFill/>
          <a:ln w="9525" cap="flat" cmpd="sng">
            <a:solidFill>
              <a:srgbClr val="788469"/>
            </a:solidFill>
            <a:prstDash val="solid"/>
            <a:round/>
            <a:headEnd type="none" w="sm" len="sm"/>
            <a:tailEnd type="none" w="sm" len="sm"/>
          </a:ln>
        </p:spPr>
      </p:cxnSp>
      <p:cxnSp>
        <p:nvCxnSpPr>
          <p:cNvPr id="178" name="Google Shape;178;p24"/>
          <p:cNvCxnSpPr/>
          <p:nvPr/>
        </p:nvCxnSpPr>
        <p:spPr>
          <a:xfrm>
            <a:off x="5791200" y="6629400"/>
            <a:ext cx="1066800" cy="0"/>
          </a:xfrm>
          <a:prstGeom prst="straightConnector1">
            <a:avLst/>
          </a:prstGeom>
          <a:noFill/>
          <a:ln w="9525" cap="flat" cmpd="sng">
            <a:solidFill>
              <a:srgbClr val="788469"/>
            </a:solidFill>
            <a:prstDash val="solid"/>
            <a:round/>
            <a:headEnd type="none" w="sm" len="sm"/>
            <a:tailEnd type="none" w="sm" len="sm"/>
          </a:ln>
        </p:spPr>
      </p:cxnSp>
      <p:cxnSp>
        <p:nvCxnSpPr>
          <p:cNvPr id="179" name="Google Shape;179;p24"/>
          <p:cNvCxnSpPr/>
          <p:nvPr/>
        </p:nvCxnSpPr>
        <p:spPr>
          <a:xfrm>
            <a:off x="5943600" y="5867400"/>
            <a:ext cx="76200" cy="685800"/>
          </a:xfrm>
          <a:prstGeom prst="straightConnector1">
            <a:avLst/>
          </a:prstGeom>
          <a:noFill/>
          <a:ln w="9525" cap="flat" cmpd="sng">
            <a:solidFill>
              <a:srgbClr val="788469"/>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5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5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5" end="5"/>
                                            </p:txEl>
                                          </p:spTgt>
                                        </p:tgtEl>
                                        <p:attrNameLst>
                                          <p:attrName>style.visibility</p:attrName>
                                        </p:attrNameLst>
                                      </p:cBhvr>
                                      <p:to>
                                        <p:strVal val="visible"/>
                                      </p:to>
                                    </p:set>
                                    <p:animEffect transition="in" filter="fade">
                                      <p:cBhvr>
                                        <p:cTn id="22" dur="500"/>
                                        <p:tgtEl>
                                          <p:spTgt spid="17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500"/>
                                        <p:tgtEl>
                                          <p:spTgt spid="174"/>
                                        </p:tgtEl>
                                      </p:cBhvr>
                                    </p:animEffect>
                                  </p:childTnLst>
                                </p:cTn>
                              </p:par>
                              <p:par>
                                <p:cTn id="28" presetID="10" presetClass="entr" presetSubtype="0" fill="hold" nodeType="withEffect">
                                  <p:stCondLst>
                                    <p:cond delay="0"/>
                                  </p:stCondLst>
                                  <p:childTnLst>
                                    <p:set>
                                      <p:cBhvr>
                                        <p:cTn id="29" dur="1" fill="hold">
                                          <p:stCondLst>
                                            <p:cond delay="0"/>
                                          </p:stCondLst>
                                        </p:cTn>
                                        <p:tgtEl>
                                          <p:spTgt spid="175"/>
                                        </p:tgtEl>
                                        <p:attrNameLst>
                                          <p:attrName>style.visibility</p:attrName>
                                        </p:attrNameLst>
                                      </p:cBhvr>
                                      <p:to>
                                        <p:strVal val="visible"/>
                                      </p:to>
                                    </p:set>
                                    <p:animEffect transition="in" filter="fade">
                                      <p:cBhvr>
                                        <p:cTn id="30" dur="500"/>
                                        <p:tgtEl>
                                          <p:spTgt spid="175"/>
                                        </p:tgtEl>
                                      </p:cBhvr>
                                    </p:animEffect>
                                  </p:childTnLst>
                                </p:cTn>
                              </p:par>
                              <p:par>
                                <p:cTn id="31" presetID="10" presetClass="entr" presetSubtype="0" fill="hold" nodeType="with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fade">
                                      <p:cBhvr>
                                        <p:cTn id="33" dur="500"/>
                                        <p:tgtEl>
                                          <p:spTgt spid="1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7"/>
                                        </p:tgtEl>
                                        <p:attrNameLst>
                                          <p:attrName>style.visibility</p:attrName>
                                        </p:attrNameLst>
                                      </p:cBhvr>
                                      <p:to>
                                        <p:strVal val="visible"/>
                                      </p:to>
                                    </p:set>
                                    <p:animEffect transition="in" filter="fade">
                                      <p:cBhvr>
                                        <p:cTn id="38" dur="500"/>
                                        <p:tgtEl>
                                          <p:spTgt spid="177"/>
                                        </p:tgtEl>
                                      </p:cBhvr>
                                    </p:animEffect>
                                  </p:childTnLst>
                                </p:cTn>
                              </p:par>
                              <p:par>
                                <p:cTn id="39" presetID="10" presetClass="entr" presetSubtype="0" fill="hold" nodeType="withEffect">
                                  <p:stCondLst>
                                    <p:cond delay="0"/>
                                  </p:stCondLst>
                                  <p:childTnLst>
                                    <p:set>
                                      <p:cBhvr>
                                        <p:cTn id="40" dur="1" fill="hold">
                                          <p:stCondLst>
                                            <p:cond delay="0"/>
                                          </p:stCondLst>
                                        </p:cTn>
                                        <p:tgtEl>
                                          <p:spTgt spid="178"/>
                                        </p:tgtEl>
                                        <p:attrNameLst>
                                          <p:attrName>style.visibility</p:attrName>
                                        </p:attrNameLst>
                                      </p:cBhvr>
                                      <p:to>
                                        <p:strVal val="visible"/>
                                      </p:to>
                                    </p:set>
                                    <p:animEffect transition="in" filter="fade">
                                      <p:cBhvr>
                                        <p:cTn id="41" dur="500"/>
                                        <p:tgtEl>
                                          <p:spTgt spid="178"/>
                                        </p:tgtEl>
                                      </p:cBhvr>
                                    </p:animEffect>
                                  </p:childTnLst>
                                </p:cTn>
                              </p:par>
                              <p:par>
                                <p:cTn id="42" presetID="10" presetClass="entr" presetSubtype="0" fill="hold" nodeType="withEffect">
                                  <p:stCondLst>
                                    <p:cond delay="0"/>
                                  </p:stCondLst>
                                  <p:childTnLst>
                                    <p:set>
                                      <p:cBhvr>
                                        <p:cTn id="43" dur="1" fill="hold">
                                          <p:stCondLst>
                                            <p:cond delay="0"/>
                                          </p:stCondLst>
                                        </p:cTn>
                                        <p:tgtEl>
                                          <p:spTgt spid="179"/>
                                        </p:tgtEl>
                                        <p:attrNameLst>
                                          <p:attrName>style.visibility</p:attrName>
                                        </p:attrNameLst>
                                      </p:cBhvr>
                                      <p:to>
                                        <p:strVal val="visible"/>
                                      </p:to>
                                    </p:set>
                                    <p:animEffect transition="in" filter="fade">
                                      <p:cBhvr>
                                        <p:cTn id="44"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15AD-9CA5-824C-96D2-32D01D67F2EE}"/>
              </a:ext>
            </a:extLst>
          </p:cNvPr>
          <p:cNvSpPr>
            <a:spLocks noGrp="1"/>
          </p:cNvSpPr>
          <p:nvPr>
            <p:ph type="title"/>
          </p:nvPr>
        </p:nvSpPr>
        <p:spPr>
          <a:xfrm>
            <a:off x="228600" y="-411618"/>
            <a:ext cx="8229600" cy="1143000"/>
          </a:xfrm>
        </p:spPr>
        <p:txBody>
          <a:bodyPr/>
          <a:lstStyle/>
          <a:p>
            <a:r>
              <a:rPr lang="en-US" dirty="0"/>
              <a:t>Sample Question</a:t>
            </a:r>
          </a:p>
        </p:txBody>
      </p:sp>
      <p:sp>
        <p:nvSpPr>
          <p:cNvPr id="3" name="Text Placeholder 2">
            <a:extLst>
              <a:ext uri="{FF2B5EF4-FFF2-40B4-BE49-F238E27FC236}">
                <a16:creationId xmlns:a16="http://schemas.microsoft.com/office/drawing/2014/main" id="{E845FC61-85AB-F449-84B0-1BDED91ABA3A}"/>
              </a:ext>
            </a:extLst>
          </p:cNvPr>
          <p:cNvSpPr>
            <a:spLocks noGrp="1"/>
          </p:cNvSpPr>
          <p:nvPr>
            <p:ph type="body" idx="1"/>
          </p:nvPr>
        </p:nvSpPr>
        <p:spPr/>
        <p:txBody>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A7559432-EE2F-A14F-84F2-143282089D81}"/>
              </a:ext>
            </a:extLst>
          </p:cNvPr>
          <p:cNvPicPr>
            <a:picLocks noChangeAspect="1"/>
          </p:cNvPicPr>
          <p:nvPr/>
        </p:nvPicPr>
        <p:blipFill>
          <a:blip r:embed="rId3"/>
          <a:stretch>
            <a:fillRect/>
          </a:stretch>
        </p:blipFill>
        <p:spPr>
          <a:xfrm>
            <a:off x="0" y="731382"/>
            <a:ext cx="9144000" cy="6126618"/>
          </a:xfrm>
          <a:prstGeom prst="rect">
            <a:avLst/>
          </a:prstGeom>
        </p:spPr>
      </p:pic>
    </p:spTree>
    <p:extLst>
      <p:ext uri="{BB962C8B-B14F-4D97-AF65-F5344CB8AC3E}">
        <p14:creationId xmlns:p14="http://schemas.microsoft.com/office/powerpoint/2010/main" val="424518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78F9-D960-644D-AA52-253AEA460ECB}"/>
              </a:ext>
            </a:extLst>
          </p:cNvPr>
          <p:cNvSpPr>
            <a:spLocks noGrp="1"/>
          </p:cNvSpPr>
          <p:nvPr>
            <p:ph type="title"/>
          </p:nvPr>
        </p:nvSpPr>
        <p:spPr/>
        <p:txBody>
          <a:bodyPr/>
          <a:lstStyle/>
          <a:p>
            <a:r>
              <a:rPr lang="en-US" dirty="0"/>
              <a:t>Practice Problems</a:t>
            </a:r>
          </a:p>
        </p:txBody>
      </p:sp>
      <p:sp>
        <p:nvSpPr>
          <p:cNvPr id="3" name="Text Placeholder 2">
            <a:extLst>
              <a:ext uri="{FF2B5EF4-FFF2-40B4-BE49-F238E27FC236}">
                <a16:creationId xmlns:a16="http://schemas.microsoft.com/office/drawing/2014/main" id="{50BE44C1-C90E-494B-A12F-D36FAFD0248E}"/>
              </a:ext>
            </a:extLst>
          </p:cNvPr>
          <p:cNvSpPr>
            <a:spLocks noGrp="1"/>
          </p:cNvSpPr>
          <p:nvPr>
            <p:ph type="body" idx="1"/>
          </p:nvPr>
        </p:nvSpPr>
        <p:spPr/>
        <p:txBody>
          <a:bodyPr/>
          <a:lstStyle/>
          <a:p>
            <a:pPr marL="634365" lvl="0" indent="-514350">
              <a:buFont typeface="+mj-lt"/>
              <a:buAutoNum type="arabicPeriod"/>
            </a:pPr>
            <a:r>
              <a:rPr lang="en-US" dirty="0"/>
              <a:t>What is Demand?</a:t>
            </a:r>
          </a:p>
          <a:p>
            <a:pPr marL="634365" lvl="0" indent="-514350">
              <a:buFont typeface="+mj-lt"/>
              <a:buAutoNum type="arabicPeriod"/>
            </a:pPr>
            <a:r>
              <a:rPr lang="en-US" dirty="0"/>
              <a:t>What does the law of demand state?</a:t>
            </a:r>
          </a:p>
          <a:p>
            <a:pPr marL="634365" lvl="0" indent="-514350">
              <a:buFont typeface="+mj-lt"/>
              <a:buAutoNum type="arabicPeriod"/>
            </a:pPr>
            <a:r>
              <a:rPr lang="en-US" dirty="0"/>
              <a:t>What are demand shifters?</a:t>
            </a:r>
          </a:p>
          <a:p>
            <a:pPr marL="634365" lvl="0" indent="-514350">
              <a:buFont typeface="+mj-lt"/>
              <a:buAutoNum type="arabicPeriod"/>
            </a:pPr>
            <a:r>
              <a:rPr lang="en-US" dirty="0"/>
              <a:t>What causes a change in quantity demanded?</a:t>
            </a:r>
          </a:p>
          <a:p>
            <a:endParaRPr lang="en-US" dirty="0"/>
          </a:p>
        </p:txBody>
      </p:sp>
    </p:spTree>
    <p:extLst>
      <p:ext uri="{BB962C8B-B14F-4D97-AF65-F5344CB8AC3E}">
        <p14:creationId xmlns:p14="http://schemas.microsoft.com/office/powerpoint/2010/main" val="23991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7563-8184-9541-B3D0-5C71CC95CBC1}"/>
              </a:ext>
            </a:extLst>
          </p:cNvPr>
          <p:cNvSpPr>
            <a:spLocks noGrp="1"/>
          </p:cNvSpPr>
          <p:nvPr>
            <p:ph type="title"/>
          </p:nvPr>
        </p:nvSpPr>
        <p:spPr/>
        <p:txBody>
          <a:bodyPr/>
          <a:lstStyle/>
          <a:p>
            <a:r>
              <a:rPr lang="en-US" dirty="0"/>
              <a:t>Practice Problems:</a:t>
            </a:r>
          </a:p>
        </p:txBody>
      </p:sp>
      <p:sp>
        <p:nvSpPr>
          <p:cNvPr id="3" name="Text Placeholder 2">
            <a:extLst>
              <a:ext uri="{FF2B5EF4-FFF2-40B4-BE49-F238E27FC236}">
                <a16:creationId xmlns:a16="http://schemas.microsoft.com/office/drawing/2014/main" id="{675644B1-1812-BF47-91E1-0845F27562A6}"/>
              </a:ext>
            </a:extLst>
          </p:cNvPr>
          <p:cNvSpPr>
            <a:spLocks noGrp="1"/>
          </p:cNvSpPr>
          <p:nvPr>
            <p:ph type="body" idx="1"/>
          </p:nvPr>
        </p:nvSpPr>
        <p:spPr/>
        <p:txBody>
          <a:bodyPr/>
          <a:lstStyle/>
          <a:p>
            <a:r>
              <a:rPr lang="en-US" dirty="0"/>
              <a:t>Citizens of Jamaica are expecting a category 10 hurricane in two months. What will happen to their demand for goods and services? </a:t>
            </a:r>
          </a:p>
          <a:p>
            <a:endParaRPr lang="en-US" dirty="0"/>
          </a:p>
          <a:p>
            <a:endParaRPr lang="en-US" dirty="0"/>
          </a:p>
          <a:p>
            <a:endParaRPr lang="en-US" dirty="0"/>
          </a:p>
          <a:p>
            <a:r>
              <a:rPr lang="en-US" dirty="0"/>
              <a:t>As of late the price of hamburger meat has gone up. What will happen to the demand for hamburger buns? What’s their relationship? </a:t>
            </a:r>
          </a:p>
          <a:p>
            <a:endParaRPr lang="en-US" dirty="0"/>
          </a:p>
        </p:txBody>
      </p:sp>
    </p:spTree>
    <p:extLst>
      <p:ext uri="{BB962C8B-B14F-4D97-AF65-F5344CB8AC3E}">
        <p14:creationId xmlns:p14="http://schemas.microsoft.com/office/powerpoint/2010/main" val="421486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4161-FE14-B949-A7B7-BA711670CB8A}"/>
              </a:ext>
            </a:extLst>
          </p:cNvPr>
          <p:cNvSpPr>
            <a:spLocks noGrp="1"/>
          </p:cNvSpPr>
          <p:nvPr>
            <p:ph type="title"/>
          </p:nvPr>
        </p:nvSpPr>
        <p:spPr/>
        <p:txBody>
          <a:bodyPr/>
          <a:lstStyle/>
          <a:p>
            <a:r>
              <a:rPr lang="en-US" dirty="0"/>
              <a:t>Practice Problems</a:t>
            </a:r>
          </a:p>
        </p:txBody>
      </p:sp>
      <p:sp>
        <p:nvSpPr>
          <p:cNvPr id="3" name="Text Placeholder 2">
            <a:extLst>
              <a:ext uri="{FF2B5EF4-FFF2-40B4-BE49-F238E27FC236}">
                <a16:creationId xmlns:a16="http://schemas.microsoft.com/office/drawing/2014/main" id="{4AE6357F-561D-6741-AF43-211E0743463C}"/>
              </a:ext>
            </a:extLst>
          </p:cNvPr>
          <p:cNvSpPr>
            <a:spLocks noGrp="1"/>
          </p:cNvSpPr>
          <p:nvPr>
            <p:ph type="body" idx="1"/>
          </p:nvPr>
        </p:nvSpPr>
        <p:spPr/>
        <p:txBody>
          <a:bodyPr/>
          <a:lstStyle/>
          <a:p>
            <a:r>
              <a:rPr lang="en-US" dirty="0"/>
              <a:t> The prices of cookies are going up this week, what will happen to the demand for potato chips? What’s their relationship? Show this graphically.</a:t>
            </a:r>
          </a:p>
          <a:p>
            <a:endParaRPr lang="en-US" dirty="0"/>
          </a:p>
          <a:p>
            <a:pPr marL="120015" indent="0">
              <a:buNone/>
            </a:pPr>
            <a:endParaRPr lang="en-US" dirty="0"/>
          </a:p>
          <a:p>
            <a:r>
              <a:rPr lang="en-US" dirty="0"/>
              <a:t>If the price of bananas goes down, what will happen to demand </a:t>
            </a:r>
          </a:p>
          <a:p>
            <a:endParaRPr lang="en-US" dirty="0"/>
          </a:p>
          <a:p>
            <a:endParaRPr lang="en-US" dirty="0"/>
          </a:p>
        </p:txBody>
      </p:sp>
    </p:spTree>
    <p:extLst>
      <p:ext uri="{BB962C8B-B14F-4D97-AF65-F5344CB8AC3E}">
        <p14:creationId xmlns:p14="http://schemas.microsoft.com/office/powerpoint/2010/main" val="142280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60BA-C679-3E43-904F-4B3DAC00D3B8}"/>
              </a:ext>
            </a:extLst>
          </p:cNvPr>
          <p:cNvSpPr>
            <a:spLocks noGrp="1"/>
          </p:cNvSpPr>
          <p:nvPr>
            <p:ph type="title"/>
          </p:nvPr>
        </p:nvSpPr>
        <p:spPr/>
        <p:txBody>
          <a:bodyPr/>
          <a:lstStyle/>
          <a:p>
            <a:r>
              <a:rPr lang="en-US" dirty="0"/>
              <a:t>Practice Problems:</a:t>
            </a:r>
          </a:p>
        </p:txBody>
      </p:sp>
      <p:sp>
        <p:nvSpPr>
          <p:cNvPr id="3" name="Text Placeholder 2">
            <a:extLst>
              <a:ext uri="{FF2B5EF4-FFF2-40B4-BE49-F238E27FC236}">
                <a16:creationId xmlns:a16="http://schemas.microsoft.com/office/drawing/2014/main" id="{449897E2-4F5D-F74E-9965-612F0D34182B}"/>
              </a:ext>
            </a:extLst>
          </p:cNvPr>
          <p:cNvSpPr>
            <a:spLocks noGrp="1"/>
          </p:cNvSpPr>
          <p:nvPr>
            <p:ph type="body" idx="1"/>
          </p:nvPr>
        </p:nvSpPr>
        <p:spPr/>
        <p:txBody>
          <a:bodyPr/>
          <a:lstStyle/>
          <a:p>
            <a:r>
              <a:rPr lang="en-US" dirty="0"/>
              <a:t>A new manufacturing company has arrived in Raleigh, and has doubled the population. What will happen to the demand for goods and services in the city? Show graphically.</a:t>
            </a:r>
          </a:p>
          <a:p>
            <a:endParaRPr lang="en-US" dirty="0"/>
          </a:p>
        </p:txBody>
      </p:sp>
    </p:spTree>
    <p:extLst>
      <p:ext uri="{BB962C8B-B14F-4D97-AF65-F5344CB8AC3E}">
        <p14:creationId xmlns:p14="http://schemas.microsoft.com/office/powerpoint/2010/main" val="178673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5729-41B3-2F4B-90C9-EC9764DDDBD6}"/>
              </a:ext>
            </a:extLst>
          </p:cNvPr>
          <p:cNvSpPr>
            <a:spLocks noGrp="1"/>
          </p:cNvSpPr>
          <p:nvPr>
            <p:ph type="title"/>
          </p:nvPr>
        </p:nvSpPr>
        <p:spPr>
          <a:xfrm>
            <a:off x="457200" y="0"/>
            <a:ext cx="8229600" cy="1143000"/>
          </a:xfrm>
        </p:spPr>
        <p:txBody>
          <a:bodyPr/>
          <a:lstStyle/>
          <a:p>
            <a:r>
              <a:rPr lang="en-US" sz="3200" dirty="0"/>
              <a:t>Bell Ringer #7</a:t>
            </a:r>
            <a:br>
              <a:rPr lang="en-US" sz="3200" dirty="0"/>
            </a:br>
            <a:r>
              <a:rPr lang="en-US" sz="3200" dirty="0"/>
              <a:t>5/3/19</a:t>
            </a:r>
          </a:p>
        </p:txBody>
      </p:sp>
      <p:sp>
        <p:nvSpPr>
          <p:cNvPr id="3" name="Text Placeholder 2">
            <a:extLst>
              <a:ext uri="{FF2B5EF4-FFF2-40B4-BE49-F238E27FC236}">
                <a16:creationId xmlns:a16="http://schemas.microsoft.com/office/drawing/2014/main" id="{A323C078-294C-9940-87FE-10CB6E7B3C37}"/>
              </a:ext>
            </a:extLst>
          </p:cNvPr>
          <p:cNvSpPr>
            <a:spLocks noGrp="1"/>
          </p:cNvSpPr>
          <p:nvPr>
            <p:ph type="body" idx="1"/>
          </p:nvPr>
        </p:nvSpPr>
        <p:spPr>
          <a:xfrm>
            <a:off x="457200" y="1004553"/>
            <a:ext cx="8229600" cy="5853448"/>
          </a:xfrm>
        </p:spPr>
        <p:txBody>
          <a:bodyPr/>
          <a:lstStyle/>
          <a:p>
            <a:pPr marL="577215" indent="-457200">
              <a:buFont typeface="+mj-lt"/>
              <a:buAutoNum type="arabicPeriod"/>
            </a:pPr>
            <a:r>
              <a:rPr lang="en-US" sz="2200" b="1" dirty="0"/>
              <a:t>Which term describes the pleasure, usefulness, or satisfaction a person gets from using a product? </a:t>
            </a:r>
          </a:p>
          <a:p>
            <a:pPr marL="1034415" lvl="1" indent="-457200">
              <a:buFont typeface="+mj-lt"/>
              <a:buAutoNum type="alphaUcPeriod"/>
            </a:pPr>
            <a:r>
              <a:rPr lang="en-US" sz="2000" dirty="0"/>
              <a:t>Demand</a:t>
            </a:r>
          </a:p>
          <a:p>
            <a:pPr marL="1034415" lvl="1" indent="-457200">
              <a:buFont typeface="+mj-lt"/>
              <a:buAutoNum type="alphaUcPeriod"/>
            </a:pPr>
            <a:r>
              <a:rPr lang="en-US" sz="2000" dirty="0"/>
              <a:t>Utility</a:t>
            </a:r>
          </a:p>
          <a:p>
            <a:pPr marL="1034415" lvl="1" indent="-457200">
              <a:buFont typeface="+mj-lt"/>
              <a:buAutoNum type="alphaUcPeriod"/>
            </a:pPr>
            <a:r>
              <a:rPr lang="en-US" sz="2000" dirty="0"/>
              <a:t>marketability</a:t>
            </a:r>
            <a:endParaRPr lang="en-US" sz="2200" dirty="0"/>
          </a:p>
          <a:p>
            <a:pPr marL="577215" indent="-457200">
              <a:buFont typeface="+mj-lt"/>
              <a:buAutoNum type="arabicPeriod"/>
            </a:pPr>
            <a:r>
              <a:rPr lang="en-US" sz="2200" b="1" dirty="0"/>
              <a:t>Which series includes the four broad categories of resources needed for production? </a:t>
            </a:r>
          </a:p>
          <a:p>
            <a:pPr marL="1045845" lvl="1" indent="-457200">
              <a:buFont typeface="+mj-lt"/>
              <a:buAutoNum type="alphaUcPeriod"/>
            </a:pPr>
            <a:r>
              <a:rPr lang="en-US" sz="2000" dirty="0"/>
              <a:t>Land, labor, capital, and entrepreneurial skill.</a:t>
            </a:r>
          </a:p>
          <a:p>
            <a:pPr marL="1045845" lvl="1" indent="-457200">
              <a:buFont typeface="+mj-lt"/>
              <a:buAutoNum type="alphaUcPeriod"/>
            </a:pPr>
            <a:r>
              <a:rPr lang="en-US" sz="2000" dirty="0"/>
              <a:t>Entrepreneurial skill, incentives, standard of living, and loans.</a:t>
            </a:r>
          </a:p>
          <a:p>
            <a:pPr marL="1045845" lvl="1" indent="-457200">
              <a:buFont typeface="+mj-lt"/>
              <a:buAutoNum type="alphaUcPeriod"/>
            </a:pPr>
            <a:r>
              <a:rPr lang="en-US" sz="2000" dirty="0"/>
              <a:t>Resources, scarcity, transportation, and leisure time.</a:t>
            </a:r>
          </a:p>
          <a:p>
            <a:pPr marL="577215" indent="-457200">
              <a:buFont typeface="+mj-lt"/>
              <a:buAutoNum type="arabicPeriod"/>
            </a:pPr>
            <a:r>
              <a:rPr lang="en-US" sz="2200" b="1" dirty="0"/>
              <a:t>What term refers to the desire, willingness, and ability to buy a good or service?</a:t>
            </a:r>
          </a:p>
          <a:p>
            <a:pPr marL="1045845" lvl="1" indent="-457200">
              <a:buFont typeface="+mj-lt"/>
              <a:buAutoNum type="alphaUcPeriod"/>
            </a:pPr>
            <a:r>
              <a:rPr lang="en-US" sz="2000" dirty="0"/>
              <a:t>supply</a:t>
            </a:r>
          </a:p>
          <a:p>
            <a:pPr marL="1045845" lvl="1" indent="-457200">
              <a:buFont typeface="+mj-lt"/>
              <a:buAutoNum type="alphaUcPeriod"/>
            </a:pPr>
            <a:r>
              <a:rPr lang="en-US" sz="2000" dirty="0"/>
              <a:t>demand</a:t>
            </a:r>
          </a:p>
          <a:p>
            <a:pPr marL="1045845" lvl="1" indent="-457200">
              <a:buFont typeface="+mj-lt"/>
              <a:buAutoNum type="alphaUcPeriod"/>
            </a:pPr>
            <a:r>
              <a:rPr lang="en-US" sz="2000" dirty="0"/>
              <a:t>law of demand</a:t>
            </a:r>
          </a:p>
          <a:p>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13464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Autofit/>
          </a:bodyPr>
          <a:lstStyle/>
          <a:p>
            <a:pPr marL="0" lvl="0" indent="0" algn="ctr" rtl="0">
              <a:spcBef>
                <a:spcPts val="0"/>
              </a:spcBef>
              <a:spcAft>
                <a:spcPts val="0"/>
              </a:spcAft>
              <a:buClr>
                <a:srgbClr val="F7CA52"/>
              </a:buClr>
              <a:buSzPts val="5600"/>
              <a:buFont typeface="Calibri"/>
              <a:buNone/>
            </a:pPr>
            <a:r>
              <a:rPr lang="en-US"/>
              <a:t>Demand</a:t>
            </a:r>
            <a:endParaRPr/>
          </a:p>
        </p:txBody>
      </p:sp>
      <p:sp>
        <p:nvSpPr>
          <p:cNvPr id="123" name="Google Shape;123;p17"/>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p>
            <a:pPr marL="0" lvl="0" indent="0" algn="ctr" rtl="0">
              <a:spcBef>
                <a:spcPts val="0"/>
              </a:spcBef>
              <a:spcAft>
                <a:spcPts val="0"/>
              </a:spcAft>
              <a:buSzPts val="2470"/>
              <a:buNone/>
            </a:pPr>
            <a:r>
              <a:rPr lang="en-US"/>
              <a:t>EQ: How does demand for a product change as cost decreases?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a:t>Demand</a:t>
            </a:r>
            <a:endParaRPr/>
          </a:p>
        </p:txBody>
      </p:sp>
      <p:sp>
        <p:nvSpPr>
          <p:cNvPr id="129" name="Google Shape;129;p18"/>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1" indent="-274320" algn="l" rtl="0">
              <a:spcBef>
                <a:spcPts val="0"/>
              </a:spcBef>
              <a:spcAft>
                <a:spcPts val="0"/>
              </a:spcAft>
              <a:buClr>
                <a:schemeClr val="accent3"/>
              </a:buClr>
              <a:buSzPts val="2280"/>
              <a:buChar char="●"/>
            </a:pPr>
            <a:r>
              <a:rPr lang="en-US" u="sng" dirty="0">
                <a:solidFill>
                  <a:srgbClr val="FF0000"/>
                </a:solidFill>
              </a:rPr>
              <a:t>Definition: </a:t>
            </a:r>
            <a:r>
              <a:rPr lang="en-US" dirty="0"/>
              <a:t>Desire, willingness, and ability to buy a good or service </a:t>
            </a:r>
            <a:r>
              <a:rPr lang="en-US" i="1" dirty="0"/>
              <a:t>(must want it, be willing to buy it, and have resources to buy it)</a:t>
            </a:r>
            <a:endParaRPr sz="1400" dirty="0"/>
          </a:p>
          <a:p>
            <a:pPr marL="274320" lvl="1" indent="-274320" algn="l" rtl="0">
              <a:spcBef>
                <a:spcPts val="480"/>
              </a:spcBef>
              <a:spcAft>
                <a:spcPts val="0"/>
              </a:spcAft>
              <a:buClr>
                <a:schemeClr val="accent3"/>
              </a:buClr>
              <a:buSzPts val="2280"/>
              <a:buChar char="●"/>
            </a:pPr>
            <a:r>
              <a:rPr lang="en-US" dirty="0">
                <a:solidFill>
                  <a:srgbClr val="FF0000"/>
                </a:solidFill>
              </a:rPr>
              <a:t>Individual Demand Schedule </a:t>
            </a:r>
            <a:r>
              <a:rPr lang="en-US" dirty="0"/>
              <a:t>– lists various quantities of a product or service that someone is willing to buy over a range of prices (p. 571)</a:t>
            </a:r>
            <a:endParaRPr dirty="0"/>
          </a:p>
          <a:p>
            <a:pPr marL="274320" lvl="1" indent="-274320" algn="l" rtl="0">
              <a:spcBef>
                <a:spcPts val="280"/>
              </a:spcBef>
              <a:spcAft>
                <a:spcPts val="0"/>
              </a:spcAft>
              <a:buClr>
                <a:schemeClr val="accent3"/>
              </a:buClr>
              <a:buSzPts val="1330"/>
              <a:buNone/>
            </a:pPr>
            <a:endParaRPr sz="1400" dirty="0"/>
          </a:p>
        </p:txBody>
      </p:sp>
      <p:sp>
        <p:nvSpPr>
          <p:cNvPr id="130" name="Google Shape;130;p18"/>
          <p:cNvSpPr/>
          <p:nvPr/>
        </p:nvSpPr>
        <p:spPr>
          <a:xfrm>
            <a:off x="2667000" y="4343400"/>
            <a:ext cx="3733800" cy="2362200"/>
          </a:xfrm>
          <a:prstGeom prst="rect">
            <a:avLst/>
          </a:prstGeom>
          <a:solidFill>
            <a:srgbClr val="FDF59C"/>
          </a:solidFill>
          <a:ln w="25400" cap="flat" cmpd="sng">
            <a:solidFill>
              <a:srgbClr val="7884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cxnSp>
        <p:nvCxnSpPr>
          <p:cNvPr id="131" name="Google Shape;131;p18"/>
          <p:cNvCxnSpPr>
            <a:stCxn id="130" idx="1"/>
            <a:endCxn id="130" idx="3"/>
          </p:cNvCxnSpPr>
          <p:nvPr/>
        </p:nvCxnSpPr>
        <p:spPr>
          <a:xfrm>
            <a:off x="2667000" y="5524500"/>
            <a:ext cx="3733800" cy="0"/>
          </a:xfrm>
          <a:prstGeom prst="straightConnector1">
            <a:avLst/>
          </a:prstGeom>
          <a:noFill/>
          <a:ln w="9525" cap="flat" cmpd="sng">
            <a:solidFill>
              <a:srgbClr val="788469"/>
            </a:solidFill>
            <a:prstDash val="solid"/>
            <a:round/>
            <a:headEnd type="none" w="sm" len="sm"/>
            <a:tailEnd type="none" w="sm" len="sm"/>
          </a:ln>
        </p:spPr>
      </p:cxnSp>
      <p:cxnSp>
        <p:nvCxnSpPr>
          <p:cNvPr id="132" name="Google Shape;132;p18"/>
          <p:cNvCxnSpPr/>
          <p:nvPr/>
        </p:nvCxnSpPr>
        <p:spPr>
          <a:xfrm>
            <a:off x="2667000" y="5181600"/>
            <a:ext cx="3733800" cy="0"/>
          </a:xfrm>
          <a:prstGeom prst="straightConnector1">
            <a:avLst/>
          </a:prstGeom>
          <a:noFill/>
          <a:ln w="9525" cap="flat" cmpd="sng">
            <a:solidFill>
              <a:srgbClr val="788469"/>
            </a:solidFill>
            <a:prstDash val="solid"/>
            <a:round/>
            <a:headEnd type="none" w="sm" len="sm"/>
            <a:tailEnd type="none" w="sm" len="sm"/>
          </a:ln>
        </p:spPr>
      </p:cxnSp>
      <p:cxnSp>
        <p:nvCxnSpPr>
          <p:cNvPr id="133" name="Google Shape;133;p18"/>
          <p:cNvCxnSpPr/>
          <p:nvPr/>
        </p:nvCxnSpPr>
        <p:spPr>
          <a:xfrm>
            <a:off x="2667000" y="5943600"/>
            <a:ext cx="3733800" cy="0"/>
          </a:xfrm>
          <a:prstGeom prst="straightConnector1">
            <a:avLst/>
          </a:prstGeom>
          <a:noFill/>
          <a:ln w="9525" cap="flat" cmpd="sng">
            <a:solidFill>
              <a:srgbClr val="788469"/>
            </a:solidFill>
            <a:prstDash val="solid"/>
            <a:round/>
            <a:headEnd type="none" w="sm" len="sm"/>
            <a:tailEnd type="none" w="sm" len="sm"/>
          </a:ln>
        </p:spPr>
      </p:cxnSp>
      <p:cxnSp>
        <p:nvCxnSpPr>
          <p:cNvPr id="134" name="Google Shape;134;p18"/>
          <p:cNvCxnSpPr/>
          <p:nvPr/>
        </p:nvCxnSpPr>
        <p:spPr>
          <a:xfrm>
            <a:off x="2667000" y="6324600"/>
            <a:ext cx="3733800" cy="0"/>
          </a:xfrm>
          <a:prstGeom prst="straightConnector1">
            <a:avLst/>
          </a:prstGeom>
          <a:noFill/>
          <a:ln w="9525" cap="flat" cmpd="sng">
            <a:solidFill>
              <a:srgbClr val="788469"/>
            </a:solidFill>
            <a:prstDash val="solid"/>
            <a:round/>
            <a:headEnd type="none" w="sm" len="sm"/>
            <a:tailEnd type="none" w="sm" len="sm"/>
          </a:ln>
        </p:spPr>
      </p:cxnSp>
      <p:cxnSp>
        <p:nvCxnSpPr>
          <p:cNvPr id="135" name="Google Shape;135;p18"/>
          <p:cNvCxnSpPr/>
          <p:nvPr/>
        </p:nvCxnSpPr>
        <p:spPr>
          <a:xfrm>
            <a:off x="4419600" y="5181600"/>
            <a:ext cx="0" cy="1524000"/>
          </a:xfrm>
          <a:prstGeom prst="straightConnector1">
            <a:avLst/>
          </a:prstGeom>
          <a:noFill/>
          <a:ln w="9525" cap="flat" cmpd="sng">
            <a:solidFill>
              <a:srgbClr val="788469"/>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5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par>
                                <p:cTn id="18" presetID="10" presetClass="entr" presetSubtype="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500"/>
                                        <p:tgtEl>
                                          <p:spTgt spid="132"/>
                                        </p:tgtEl>
                                      </p:cBhvr>
                                    </p:animEffect>
                                  </p:childTnLst>
                                </p:cTn>
                              </p:par>
                              <p:par>
                                <p:cTn id="21" presetID="10"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par>
                                <p:cTn id="24" presetID="10" presetClass="entr" presetSubtype="0" fill="hold" nodeType="withEffect">
                                  <p:stCondLst>
                                    <p:cond delay="0"/>
                                  </p:stCondLst>
                                  <p:childTnLst>
                                    <p:set>
                                      <p:cBhvr>
                                        <p:cTn id="25" dur="1" fill="hold">
                                          <p:stCondLst>
                                            <p:cond delay="0"/>
                                          </p:stCondLst>
                                        </p:cTn>
                                        <p:tgtEl>
                                          <p:spTgt spid="133"/>
                                        </p:tgtEl>
                                        <p:attrNameLst>
                                          <p:attrName>style.visibility</p:attrName>
                                        </p:attrNameLst>
                                      </p:cBhvr>
                                      <p:to>
                                        <p:strVal val="visible"/>
                                      </p:to>
                                    </p:set>
                                    <p:animEffect transition="in" filter="fade">
                                      <p:cBhvr>
                                        <p:cTn id="26" dur="500"/>
                                        <p:tgtEl>
                                          <p:spTgt spid="133"/>
                                        </p:tgtEl>
                                      </p:cBhvr>
                                    </p:animEffect>
                                  </p:childTnLst>
                                </p:cTn>
                              </p:par>
                              <p:par>
                                <p:cTn id="27" presetID="10" presetClass="entr" presetSubtype="0" fill="hold"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childTnLst>
                                </p:cTn>
                              </p:par>
                              <p:par>
                                <p:cTn id="30" presetID="10" presetClass="entr" presetSubtype="0" fill="hold"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fade">
                                      <p:cBhvr>
                                        <p:cTn id="3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a:t>Demand Curve</a:t>
            </a:r>
            <a:endParaRPr/>
          </a:p>
        </p:txBody>
      </p:sp>
      <p:sp>
        <p:nvSpPr>
          <p:cNvPr id="141" name="Google Shape;141;p1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dirty="0"/>
              <a:t>Individual Demand Curve – graph that shows the amount of a product that would be bought at all possible prices in the market (prices are on the vertical axis and quantities on the horizontal axis) (p. 571)</a:t>
            </a:r>
            <a:endParaRPr sz="1600" dirty="0"/>
          </a:p>
          <a:p>
            <a:pPr marL="274320" lvl="0" indent="-274320" algn="l" rtl="0">
              <a:spcBef>
                <a:spcPts val="520"/>
              </a:spcBef>
              <a:spcAft>
                <a:spcPts val="0"/>
              </a:spcAft>
              <a:buSzPts val="2470"/>
              <a:buNone/>
            </a:pPr>
            <a:endParaRPr dirty="0"/>
          </a:p>
        </p:txBody>
      </p:sp>
      <p:cxnSp>
        <p:nvCxnSpPr>
          <p:cNvPr id="142" name="Google Shape;142;p19"/>
          <p:cNvCxnSpPr/>
          <p:nvPr/>
        </p:nvCxnSpPr>
        <p:spPr>
          <a:xfrm>
            <a:off x="2819400" y="3733800"/>
            <a:ext cx="0" cy="2209800"/>
          </a:xfrm>
          <a:prstGeom prst="straightConnector1">
            <a:avLst/>
          </a:prstGeom>
          <a:noFill/>
          <a:ln w="9525" cap="flat" cmpd="sng">
            <a:solidFill>
              <a:srgbClr val="788469"/>
            </a:solidFill>
            <a:prstDash val="solid"/>
            <a:round/>
            <a:headEnd type="none" w="sm" len="sm"/>
            <a:tailEnd type="none" w="sm" len="sm"/>
          </a:ln>
        </p:spPr>
      </p:cxnSp>
      <p:cxnSp>
        <p:nvCxnSpPr>
          <p:cNvPr id="143" name="Google Shape;143;p19"/>
          <p:cNvCxnSpPr/>
          <p:nvPr/>
        </p:nvCxnSpPr>
        <p:spPr>
          <a:xfrm>
            <a:off x="2819400" y="5943600"/>
            <a:ext cx="2590800" cy="0"/>
          </a:xfrm>
          <a:prstGeom prst="straightConnector1">
            <a:avLst/>
          </a:prstGeom>
          <a:noFill/>
          <a:ln w="9525" cap="flat" cmpd="sng">
            <a:solidFill>
              <a:srgbClr val="788469"/>
            </a:solidFill>
            <a:prstDash val="solid"/>
            <a:round/>
            <a:headEnd type="none" w="sm" len="sm"/>
            <a:tailEnd type="none" w="sm" len="sm"/>
          </a:ln>
        </p:spPr>
      </p:cxnSp>
      <p:sp>
        <p:nvSpPr>
          <p:cNvPr id="2" name="TextBox 1">
            <a:extLst>
              <a:ext uri="{FF2B5EF4-FFF2-40B4-BE49-F238E27FC236}">
                <a16:creationId xmlns:a16="http://schemas.microsoft.com/office/drawing/2014/main" id="{17E52A14-2AAC-C543-B725-9C5D6C8BD423}"/>
              </a:ext>
            </a:extLst>
          </p:cNvPr>
          <p:cNvSpPr txBox="1"/>
          <p:nvPr/>
        </p:nvSpPr>
        <p:spPr>
          <a:xfrm>
            <a:off x="2043953" y="3733800"/>
            <a:ext cx="443753" cy="461665"/>
          </a:xfrm>
          <a:prstGeom prst="rect">
            <a:avLst/>
          </a:prstGeom>
          <a:noFill/>
        </p:spPr>
        <p:txBody>
          <a:bodyPr wrap="square" rtlCol="0">
            <a:spAutoFit/>
          </a:bodyPr>
          <a:lstStyle/>
          <a:p>
            <a:r>
              <a:rPr lang="en-US" sz="2400" dirty="0"/>
              <a:t>P</a:t>
            </a:r>
          </a:p>
        </p:txBody>
      </p:sp>
      <p:sp>
        <p:nvSpPr>
          <p:cNvPr id="3" name="TextBox 2">
            <a:extLst>
              <a:ext uri="{FF2B5EF4-FFF2-40B4-BE49-F238E27FC236}">
                <a16:creationId xmlns:a16="http://schemas.microsoft.com/office/drawing/2014/main" id="{206C96E1-F04D-FF44-A1D8-F93C72E0F087}"/>
              </a:ext>
            </a:extLst>
          </p:cNvPr>
          <p:cNvSpPr txBox="1"/>
          <p:nvPr/>
        </p:nvSpPr>
        <p:spPr>
          <a:xfrm>
            <a:off x="5298141" y="6091518"/>
            <a:ext cx="430306" cy="461665"/>
          </a:xfrm>
          <a:prstGeom prst="rect">
            <a:avLst/>
          </a:prstGeom>
          <a:noFill/>
        </p:spPr>
        <p:txBody>
          <a:bodyPr wrap="square" rtlCol="0">
            <a:spAutoFit/>
          </a:bodyPr>
          <a:lstStyle/>
          <a:p>
            <a:r>
              <a:rPr lang="en-US" sz="2400" dirty="0"/>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5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5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par>
                                <p:cTn id="18" presetID="10" presetClass="entr" presetSubtype="0" fill="hold" nodeType="with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fade">
                                      <p:cBhvr>
                                        <p:cTn id="2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a:t>Law of Demand</a:t>
            </a:r>
            <a:endParaRPr/>
          </a:p>
        </p:txBody>
      </p:sp>
      <p:sp>
        <p:nvSpPr>
          <p:cNvPr id="149" name="Google Shape;149;p20"/>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Law of Demand –</a:t>
            </a:r>
            <a:endParaRPr sz="1600"/>
          </a:p>
          <a:p>
            <a:pPr marL="640080" lvl="1" indent="-246888" algn="l" rtl="0">
              <a:spcBef>
                <a:spcPts val="540"/>
              </a:spcBef>
              <a:spcAft>
                <a:spcPts val="0"/>
              </a:spcAft>
              <a:buSzPts val="2295"/>
              <a:buChar char="●"/>
            </a:pPr>
            <a:r>
              <a:rPr lang="en-US" sz="2700"/>
              <a:t>Demand curves usually slope downward because people are generally willing to buy less of a product if the price is high</a:t>
            </a:r>
            <a:endParaRPr sz="1700"/>
          </a:p>
          <a:p>
            <a:pPr marL="640080" lvl="1" indent="-246888" algn="l" rtl="0">
              <a:spcBef>
                <a:spcPts val="540"/>
              </a:spcBef>
              <a:spcAft>
                <a:spcPts val="0"/>
              </a:spcAft>
              <a:buSzPts val="2295"/>
              <a:buChar char="●"/>
            </a:pPr>
            <a:r>
              <a:rPr lang="en-US" sz="2700"/>
              <a:t>Law of Demand – quantity demanded and price move in opposite directions (P↑Q↓ and P↓Q↑)</a:t>
            </a:r>
            <a:endParaRPr sz="1700"/>
          </a:p>
          <a:p>
            <a:pPr marL="274320" lvl="0" indent="-274320" algn="l" rtl="0">
              <a:spcBef>
                <a:spcPts val="400"/>
              </a:spcBef>
              <a:spcAft>
                <a:spcPts val="0"/>
              </a:spcAft>
              <a:buSzPts val="1900"/>
              <a:buNone/>
            </a:pPr>
            <a:endParaRPr sz="2000"/>
          </a:p>
          <a:p>
            <a:pPr marL="274320" lvl="0" indent="-274320" algn="l" rtl="0">
              <a:spcBef>
                <a:spcPts val="520"/>
              </a:spcBef>
              <a:spcAft>
                <a:spcPts val="0"/>
              </a:spcAft>
              <a:buSzPts val="2470"/>
              <a:buChar char="●"/>
            </a:pPr>
            <a:r>
              <a:rPr lang="en-US"/>
              <a:t>Market Demand – total demand of all consumers for their product or service</a:t>
            </a:r>
            <a:endParaRPr sz="1600"/>
          </a:p>
          <a:p>
            <a:pPr marL="274320" lvl="0" indent="-117475" algn="l" rtl="0">
              <a:spcBef>
                <a:spcPts val="520"/>
              </a:spcBef>
              <a:spcAft>
                <a:spcPts val="0"/>
              </a:spcAft>
              <a:buSzPts val="247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500"/>
                                        <p:tgtEl>
                                          <p:spTgt spid="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Effect transition="in" filter="fade">
                                      <p:cBhvr>
                                        <p:cTn id="22" dur="500"/>
                                        <p:tgtEl>
                                          <p:spTgt spid="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4" end="4"/>
                                            </p:txEl>
                                          </p:spTgt>
                                        </p:tgtEl>
                                        <p:attrNameLst>
                                          <p:attrName>style.visibility</p:attrName>
                                        </p:attrNameLst>
                                      </p:cBhvr>
                                      <p:to>
                                        <p:strVal val="visible"/>
                                      </p:to>
                                    </p:set>
                                    <p:animEffect transition="in" filter="fade">
                                      <p:cBhvr>
                                        <p:cTn id="27" dur="500"/>
                                        <p:tgtEl>
                                          <p:spTgt spid="1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
                                            <p:txEl>
                                              <p:pRg st="5" end="5"/>
                                            </p:txEl>
                                          </p:spTgt>
                                        </p:tgtEl>
                                        <p:attrNameLst>
                                          <p:attrName>style.visibility</p:attrName>
                                        </p:attrNameLst>
                                      </p:cBhvr>
                                      <p:to>
                                        <p:strVal val="visible"/>
                                      </p:to>
                                    </p:set>
                                    <p:animEffect transition="in" filter="fade">
                                      <p:cBhvr>
                                        <p:cTn id="32" dur="500"/>
                                        <p:tgtEl>
                                          <p:spTgt spid="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2094-7D6D-4447-8FAC-708B3726CC7C}"/>
              </a:ext>
            </a:extLst>
          </p:cNvPr>
          <p:cNvSpPr>
            <a:spLocks noGrp="1"/>
          </p:cNvSpPr>
          <p:nvPr>
            <p:ph type="title"/>
          </p:nvPr>
        </p:nvSpPr>
        <p:spPr/>
        <p:txBody>
          <a:bodyPr/>
          <a:lstStyle/>
          <a:p>
            <a:r>
              <a:rPr lang="en-US" dirty="0"/>
              <a:t>Utility </a:t>
            </a:r>
          </a:p>
        </p:txBody>
      </p:sp>
      <p:sp>
        <p:nvSpPr>
          <p:cNvPr id="3" name="Text Placeholder 2">
            <a:extLst>
              <a:ext uri="{FF2B5EF4-FFF2-40B4-BE49-F238E27FC236}">
                <a16:creationId xmlns:a16="http://schemas.microsoft.com/office/drawing/2014/main" id="{D832BC63-4B52-954D-A244-C267AF408DF6}"/>
              </a:ext>
            </a:extLst>
          </p:cNvPr>
          <p:cNvSpPr>
            <a:spLocks noGrp="1"/>
          </p:cNvSpPr>
          <p:nvPr>
            <p:ph type="body" idx="1"/>
          </p:nvPr>
        </p:nvSpPr>
        <p:spPr/>
        <p:txBody>
          <a:bodyPr/>
          <a:lstStyle/>
          <a:p>
            <a:r>
              <a:rPr lang="en-US" b="1" u="sng" dirty="0">
                <a:solidFill>
                  <a:srgbClr val="FF0000"/>
                </a:solidFill>
              </a:rPr>
              <a:t>Utility</a:t>
            </a:r>
            <a:r>
              <a:rPr lang="en-US" dirty="0"/>
              <a:t>- the pleasure, usefulness, or satisfaction we get from using a product.</a:t>
            </a:r>
          </a:p>
          <a:p>
            <a:endParaRPr lang="en-US" dirty="0"/>
          </a:p>
          <a:p>
            <a:r>
              <a:rPr lang="en-US" b="1" u="sng" dirty="0"/>
              <a:t>Marginal utility- </a:t>
            </a:r>
            <a:r>
              <a:rPr lang="en-US" dirty="0"/>
              <a:t>Additional satisfaction from each additional unit consumed</a:t>
            </a:r>
          </a:p>
          <a:p>
            <a:endParaRPr lang="en-US" dirty="0"/>
          </a:p>
          <a:p>
            <a:r>
              <a:rPr lang="en-US" b="1" u="sng" dirty="0">
                <a:solidFill>
                  <a:srgbClr val="FF0000"/>
                </a:solidFill>
              </a:rPr>
              <a:t>Diminishing marginal utility- </a:t>
            </a:r>
            <a:r>
              <a:rPr lang="en-US" dirty="0"/>
              <a:t>principle that our additional satisfaction (marginal utility) tends to go down as more units are consumed.</a:t>
            </a:r>
          </a:p>
        </p:txBody>
      </p:sp>
    </p:spTree>
    <p:extLst>
      <p:ext uri="{BB962C8B-B14F-4D97-AF65-F5344CB8AC3E}">
        <p14:creationId xmlns:p14="http://schemas.microsoft.com/office/powerpoint/2010/main" val="36964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a:t>Factors Affecting Demand</a:t>
            </a:r>
            <a:endParaRPr/>
          </a:p>
        </p:txBody>
      </p:sp>
      <p:sp>
        <p:nvSpPr>
          <p:cNvPr id="155" name="Google Shape;155;p2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en-US"/>
              <a:t>Why does DEMAND change?</a:t>
            </a:r>
            <a:endParaRPr sz="1600"/>
          </a:p>
          <a:p>
            <a:pPr marL="640080" lvl="1" indent="-246888" algn="l" rtl="0">
              <a:spcBef>
                <a:spcPts val="540"/>
              </a:spcBef>
              <a:spcAft>
                <a:spcPts val="0"/>
              </a:spcAft>
              <a:buSzPts val="2295"/>
              <a:buChar char="●"/>
            </a:pPr>
            <a:r>
              <a:rPr lang="en-US" sz="2700"/>
              <a:t>Increase/decrease of consumers in the market</a:t>
            </a:r>
            <a:endParaRPr sz="1700"/>
          </a:p>
          <a:p>
            <a:pPr marL="640080" lvl="1" indent="-246888" algn="l" rtl="0">
              <a:spcBef>
                <a:spcPts val="540"/>
              </a:spcBef>
              <a:spcAft>
                <a:spcPts val="0"/>
              </a:spcAft>
              <a:buSzPts val="2295"/>
              <a:buChar char="●"/>
            </a:pPr>
            <a:r>
              <a:rPr lang="en-US" sz="2700"/>
              <a:t>Incomes, tastes, and expectations change</a:t>
            </a:r>
            <a:endParaRPr sz="1700"/>
          </a:p>
          <a:p>
            <a:pPr marL="640080" lvl="1" indent="-246888" algn="l" rtl="0">
              <a:spcBef>
                <a:spcPts val="540"/>
              </a:spcBef>
              <a:spcAft>
                <a:spcPts val="0"/>
              </a:spcAft>
              <a:buSzPts val="2295"/>
              <a:buChar char="●"/>
            </a:pPr>
            <a:r>
              <a:rPr lang="en-US" sz="2700"/>
              <a:t>Changes in price of related goods</a:t>
            </a:r>
            <a:endParaRPr sz="1700"/>
          </a:p>
          <a:p>
            <a:pPr marL="274320" lvl="0" indent="-117475" algn="l" rtl="0">
              <a:spcBef>
                <a:spcPts val="520"/>
              </a:spcBef>
              <a:spcAft>
                <a:spcPts val="0"/>
              </a:spcAft>
              <a:buSzPts val="247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5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5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5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3" end="3"/>
                                            </p:txEl>
                                          </p:spTgt>
                                        </p:tgtEl>
                                        <p:attrNameLst>
                                          <p:attrName>style.visibility</p:attrName>
                                        </p:attrNameLst>
                                      </p:cBhvr>
                                      <p:to>
                                        <p:strVal val="visible"/>
                                      </p:to>
                                    </p:set>
                                    <p:animEffect transition="in" filter="fade">
                                      <p:cBhvr>
                                        <p:cTn id="22" dur="500"/>
                                        <p:tgtEl>
                                          <p:spTgt spid="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4" end="4"/>
                                            </p:txEl>
                                          </p:spTgt>
                                        </p:tgtEl>
                                        <p:attrNameLst>
                                          <p:attrName>style.visibility</p:attrName>
                                        </p:attrNameLst>
                                      </p:cBhvr>
                                      <p:to>
                                        <p:strVal val="visible"/>
                                      </p:to>
                                    </p:set>
                                    <p:animEffect transition="in" filter="fade">
                                      <p:cBhvr>
                                        <p:cTn id="27" dur="500"/>
                                        <p:tgtEl>
                                          <p:spTgt spid="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en-US"/>
              <a:t>Changes in Demand</a:t>
            </a:r>
            <a:endParaRPr/>
          </a:p>
        </p:txBody>
      </p:sp>
      <p:sp>
        <p:nvSpPr>
          <p:cNvPr id="161" name="Google Shape;161;p2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342"/>
              <a:buChar char="●"/>
            </a:pPr>
            <a:r>
              <a:rPr lang="en-US" sz="2465" dirty="0"/>
              <a:t>When demand goes down the curve shifts to the left</a:t>
            </a:r>
            <a:endParaRPr sz="1615" dirty="0"/>
          </a:p>
          <a:p>
            <a:pPr marL="640080" lvl="1" indent="-246888" algn="l" rtl="0">
              <a:lnSpc>
                <a:spcPct val="80000"/>
              </a:lnSpc>
              <a:spcBef>
                <a:spcPts val="408"/>
              </a:spcBef>
              <a:spcAft>
                <a:spcPts val="0"/>
              </a:spcAft>
              <a:buSzPts val="1734"/>
              <a:buChar char="●"/>
            </a:pPr>
            <a:r>
              <a:rPr lang="en-US" sz="2040" dirty="0">
                <a:solidFill>
                  <a:srgbClr val="FF0000"/>
                </a:solidFill>
              </a:rPr>
              <a:t>Smaller the population, less demand</a:t>
            </a:r>
            <a:endParaRPr sz="1360" dirty="0">
              <a:solidFill>
                <a:srgbClr val="FF0000"/>
              </a:solidFill>
            </a:endParaRPr>
          </a:p>
          <a:p>
            <a:pPr marL="640080" lvl="1" indent="-246888" algn="l" rtl="0">
              <a:lnSpc>
                <a:spcPct val="80000"/>
              </a:lnSpc>
              <a:spcBef>
                <a:spcPts val="408"/>
              </a:spcBef>
              <a:spcAft>
                <a:spcPts val="0"/>
              </a:spcAft>
              <a:buSzPts val="1734"/>
              <a:buChar char="●"/>
            </a:pPr>
            <a:r>
              <a:rPr lang="en-US" sz="2040" dirty="0"/>
              <a:t>Loss of jobs, less demand</a:t>
            </a:r>
            <a:endParaRPr sz="1360" dirty="0"/>
          </a:p>
          <a:p>
            <a:pPr marL="640080" lvl="1" indent="-246888" algn="l" rtl="0">
              <a:lnSpc>
                <a:spcPct val="80000"/>
              </a:lnSpc>
              <a:spcBef>
                <a:spcPts val="408"/>
              </a:spcBef>
              <a:spcAft>
                <a:spcPts val="0"/>
              </a:spcAft>
              <a:buSzPts val="1734"/>
              <a:buChar char="●"/>
            </a:pPr>
            <a:r>
              <a:rPr lang="en-US" sz="2040" dirty="0"/>
              <a:t>Popularity fades over time (VCR’s), less demand</a:t>
            </a:r>
            <a:endParaRPr sz="1360" dirty="0"/>
          </a:p>
          <a:p>
            <a:pPr marL="640080" lvl="1" indent="-246888" algn="l" rtl="0">
              <a:lnSpc>
                <a:spcPct val="80000"/>
              </a:lnSpc>
              <a:spcBef>
                <a:spcPts val="408"/>
              </a:spcBef>
              <a:spcAft>
                <a:spcPts val="0"/>
              </a:spcAft>
              <a:buSzPts val="1734"/>
              <a:buChar char="●"/>
            </a:pPr>
            <a:r>
              <a:rPr lang="en-US" sz="2040" dirty="0"/>
              <a:t>Expect a new product to come out in the future, lessens demand today</a:t>
            </a:r>
            <a:endParaRPr sz="1360" dirty="0"/>
          </a:p>
          <a:p>
            <a:pPr marL="640080" lvl="1" indent="-246888" algn="l" rtl="0">
              <a:lnSpc>
                <a:spcPct val="80000"/>
              </a:lnSpc>
              <a:spcBef>
                <a:spcPts val="408"/>
              </a:spcBef>
              <a:spcAft>
                <a:spcPts val="0"/>
              </a:spcAft>
              <a:buSzPts val="1734"/>
              <a:buChar char="●"/>
            </a:pPr>
            <a:r>
              <a:rPr lang="en-US" sz="2040" dirty="0"/>
              <a:t>Expect the country to enter into war or economic hard times, less demand</a:t>
            </a:r>
            <a:endParaRPr sz="1360" dirty="0"/>
          </a:p>
          <a:p>
            <a:pPr marL="274320" lvl="0" indent="-274320" algn="l" rtl="0">
              <a:lnSpc>
                <a:spcPct val="80000"/>
              </a:lnSpc>
              <a:spcBef>
                <a:spcPts val="493"/>
              </a:spcBef>
              <a:spcAft>
                <a:spcPts val="0"/>
              </a:spcAft>
              <a:buSzPts val="2342"/>
              <a:buChar char="●"/>
            </a:pPr>
            <a:r>
              <a:rPr lang="en-US" sz="2465" dirty="0"/>
              <a:t>When demand goes up the curve shifts to the right</a:t>
            </a:r>
            <a:endParaRPr sz="1615" dirty="0"/>
          </a:p>
          <a:p>
            <a:pPr marL="640080" lvl="1" indent="-246888" algn="l" rtl="0">
              <a:lnSpc>
                <a:spcPct val="80000"/>
              </a:lnSpc>
              <a:spcBef>
                <a:spcPts val="408"/>
              </a:spcBef>
              <a:spcAft>
                <a:spcPts val="0"/>
              </a:spcAft>
              <a:buSzPts val="1734"/>
              <a:buChar char="●"/>
            </a:pPr>
            <a:r>
              <a:rPr lang="en-US" sz="2040" dirty="0">
                <a:solidFill>
                  <a:srgbClr val="FF0000"/>
                </a:solidFill>
              </a:rPr>
              <a:t>Larger the population, more demand</a:t>
            </a:r>
            <a:endParaRPr sz="1360" dirty="0">
              <a:solidFill>
                <a:srgbClr val="FF0000"/>
              </a:solidFill>
            </a:endParaRPr>
          </a:p>
          <a:p>
            <a:pPr marL="640080" lvl="1" indent="-246888" algn="l" rtl="0">
              <a:lnSpc>
                <a:spcPct val="80000"/>
              </a:lnSpc>
              <a:spcBef>
                <a:spcPts val="408"/>
              </a:spcBef>
              <a:spcAft>
                <a:spcPts val="0"/>
              </a:spcAft>
              <a:buSzPts val="1734"/>
              <a:buChar char="●"/>
            </a:pPr>
            <a:r>
              <a:rPr lang="en-US" sz="2040" dirty="0"/>
              <a:t>Increase in income (raises, bonuses), more demand</a:t>
            </a:r>
            <a:endParaRPr sz="1360" dirty="0"/>
          </a:p>
          <a:p>
            <a:pPr marL="640080" lvl="1" indent="-246888" algn="l" rtl="0">
              <a:lnSpc>
                <a:spcPct val="80000"/>
              </a:lnSpc>
              <a:spcBef>
                <a:spcPts val="408"/>
              </a:spcBef>
              <a:spcAft>
                <a:spcPts val="0"/>
              </a:spcAft>
              <a:buSzPts val="1734"/>
              <a:buChar char="●"/>
            </a:pPr>
            <a:r>
              <a:rPr lang="en-US" sz="2040" dirty="0"/>
              <a:t>Popular product (“must have” holiday product), demand increases</a:t>
            </a:r>
            <a:endParaRPr sz="1360" dirty="0"/>
          </a:p>
          <a:p>
            <a:pPr marL="640080" lvl="1" indent="-246888" algn="l" rtl="0">
              <a:lnSpc>
                <a:spcPct val="80000"/>
              </a:lnSpc>
              <a:spcBef>
                <a:spcPts val="408"/>
              </a:spcBef>
              <a:spcAft>
                <a:spcPts val="0"/>
              </a:spcAft>
              <a:buSzPts val="1734"/>
              <a:buChar char="●"/>
            </a:pPr>
            <a:r>
              <a:rPr lang="en-US" sz="2040" dirty="0"/>
              <a:t>Expect a shortage of food or gasoline, demand increases</a:t>
            </a:r>
            <a:endParaRPr sz="1360" dirty="0"/>
          </a:p>
          <a:p>
            <a:pPr marL="274320" lvl="0" indent="-274320" algn="l" rtl="0">
              <a:lnSpc>
                <a:spcPct val="80000"/>
              </a:lnSpc>
              <a:spcBef>
                <a:spcPts val="272"/>
              </a:spcBef>
              <a:spcAft>
                <a:spcPts val="0"/>
              </a:spcAft>
              <a:buSzPts val="1292"/>
              <a:buNone/>
            </a:pPr>
            <a:endParaRPr sz="1360" dirty="0"/>
          </a:p>
          <a:p>
            <a:pPr marL="274320" lvl="0" indent="-274320" algn="l" rtl="0">
              <a:lnSpc>
                <a:spcPct val="80000"/>
              </a:lnSpc>
              <a:spcBef>
                <a:spcPts val="442"/>
              </a:spcBef>
              <a:spcAft>
                <a:spcPts val="0"/>
              </a:spcAft>
              <a:buSzPts val="2100"/>
              <a:buNone/>
            </a:pPr>
            <a:endParaRPr sz="221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5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500"/>
                                        <p:tgtEl>
                                          <p:spTgt spid="1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Effect transition="in" filter="fade">
                                      <p:cBhvr>
                                        <p:cTn id="22" dur="500"/>
                                        <p:tgtEl>
                                          <p:spTgt spid="1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Effect transition="in" filter="fade">
                                      <p:cBhvr>
                                        <p:cTn id="27" dur="500"/>
                                        <p:tgtEl>
                                          <p:spTgt spid="1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Effect transition="in" filter="fade">
                                      <p:cBhvr>
                                        <p:cTn id="32" dur="500"/>
                                        <p:tgtEl>
                                          <p:spTgt spid="1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
                                            <p:txEl>
                                              <p:pRg st="6" end="6"/>
                                            </p:txEl>
                                          </p:spTgt>
                                        </p:tgtEl>
                                        <p:attrNameLst>
                                          <p:attrName>style.visibility</p:attrName>
                                        </p:attrNameLst>
                                      </p:cBhvr>
                                      <p:to>
                                        <p:strVal val="visible"/>
                                      </p:to>
                                    </p:set>
                                    <p:animEffect transition="in" filter="fade">
                                      <p:cBhvr>
                                        <p:cTn id="37" dur="500"/>
                                        <p:tgtEl>
                                          <p:spTgt spid="1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1">
                                            <p:txEl>
                                              <p:pRg st="7" end="7"/>
                                            </p:txEl>
                                          </p:spTgt>
                                        </p:tgtEl>
                                        <p:attrNameLst>
                                          <p:attrName>style.visibility</p:attrName>
                                        </p:attrNameLst>
                                      </p:cBhvr>
                                      <p:to>
                                        <p:strVal val="visible"/>
                                      </p:to>
                                    </p:set>
                                    <p:animEffect transition="in" filter="fade">
                                      <p:cBhvr>
                                        <p:cTn id="42" dur="500"/>
                                        <p:tgtEl>
                                          <p:spTgt spid="1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1">
                                            <p:txEl>
                                              <p:pRg st="8" end="8"/>
                                            </p:txEl>
                                          </p:spTgt>
                                        </p:tgtEl>
                                        <p:attrNameLst>
                                          <p:attrName>style.visibility</p:attrName>
                                        </p:attrNameLst>
                                      </p:cBhvr>
                                      <p:to>
                                        <p:strVal val="visible"/>
                                      </p:to>
                                    </p:set>
                                    <p:animEffect transition="in" filter="fade">
                                      <p:cBhvr>
                                        <p:cTn id="47" dur="500"/>
                                        <p:tgtEl>
                                          <p:spTgt spid="16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1">
                                            <p:txEl>
                                              <p:pRg st="9" end="9"/>
                                            </p:txEl>
                                          </p:spTgt>
                                        </p:tgtEl>
                                        <p:attrNameLst>
                                          <p:attrName>style.visibility</p:attrName>
                                        </p:attrNameLst>
                                      </p:cBhvr>
                                      <p:to>
                                        <p:strVal val="visible"/>
                                      </p:to>
                                    </p:set>
                                    <p:animEffect transition="in" filter="fade">
                                      <p:cBhvr>
                                        <p:cTn id="52" dur="500"/>
                                        <p:tgtEl>
                                          <p:spTgt spid="16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1">
                                            <p:txEl>
                                              <p:pRg st="10" end="10"/>
                                            </p:txEl>
                                          </p:spTgt>
                                        </p:tgtEl>
                                        <p:attrNameLst>
                                          <p:attrName>style.visibility</p:attrName>
                                        </p:attrNameLst>
                                      </p:cBhvr>
                                      <p:to>
                                        <p:strVal val="visible"/>
                                      </p:to>
                                    </p:set>
                                    <p:animEffect transition="in" filter="fade">
                                      <p:cBhvr>
                                        <p:cTn id="57" dur="500"/>
                                        <p:tgtEl>
                                          <p:spTgt spid="16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1">
                                            <p:txEl>
                                              <p:pRg st="11" end="11"/>
                                            </p:txEl>
                                          </p:spTgt>
                                        </p:tgtEl>
                                        <p:attrNameLst>
                                          <p:attrName>style.visibility</p:attrName>
                                        </p:attrNameLst>
                                      </p:cBhvr>
                                      <p:to>
                                        <p:strVal val="visible"/>
                                      </p:to>
                                    </p:set>
                                    <p:animEffect transition="in" filter="fade">
                                      <p:cBhvr>
                                        <p:cTn id="62" dur="500"/>
                                        <p:tgtEl>
                                          <p:spTgt spid="16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1">
                                            <p:txEl>
                                              <p:pRg st="12" end="12"/>
                                            </p:txEl>
                                          </p:spTgt>
                                        </p:tgtEl>
                                        <p:attrNameLst>
                                          <p:attrName>style.visibility</p:attrName>
                                        </p:attrNameLst>
                                      </p:cBhvr>
                                      <p:to>
                                        <p:strVal val="visible"/>
                                      </p:to>
                                    </p:set>
                                    <p:animEffect transition="in" filter="fade">
                                      <p:cBhvr>
                                        <p:cTn id="67" dur="500"/>
                                        <p:tgtEl>
                                          <p:spTgt spid="16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745</Words>
  <Application>Microsoft Macintosh PowerPoint</Application>
  <PresentationFormat>On-screen Show (4:3)</PresentationFormat>
  <Paragraphs>92</Paragraphs>
  <Slides>16</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Constantia</vt:lpstr>
      <vt:lpstr>Noto Sans Symbols</vt:lpstr>
      <vt:lpstr>Calibri</vt:lpstr>
      <vt:lpstr>Flow</vt:lpstr>
      <vt:lpstr>Flow</vt:lpstr>
      <vt:lpstr>PowerPoint Presentation</vt:lpstr>
      <vt:lpstr>Bell Ringer #7 5/3/19</vt:lpstr>
      <vt:lpstr>Demand</vt:lpstr>
      <vt:lpstr>Demand</vt:lpstr>
      <vt:lpstr>Demand Curve</vt:lpstr>
      <vt:lpstr>Law of Demand</vt:lpstr>
      <vt:lpstr>Utility </vt:lpstr>
      <vt:lpstr>Factors Affecting Demand</vt:lpstr>
      <vt:lpstr>Changes in Demand</vt:lpstr>
      <vt:lpstr>Product Related Changes</vt:lpstr>
      <vt:lpstr>Elasticity of Demand</vt:lpstr>
      <vt:lpstr>Sample Question</vt:lpstr>
      <vt:lpstr>Practice Problems</vt:lpstr>
      <vt:lpstr>Practice Problems:</vt:lpstr>
      <vt:lpstr>Practice Problems</vt:lpstr>
      <vt:lpstr>Practice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dc:title>
  <cp:lastModifiedBy>Taylor Hunter</cp:lastModifiedBy>
  <cp:revision>13</cp:revision>
  <dcterms:modified xsi:type="dcterms:W3CDTF">2019-05-03T01:41:19Z</dcterms:modified>
</cp:coreProperties>
</file>