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3" r:id="rId2"/>
    <p:sldId id="274" r:id="rId3"/>
    <p:sldId id="265" r:id="rId4"/>
    <p:sldId id="264" r:id="rId5"/>
    <p:sldId id="266" r:id="rId6"/>
    <p:sldId id="267" r:id="rId7"/>
    <p:sldId id="273" r:id="rId8"/>
    <p:sldId id="272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5"/>
    <p:restoredTop sz="94690"/>
  </p:normalViewPr>
  <p:slideViewPr>
    <p:cSldViewPr snapToGrid="0" snapToObjects="1">
      <p:cViewPr varScale="1">
        <p:scale>
          <a:sx n="102" d="100"/>
          <a:sy n="102" d="100"/>
        </p:scale>
        <p:origin x="216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3B5B1-968C-124D-B964-464C4C30F131}" type="datetimeFigureOut">
              <a:rPr lang="en-US" smtClean="0"/>
              <a:t>4/23/19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BB811-F33A-8847-8BAE-F7A706867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77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4674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5840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9445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0991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1564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5752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9" name="Google Shape;199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10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3658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580"/>
              </a:spcBef>
              <a:spcAft>
                <a:spcPts val="0"/>
              </a:spcAft>
              <a:buSzPts val="1530"/>
              <a:buChar char="●"/>
              <a:defRPr/>
            </a:lvl1pPr>
            <a:lvl2pPr marL="914400" lvl="1" indent="-325755" algn="l">
              <a:spcBef>
                <a:spcPts val="37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325755" algn="l">
              <a:spcBef>
                <a:spcPts val="370"/>
              </a:spcBef>
              <a:spcAft>
                <a:spcPts val="0"/>
              </a:spcAft>
              <a:buSzPts val="1530"/>
              <a:buChar char="●"/>
              <a:defRPr/>
            </a:lvl3pPr>
            <a:lvl4pPr marL="1828800" lvl="3" indent="-320039" algn="l">
              <a:spcBef>
                <a:spcPts val="370"/>
              </a:spcBef>
              <a:spcAft>
                <a:spcPts val="0"/>
              </a:spcAft>
              <a:buSzPts val="1440"/>
              <a:buChar char="●"/>
              <a:defRPr/>
            </a:lvl4pPr>
            <a:lvl5pPr marL="2286000" lvl="4" indent="-3429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marL="2743200" lvl="5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4674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2"/>
          <p:cNvSpPr txBox="1">
            <a:spLocks noGrp="1"/>
          </p:cNvSpPr>
          <p:nvPr>
            <p:ph type="title"/>
          </p:nvPr>
        </p:nvSpPr>
        <p:spPr>
          <a:xfrm rot="5400000">
            <a:off x="7254558" y="1859284"/>
            <a:ext cx="5851525" cy="2682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body" idx="1"/>
          </p:nvPr>
        </p:nvSpPr>
        <p:spPr>
          <a:xfrm rot="5400000">
            <a:off x="2001838" y="-507997"/>
            <a:ext cx="5851525" cy="74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580"/>
              </a:spcBef>
              <a:spcAft>
                <a:spcPts val="0"/>
              </a:spcAft>
              <a:buSzPts val="1530"/>
              <a:buChar char="●"/>
              <a:defRPr/>
            </a:lvl1pPr>
            <a:lvl2pPr marL="914400" lvl="1" indent="-325755" algn="l">
              <a:spcBef>
                <a:spcPts val="37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325755" algn="l">
              <a:spcBef>
                <a:spcPts val="370"/>
              </a:spcBef>
              <a:spcAft>
                <a:spcPts val="0"/>
              </a:spcAft>
              <a:buSzPts val="1530"/>
              <a:buChar char="●"/>
              <a:defRPr/>
            </a:lvl3pPr>
            <a:lvl4pPr marL="1828800" lvl="3" indent="-320039" algn="l">
              <a:spcBef>
                <a:spcPts val="370"/>
              </a:spcBef>
              <a:spcAft>
                <a:spcPts val="0"/>
              </a:spcAft>
              <a:buSzPts val="1440"/>
              <a:buChar char="●"/>
              <a:defRPr/>
            </a:lvl4pPr>
            <a:lvl5pPr marL="2286000" lvl="4" indent="-3429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marL="2743200" lvl="5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2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1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bg>
      <p:bgPr>
        <a:blipFill rotWithShape="1">
          <a:blip r:embed="rId2">
            <a:alphaModFix/>
          </a:blip>
          <a:tile tx="0" ty="0" sx="55000" sy="55000" flip="none" algn="tl"/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2" name="Google Shape;32;p4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blipFill rotWithShape="1">
            <a:blip r:embed="rId2">
              <a:alphaModFix/>
            </a:blip>
            <a:tile tx="0" ty="0" sx="55000" sy="55000" flip="none" algn="tl"/>
          </a:blipFill>
          <a:ln w="9525" cap="sq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3" name="Google Shape;33;p4"/>
          <p:cNvSpPr txBox="1"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580"/>
              </a:spcBef>
              <a:spcAft>
                <a:spcPts val="0"/>
              </a:spcAft>
              <a:buSzPts val="2210"/>
              <a:buNone/>
              <a:defRPr sz="2600">
                <a:solidFill>
                  <a:schemeClr val="dk2"/>
                </a:solidFill>
              </a:defRPr>
            </a:lvl1pPr>
            <a:lvl2pPr lvl="1" algn="ctr">
              <a:spcBef>
                <a:spcPts val="37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70"/>
              </a:spcBef>
              <a:spcAft>
                <a:spcPts val="0"/>
              </a:spcAft>
              <a:buSzPts val="1530"/>
              <a:buNone/>
              <a:defRPr/>
            </a:lvl3pPr>
            <a:lvl4pPr lvl="3" algn="ctr">
              <a:spcBef>
                <a:spcPts val="370"/>
              </a:spcBef>
              <a:spcAft>
                <a:spcPts val="0"/>
              </a:spcAft>
              <a:buSzPts val="1440"/>
              <a:buNone/>
              <a:defRPr/>
            </a:lvl4pPr>
            <a:lvl5pPr lvl="4" algn="ctr">
              <a:spcBef>
                <a:spcPts val="37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7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7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7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7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lvl="1" indent="0" algn="ct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lvl="2" indent="0" algn="ct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lvl="3" indent="0" algn="ct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lvl="4" indent="0" algn="ct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lvl="5" indent="0" algn="ct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lvl="6" indent="0" algn="ct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lvl="7" indent="0" algn="ct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lvl="8" indent="0" algn="ct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Google Shape;37;p4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8" name="Google Shape;38;p4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rgbClr val="BFE5A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9" name="Google Shape;39;p4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40" name="Google Shape;40;p4"/>
          <p:cNvSpPr txBox="1"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Source Sans Pro"/>
              <a:buNone/>
              <a:defRPr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697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 Header">
    <p:bg>
      <p:bgPr>
        <a:blipFill rotWithShape="1">
          <a:blip r:embed="rId2">
            <a:alphaModFix/>
          </a:blip>
          <a:tile tx="0" ty="0" sx="55000" sy="55000" flip="none" algn="tl"/>
        </a:blip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43" name="Google Shape;43;p5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blipFill rotWithShape="1">
            <a:blip r:embed="rId2">
              <a:alphaModFix/>
            </a:blip>
            <a:tile tx="0" ty="0" sx="55000" sy="55000" flip="none" algn="tl"/>
          </a:blipFill>
          <a:ln w="9525" cap="sq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44" name="Google Shape;44;p5"/>
          <p:cNvSpPr txBox="1"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Source Sans Pro"/>
              <a:buNone/>
              <a:defRPr sz="40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580"/>
              </a:spcBef>
              <a:spcAft>
                <a:spcPts val="0"/>
              </a:spcAft>
              <a:buSzPts val="204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7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7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37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370"/>
              </a:spcBef>
              <a:spcAft>
                <a:spcPts val="0"/>
              </a:spcAft>
              <a:buSzPts val="1400"/>
              <a:buFont typeface="Libre Baskerville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ftr" idx="11"/>
          </p:nvPr>
        </p:nvSpPr>
        <p:spPr>
          <a:xfrm>
            <a:off x="1066800" y="6172200"/>
            <a:ext cx="533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/>
          <p:nvPr/>
        </p:nvSpPr>
        <p:spPr>
          <a:xfrm rot="10800000" flipH="1">
            <a:off x="92550" y="2376830"/>
            <a:ext cx="120180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49" name="Google Shape;49;p5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rgbClr val="BFE5A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50" name="Google Shape;50;p5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51" name="Google Shape;51;p5"/>
          <p:cNvSpPr>
            <a:spLocks noGrp="1"/>
          </p:cNvSpPr>
          <p:nvPr>
            <p:ph type="sldNum" idx="12"/>
          </p:nvPr>
        </p:nvSpPr>
        <p:spPr>
          <a:xfrm>
            <a:off x="195072" y="6208776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3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6"/>
          <p:cNvSpPr txBox="1"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Source Sans Pro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580"/>
              </a:spcBef>
              <a:spcAft>
                <a:spcPts val="0"/>
              </a:spcAft>
              <a:buSzPts val="2040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228600" algn="l">
              <a:spcBef>
                <a:spcPts val="37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70"/>
              </a:spcBef>
              <a:spcAft>
                <a:spcPts val="0"/>
              </a:spcAft>
              <a:buSzPts val="1530"/>
              <a:buNone/>
              <a:defRPr sz="1800" b="1"/>
            </a:lvl3pPr>
            <a:lvl4pPr marL="1828800" lvl="3" indent="-228600" algn="l">
              <a:spcBef>
                <a:spcPts val="37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370"/>
              </a:spcBef>
              <a:spcAft>
                <a:spcPts val="0"/>
              </a:spcAft>
              <a:buSzPts val="1600"/>
              <a:buFont typeface="Libre Baskerville"/>
              <a:buNone/>
              <a:defRPr sz="1600" b="1"/>
            </a:lvl5pPr>
            <a:lvl6pPr marL="2743200" lvl="5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body" idx="2"/>
          </p:nvPr>
        </p:nvSpPr>
        <p:spPr>
          <a:xfrm>
            <a:off x="6604000" y="1447800"/>
            <a:ext cx="4978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580"/>
              </a:spcBef>
              <a:spcAft>
                <a:spcPts val="0"/>
              </a:spcAft>
              <a:buSzPts val="2040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228600" algn="l">
              <a:spcBef>
                <a:spcPts val="37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70"/>
              </a:spcBef>
              <a:spcAft>
                <a:spcPts val="0"/>
              </a:spcAft>
              <a:buSzPts val="1530"/>
              <a:buNone/>
              <a:defRPr sz="1800" b="1"/>
            </a:lvl3pPr>
            <a:lvl4pPr marL="1828800" lvl="3" indent="-228600" algn="l">
              <a:spcBef>
                <a:spcPts val="37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370"/>
              </a:spcBef>
              <a:spcAft>
                <a:spcPts val="0"/>
              </a:spcAft>
              <a:buSzPts val="1600"/>
              <a:buFont typeface="Libre Baskerville"/>
              <a:buNone/>
              <a:defRPr sz="1600" b="1"/>
            </a:lvl5pPr>
            <a:lvl6pPr marL="2743200" lvl="5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6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3"/>
          </p:nvPr>
        </p:nvSpPr>
        <p:spPr>
          <a:xfrm>
            <a:off x="1219200" y="2247900"/>
            <a:ext cx="49784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580"/>
              </a:spcBef>
              <a:spcAft>
                <a:spcPts val="0"/>
              </a:spcAft>
              <a:buSzPts val="1530"/>
              <a:buChar char="●"/>
              <a:defRPr/>
            </a:lvl1pPr>
            <a:lvl2pPr marL="914400" lvl="1" indent="-325755" algn="l">
              <a:spcBef>
                <a:spcPts val="37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325755" algn="l">
              <a:spcBef>
                <a:spcPts val="370"/>
              </a:spcBef>
              <a:spcAft>
                <a:spcPts val="0"/>
              </a:spcAft>
              <a:buSzPts val="1530"/>
              <a:buChar char="●"/>
              <a:defRPr/>
            </a:lvl3pPr>
            <a:lvl4pPr marL="1828800" lvl="3" indent="-320039" algn="l">
              <a:spcBef>
                <a:spcPts val="370"/>
              </a:spcBef>
              <a:spcAft>
                <a:spcPts val="0"/>
              </a:spcAft>
              <a:buSzPts val="1440"/>
              <a:buChar char="●"/>
              <a:defRPr/>
            </a:lvl4pPr>
            <a:lvl5pPr marL="2286000" lvl="4" indent="-3429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marL="2743200" lvl="5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4"/>
          </p:nvPr>
        </p:nvSpPr>
        <p:spPr>
          <a:xfrm>
            <a:off x="6604000" y="2247900"/>
            <a:ext cx="49784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580"/>
              </a:spcBef>
              <a:spcAft>
                <a:spcPts val="0"/>
              </a:spcAft>
              <a:buSzPts val="1530"/>
              <a:buChar char="●"/>
              <a:defRPr/>
            </a:lvl1pPr>
            <a:lvl2pPr marL="914400" lvl="1" indent="-325755" algn="l">
              <a:spcBef>
                <a:spcPts val="37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325755" algn="l">
              <a:spcBef>
                <a:spcPts val="370"/>
              </a:spcBef>
              <a:spcAft>
                <a:spcPts val="0"/>
              </a:spcAft>
              <a:buSzPts val="1530"/>
              <a:buChar char="●"/>
              <a:defRPr/>
            </a:lvl3pPr>
            <a:lvl4pPr marL="1828800" lvl="3" indent="-320039" algn="l">
              <a:spcBef>
                <a:spcPts val="370"/>
              </a:spcBef>
              <a:spcAft>
                <a:spcPts val="0"/>
              </a:spcAft>
              <a:buSzPts val="1440"/>
              <a:buChar char="●"/>
              <a:defRPr/>
            </a:lvl4pPr>
            <a:lvl5pPr marL="2286000" lvl="4" indent="-3429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marL="2743200" lvl="5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401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"/>
          <p:cNvSpPr txBox="1"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7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5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8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8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72" name="Google Shape;72;p9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solidFill>
            <a:schemeClr val="lt1"/>
          </a:solidFill>
          <a:ln w="9525" cap="sq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Source Sans Pro"/>
              <a:buNone/>
              <a:defRPr sz="40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1"/>
          </p:nvPr>
        </p:nvSpPr>
        <p:spPr>
          <a:xfrm>
            <a:off x="1219200" y="1600200"/>
            <a:ext cx="254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580"/>
              </a:spcBef>
              <a:spcAft>
                <a:spcPts val="0"/>
              </a:spcAft>
              <a:buSzPts val="1530"/>
              <a:buNone/>
              <a:defRPr sz="1800"/>
            </a:lvl1pPr>
            <a:lvl2pPr marL="914400" lvl="1" indent="-228600" algn="l">
              <a:spcBef>
                <a:spcPts val="37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spcBef>
                <a:spcPts val="370"/>
              </a:spcBef>
              <a:spcAft>
                <a:spcPts val="0"/>
              </a:spcAft>
              <a:buSzPts val="850"/>
              <a:buNone/>
              <a:defRPr sz="1000"/>
            </a:lvl3pPr>
            <a:lvl4pPr marL="1828800" lvl="3" indent="-228600" algn="l">
              <a:spcBef>
                <a:spcPts val="37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370"/>
              </a:spcBef>
              <a:spcAft>
                <a:spcPts val="0"/>
              </a:spcAft>
              <a:buSzPts val="900"/>
              <a:buFont typeface="Libre Baskerville"/>
              <a:buNone/>
              <a:defRPr sz="900"/>
            </a:lvl5pPr>
            <a:lvl6pPr marL="2743200" lvl="5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9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2"/>
          </p:nvPr>
        </p:nvSpPr>
        <p:spPr>
          <a:xfrm>
            <a:off x="3962400" y="1600200"/>
            <a:ext cx="762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580"/>
              </a:spcBef>
              <a:spcAft>
                <a:spcPts val="0"/>
              </a:spcAft>
              <a:buSzPts val="1530"/>
              <a:buChar char="●"/>
              <a:defRPr/>
            </a:lvl1pPr>
            <a:lvl2pPr marL="914400" lvl="1" indent="-325755" algn="l">
              <a:spcBef>
                <a:spcPts val="37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325755" algn="l">
              <a:spcBef>
                <a:spcPts val="370"/>
              </a:spcBef>
              <a:spcAft>
                <a:spcPts val="0"/>
              </a:spcAft>
              <a:buSzPts val="1530"/>
              <a:buChar char="●"/>
              <a:defRPr/>
            </a:lvl3pPr>
            <a:lvl4pPr marL="1828800" lvl="3" indent="-320039" algn="l">
              <a:spcBef>
                <a:spcPts val="370"/>
              </a:spcBef>
              <a:spcAft>
                <a:spcPts val="0"/>
              </a:spcAft>
              <a:buSzPts val="1440"/>
              <a:buChar char="●"/>
              <a:defRPr/>
            </a:lvl4pPr>
            <a:lvl5pPr marL="2286000" lvl="4" indent="-3429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marL="2743200" lvl="5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776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0"/>
          <p:cNvSpPr txBox="1"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ource Sans Pro"/>
              <a:buNone/>
              <a:defRPr sz="2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body" idx="1"/>
          </p:nvPr>
        </p:nvSpPr>
        <p:spPr>
          <a:xfrm>
            <a:off x="1219200" y="5445825"/>
            <a:ext cx="9753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580"/>
              </a:spcBef>
              <a:spcAft>
                <a:spcPts val="0"/>
              </a:spcAft>
              <a:buSzPts val="1360"/>
              <a:buFont typeface="Libre Baskerville"/>
              <a:buNone/>
              <a:defRPr sz="1600"/>
            </a:lvl1pPr>
            <a:lvl2pPr marL="914400" lvl="1" indent="-293369" algn="l">
              <a:spcBef>
                <a:spcPts val="370"/>
              </a:spcBef>
              <a:spcAft>
                <a:spcPts val="0"/>
              </a:spcAft>
              <a:buSzPts val="1020"/>
              <a:buChar char="●"/>
              <a:defRPr sz="1200"/>
            </a:lvl2pPr>
            <a:lvl3pPr marL="1371600" lvl="2" indent="-282575" algn="l">
              <a:spcBef>
                <a:spcPts val="370"/>
              </a:spcBef>
              <a:spcAft>
                <a:spcPts val="0"/>
              </a:spcAft>
              <a:buSzPts val="850"/>
              <a:buChar char="●"/>
              <a:defRPr sz="1000"/>
            </a:lvl3pPr>
            <a:lvl4pPr marL="1828800" lvl="3" indent="-274319" algn="l">
              <a:spcBef>
                <a:spcPts val="370"/>
              </a:spcBef>
              <a:spcAft>
                <a:spcPts val="0"/>
              </a:spcAft>
              <a:buSzPts val="720"/>
              <a:buChar char="●"/>
              <a:defRPr sz="900"/>
            </a:lvl4pPr>
            <a:lvl5pPr marL="2286000" lvl="4" indent="-285750" algn="l">
              <a:spcBef>
                <a:spcPts val="370"/>
              </a:spcBef>
              <a:spcAft>
                <a:spcPts val="0"/>
              </a:spcAft>
              <a:buSzPts val="900"/>
              <a:buFont typeface="Libre Baskerville"/>
              <a:buChar char="o"/>
              <a:defRPr sz="900"/>
            </a:lvl5pPr>
            <a:lvl6pPr marL="2743200" lvl="5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0"/>
          <p:cNvSpPr>
            <a:spLocks noGrp="1"/>
          </p:cNvSpPr>
          <p:nvPr>
            <p:ph type="sldNum" idx="12"/>
          </p:nvPr>
        </p:nvSpPr>
        <p:spPr>
          <a:xfrm>
            <a:off x="195072" y="6208776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5" name="Google Shape;85;p10"/>
          <p:cNvSpPr/>
          <p:nvPr/>
        </p:nvSpPr>
        <p:spPr>
          <a:xfrm rot="10800000" flipH="1">
            <a:off x="91076" y="4683555"/>
            <a:ext cx="120091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6" name="Google Shape;86;p10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rgbClr val="BFE5A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7" name="Google Shape;87;p10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8" name="Google Shape;88;p10"/>
          <p:cNvSpPr>
            <a:spLocks noGrp="1"/>
          </p:cNvSpPr>
          <p:nvPr>
            <p:ph type="pic" idx="2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R="0" lvl="1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R="0" lvl="2" algn="l" rtl="0">
              <a:spcBef>
                <a:spcPts val="370"/>
              </a:spcBef>
              <a:spcAft>
                <a:spcPts val="0"/>
              </a:spcAft>
              <a:buClr>
                <a:srgbClr val="BFE5AD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R="0" lvl="3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R="0" lvl="4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Libre Baskerville"/>
              <a:buChar char="o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R="0" lvl="5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R="0" lvl="6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R="0" lvl="7" algn="l" rtl="0">
              <a:spcBef>
                <a:spcPts val="370"/>
              </a:spcBef>
              <a:spcAft>
                <a:spcPts val="0"/>
              </a:spcAft>
              <a:buClr>
                <a:srgbClr val="BFE5AD"/>
              </a:buClr>
              <a:buSzPts val="18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R="0" lvl="8" algn="l" rtl="0">
              <a:spcBef>
                <a:spcPts val="370"/>
              </a:spcBef>
              <a:spcAft>
                <a:spcPts val="0"/>
              </a:spcAft>
              <a:buClr>
                <a:srgbClr val="F3A9BD"/>
              </a:buClr>
              <a:buSzPts val="18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0098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body" idx="1"/>
          </p:nvPr>
        </p:nvSpPr>
        <p:spPr>
          <a:xfrm rot="5400000">
            <a:off x="4114800" y="-1447800"/>
            <a:ext cx="4572000" cy="103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580"/>
              </a:spcBef>
              <a:spcAft>
                <a:spcPts val="0"/>
              </a:spcAft>
              <a:buSzPts val="1530"/>
              <a:buChar char="●"/>
              <a:defRPr/>
            </a:lvl1pPr>
            <a:lvl2pPr marL="914400" lvl="1" indent="-325755" algn="l">
              <a:spcBef>
                <a:spcPts val="37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325755" algn="l">
              <a:spcBef>
                <a:spcPts val="370"/>
              </a:spcBef>
              <a:spcAft>
                <a:spcPts val="0"/>
              </a:spcAft>
              <a:buSzPts val="1530"/>
              <a:buChar char="●"/>
              <a:defRPr/>
            </a:lvl3pPr>
            <a:lvl4pPr marL="1828800" lvl="3" indent="-320039" algn="l">
              <a:spcBef>
                <a:spcPts val="370"/>
              </a:spcBef>
              <a:spcAft>
                <a:spcPts val="0"/>
              </a:spcAft>
              <a:buSzPts val="1440"/>
              <a:buChar char="●"/>
              <a:defRPr/>
            </a:lvl4pPr>
            <a:lvl5pPr marL="2286000" lvl="4" indent="-3429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marL="2743200" lvl="5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1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2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solidFill>
            <a:schemeClr val="lt1"/>
          </a:solidFill>
          <a:ln w="9525" cap="sq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Source Sans Pro"/>
              <a:buNone/>
              <a:defRPr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8935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914400" marR="0" lvl="1" indent="-358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1371600" marR="0" lvl="2" indent="-336550" algn="l" rtl="0">
              <a:spcBef>
                <a:spcPts val="370"/>
              </a:spcBef>
              <a:spcAft>
                <a:spcPts val="0"/>
              </a:spcAft>
              <a:buClr>
                <a:srgbClr val="BFE5AD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828800" marR="0" lvl="3" indent="-3302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2286000" marR="0" lvl="4" indent="-3556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Libre Baskerville"/>
              <a:buChar char="o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743200" marR="0" lvl="5" indent="-3429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3200400" marR="0" lvl="6" indent="-3429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657600" marR="0" lvl="7" indent="-342900" algn="l" rtl="0">
              <a:spcBef>
                <a:spcPts val="370"/>
              </a:spcBef>
              <a:spcAft>
                <a:spcPts val="0"/>
              </a:spcAft>
              <a:buClr>
                <a:srgbClr val="BFE5AD"/>
              </a:buClr>
              <a:buSzPts val="18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4114800" marR="0" lvl="8" indent="-342900" algn="l" rtl="0">
              <a:spcBef>
                <a:spcPts val="370"/>
              </a:spcBef>
              <a:spcAft>
                <a:spcPts val="0"/>
              </a:spcAft>
              <a:buClr>
                <a:srgbClr val="F3A9BD"/>
              </a:buClr>
              <a:buSzPts val="18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6385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x-hYzRncxTc?feature=oembe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0"/>
          <p:cNvSpPr txBox="1">
            <a:spLocks noGrp="1"/>
          </p:cNvSpPr>
          <p:nvPr>
            <p:ph type="body" idx="1"/>
          </p:nvPr>
        </p:nvSpPr>
        <p:spPr>
          <a:xfrm>
            <a:off x="1583875" y="609600"/>
            <a:ext cx="8980200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indent="-274320">
              <a:lnSpc>
                <a:spcPct val="80000"/>
              </a:lnSpc>
              <a:spcBef>
                <a:spcPts val="0"/>
              </a:spcBef>
              <a:buSzPts val="1910"/>
            </a:pPr>
            <a:r>
              <a:rPr lang="en-US" sz="2247" dirty="0"/>
              <a:t>How each country answers these questions determines their type of ECONOMIC SYSTEM. Which system is best depends on a society’s goals and values.</a:t>
            </a:r>
            <a:endParaRPr sz="1937" dirty="0"/>
          </a:p>
          <a:p>
            <a:pPr marL="822960" lvl="2" indent="-128206">
              <a:lnSpc>
                <a:spcPct val="80000"/>
              </a:lnSpc>
              <a:buSzPts val="1581"/>
              <a:buNone/>
            </a:pPr>
            <a:endParaRPr sz="1860" dirty="0"/>
          </a:p>
          <a:p>
            <a:pPr marL="274320" indent="-274320">
              <a:lnSpc>
                <a:spcPct val="80000"/>
              </a:lnSpc>
              <a:buSzPts val="1910"/>
            </a:pPr>
            <a:r>
              <a:rPr lang="en-US" sz="2247" dirty="0">
                <a:solidFill>
                  <a:srgbClr val="007DEA"/>
                </a:solidFill>
              </a:rPr>
              <a:t>WHAT to produce </a:t>
            </a:r>
            <a:r>
              <a:rPr lang="en-US" sz="2247" dirty="0"/>
              <a:t>– </a:t>
            </a:r>
            <a:endParaRPr sz="2015" dirty="0"/>
          </a:p>
          <a:p>
            <a:pPr marL="548640" lvl="1" indent="-228600">
              <a:lnSpc>
                <a:spcPct val="80000"/>
              </a:lnSpc>
              <a:buSzPts val="1646"/>
            </a:pPr>
            <a:r>
              <a:rPr lang="en-US" sz="1937" dirty="0">
                <a:solidFill>
                  <a:srgbClr val="007DEA"/>
                </a:solidFill>
              </a:rPr>
              <a:t>How will needs and wants be satisfied? </a:t>
            </a:r>
            <a:r>
              <a:rPr lang="en-US" sz="1937" dirty="0"/>
              <a:t>How much of our resources should be devoted to national defense, education, welfare, </a:t>
            </a:r>
            <a:r>
              <a:rPr lang="en-US" sz="1937" dirty="0" err="1"/>
              <a:t>etc</a:t>
            </a:r>
            <a:r>
              <a:rPr lang="en-US" sz="1937" dirty="0"/>
              <a:t>?</a:t>
            </a:r>
            <a:r>
              <a:rPr lang="en-US" sz="1860" dirty="0"/>
              <a:t> </a:t>
            </a:r>
            <a:r>
              <a:rPr lang="en-US" sz="1937" b="1" u="sng" dirty="0"/>
              <a:t>Guns and Butter </a:t>
            </a:r>
            <a:r>
              <a:rPr lang="en-US" sz="1937" dirty="0"/>
              <a:t>– If resources are limited, we may have to choose between making goods for </a:t>
            </a:r>
            <a:r>
              <a:rPr lang="en-US" sz="1937" b="1" u="sng" dirty="0"/>
              <a:t>defense</a:t>
            </a:r>
            <a:r>
              <a:rPr lang="en-US" sz="1937" dirty="0"/>
              <a:t> (guns) or producing </a:t>
            </a:r>
            <a:r>
              <a:rPr lang="en-US" sz="1937" b="1" u="sng" dirty="0"/>
              <a:t>services for people</a:t>
            </a:r>
            <a:r>
              <a:rPr lang="en-US" sz="1937" dirty="0"/>
              <a:t> (butter). Do we improve our roads or improve our schools? </a:t>
            </a:r>
            <a:endParaRPr sz="1860" dirty="0"/>
          </a:p>
          <a:p>
            <a:pPr marL="274320" indent="-274320">
              <a:lnSpc>
                <a:spcPct val="80000"/>
              </a:lnSpc>
              <a:buSzPts val="1318"/>
              <a:buNone/>
            </a:pPr>
            <a:endParaRPr sz="1550" dirty="0"/>
          </a:p>
          <a:p>
            <a:pPr marL="274320" indent="-274320">
              <a:lnSpc>
                <a:spcPct val="80000"/>
              </a:lnSpc>
              <a:buSzPts val="1910"/>
            </a:pPr>
            <a:r>
              <a:rPr lang="en-US" sz="2247" dirty="0">
                <a:solidFill>
                  <a:srgbClr val="007DEA"/>
                </a:solidFill>
              </a:rPr>
              <a:t>HOW to produce – </a:t>
            </a:r>
            <a:endParaRPr sz="2015" dirty="0">
              <a:solidFill>
                <a:srgbClr val="007DEA"/>
              </a:solidFill>
            </a:endParaRPr>
          </a:p>
          <a:p>
            <a:pPr marL="548640" lvl="1" indent="-228600">
              <a:lnSpc>
                <a:spcPct val="80000"/>
              </a:lnSpc>
              <a:buSzPts val="1646"/>
            </a:pPr>
            <a:r>
              <a:rPr lang="en-US" sz="1937" dirty="0">
                <a:solidFill>
                  <a:srgbClr val="007DEA"/>
                </a:solidFill>
              </a:rPr>
              <a:t>How will our </a:t>
            </a:r>
            <a:r>
              <a:rPr lang="en-US" sz="1937" b="1" u="sng" dirty="0">
                <a:solidFill>
                  <a:srgbClr val="007DEA"/>
                </a:solidFill>
              </a:rPr>
              <a:t>resources</a:t>
            </a:r>
            <a:r>
              <a:rPr lang="en-US" sz="1937" dirty="0">
                <a:solidFill>
                  <a:srgbClr val="007DEA"/>
                </a:solidFill>
              </a:rPr>
              <a:t> be used to produce the goods and services</a:t>
            </a:r>
            <a:r>
              <a:rPr lang="en-US" sz="1937" dirty="0"/>
              <a:t>? Have to examine different combinations of using </a:t>
            </a:r>
            <a:r>
              <a:rPr lang="en-US" sz="1937" b="1" u="sng" dirty="0"/>
              <a:t>the factors of production</a:t>
            </a:r>
            <a:r>
              <a:rPr lang="en-US" sz="1937" dirty="0"/>
              <a:t>.</a:t>
            </a:r>
            <a:endParaRPr sz="1860" dirty="0"/>
          </a:p>
          <a:p>
            <a:pPr marL="548640" lvl="1" indent="-228600">
              <a:lnSpc>
                <a:spcPct val="80000"/>
              </a:lnSpc>
              <a:buSzPts val="1646"/>
            </a:pPr>
            <a:r>
              <a:rPr lang="en-US" sz="1937" dirty="0"/>
              <a:t>Should drilling in Alaska be allowed to get more oil? Should we allow pollution from factories that are producing our important goods?</a:t>
            </a:r>
            <a:endParaRPr sz="1860" dirty="0"/>
          </a:p>
          <a:p>
            <a:pPr marL="274320" indent="-274320">
              <a:lnSpc>
                <a:spcPct val="80000"/>
              </a:lnSpc>
              <a:buSzPts val="1318"/>
              <a:buNone/>
            </a:pPr>
            <a:endParaRPr sz="1550" dirty="0"/>
          </a:p>
          <a:p>
            <a:pPr marL="274320" indent="-274320">
              <a:lnSpc>
                <a:spcPct val="80000"/>
              </a:lnSpc>
              <a:buSzPts val="1910"/>
            </a:pPr>
            <a:r>
              <a:rPr lang="en-US" sz="2247" dirty="0">
                <a:solidFill>
                  <a:srgbClr val="007DEA"/>
                </a:solidFill>
              </a:rPr>
              <a:t>FOR WHOM to produce – </a:t>
            </a:r>
            <a:endParaRPr dirty="0"/>
          </a:p>
          <a:p>
            <a:pPr marL="548640" lvl="1" indent="-228600">
              <a:lnSpc>
                <a:spcPct val="80000"/>
              </a:lnSpc>
              <a:buSzPts val="1778"/>
            </a:pPr>
            <a:r>
              <a:rPr lang="en-US" sz="2092" dirty="0">
                <a:solidFill>
                  <a:srgbClr val="007DEA"/>
                </a:solidFill>
              </a:rPr>
              <a:t>How will the goods and services be </a:t>
            </a:r>
            <a:r>
              <a:rPr lang="en-US" sz="2092" b="1" u="sng" dirty="0">
                <a:solidFill>
                  <a:srgbClr val="007DEA"/>
                </a:solidFill>
              </a:rPr>
              <a:t>distributed</a:t>
            </a:r>
            <a:r>
              <a:rPr lang="en-US" sz="2092" dirty="0">
                <a:solidFill>
                  <a:srgbClr val="007DEA"/>
                </a:solidFill>
              </a:rPr>
              <a:t> in society? </a:t>
            </a:r>
            <a:r>
              <a:rPr lang="en-US" sz="2092" dirty="0"/>
              <a:t>Who benefits from new roads or schools? </a:t>
            </a:r>
            <a:endParaRPr sz="1860" dirty="0"/>
          </a:p>
          <a:p>
            <a:pPr marL="274320" indent="-165560">
              <a:lnSpc>
                <a:spcPct val="80000"/>
              </a:lnSpc>
              <a:buSzPts val="1713"/>
              <a:buNone/>
            </a:pPr>
            <a:endParaRPr sz="2015" dirty="0"/>
          </a:p>
        </p:txBody>
      </p:sp>
      <p:sp>
        <p:nvSpPr>
          <p:cNvPr id="150" name="Google Shape;150;p20"/>
          <p:cNvSpPr txBox="1">
            <a:spLocks noGrp="1"/>
          </p:cNvSpPr>
          <p:nvPr>
            <p:ph type="title"/>
          </p:nvPr>
        </p:nvSpPr>
        <p:spPr>
          <a:xfrm>
            <a:off x="1828800" y="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algn="ctr">
              <a:buSzPts val="3600"/>
            </a:pPr>
            <a:r>
              <a:rPr lang="en-US" sz="3600"/>
              <a:t>Three Economic Questions</a:t>
            </a:r>
            <a:endParaRPr sz="3600"/>
          </a:p>
        </p:txBody>
      </p:sp>
    </p:spTree>
    <p:extLst>
      <p:ext uri="{BB962C8B-B14F-4D97-AF65-F5344CB8AC3E}">
        <p14:creationId xmlns:p14="http://schemas.microsoft.com/office/powerpoint/2010/main" val="105470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8"/>
          <p:cNvSpPr txBox="1">
            <a:spLocks noGrp="1"/>
          </p:cNvSpPr>
          <p:nvPr>
            <p:ph type="title"/>
          </p:nvPr>
        </p:nvSpPr>
        <p:spPr>
          <a:xfrm>
            <a:off x="1603800" y="107650"/>
            <a:ext cx="8984400" cy="5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algn="ctr">
              <a:buSzPts val="3600"/>
            </a:pPr>
            <a:r>
              <a:rPr lang="en-US" sz="3600"/>
              <a:t>BEING AN ECONOMICALLY SMART CITIZEN</a:t>
            </a:r>
            <a:endParaRPr sz="3600"/>
          </a:p>
        </p:txBody>
      </p:sp>
      <p:sp>
        <p:nvSpPr>
          <p:cNvPr id="203" name="Google Shape;203;p28"/>
          <p:cNvSpPr txBox="1">
            <a:spLocks noGrp="1"/>
          </p:cNvSpPr>
          <p:nvPr>
            <p:ph type="body" idx="1"/>
          </p:nvPr>
        </p:nvSpPr>
        <p:spPr>
          <a:xfrm>
            <a:off x="1603800" y="534875"/>
            <a:ext cx="89271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indent="-258810">
              <a:lnSpc>
                <a:spcPct val="80000"/>
              </a:lnSpc>
              <a:spcBef>
                <a:spcPts val="0"/>
              </a:spcBef>
              <a:buSzPts val="1800"/>
            </a:pPr>
            <a:r>
              <a:rPr lang="en-US" sz="2000" dirty="0"/>
              <a:t>Understanding your role in the Economy – as a consumer you need to be </a:t>
            </a:r>
            <a:r>
              <a:rPr lang="en-US" sz="2000" b="1" u="sng" dirty="0"/>
              <a:t>informed</a:t>
            </a:r>
            <a:r>
              <a:rPr lang="en-US" sz="2000" dirty="0"/>
              <a:t> of the economic activities of </a:t>
            </a:r>
            <a:r>
              <a:rPr lang="en-US" sz="2000" b="1" u="sng" dirty="0"/>
              <a:t>businesses</a:t>
            </a:r>
            <a:r>
              <a:rPr lang="en-US" sz="2000" dirty="0"/>
              <a:t> and the </a:t>
            </a:r>
            <a:r>
              <a:rPr lang="en-US" sz="2000" b="1" u="sng" dirty="0"/>
              <a:t>government</a:t>
            </a:r>
            <a:endParaRPr sz="2000" dirty="0"/>
          </a:p>
          <a:p>
            <a:pPr marL="274320" indent="-274320">
              <a:lnSpc>
                <a:spcPct val="80000"/>
              </a:lnSpc>
              <a:buSzPts val="1573"/>
              <a:buNone/>
            </a:pPr>
            <a:endParaRPr sz="2000" dirty="0"/>
          </a:p>
          <a:p>
            <a:pPr marL="274320" indent="-258810">
              <a:lnSpc>
                <a:spcPct val="80000"/>
              </a:lnSpc>
              <a:buSzPts val="1800"/>
            </a:pPr>
            <a:r>
              <a:rPr lang="en-US" sz="2000" dirty="0"/>
              <a:t>Generally make decisions that will be in the best interest </a:t>
            </a:r>
            <a:r>
              <a:rPr lang="en-US" sz="2000" b="1" dirty="0"/>
              <a:t>of self, family or business.</a:t>
            </a:r>
            <a:endParaRPr sz="2000" dirty="0"/>
          </a:p>
          <a:p>
            <a:pPr marL="274320" indent="-274320">
              <a:lnSpc>
                <a:spcPct val="80000"/>
              </a:lnSpc>
              <a:buSzPts val="1573"/>
              <a:buNone/>
            </a:pPr>
            <a:endParaRPr sz="2000" dirty="0"/>
          </a:p>
          <a:p>
            <a:pPr marL="274320" indent="-258810">
              <a:lnSpc>
                <a:spcPct val="80000"/>
              </a:lnSpc>
              <a:buSzPts val="1800"/>
            </a:pPr>
            <a:r>
              <a:rPr lang="en-US" sz="2000" dirty="0"/>
              <a:t>Understanding </a:t>
            </a:r>
            <a:r>
              <a:rPr lang="en-US" sz="2000" b="1" u="sng" dirty="0"/>
              <a:t>incentives</a:t>
            </a:r>
            <a:r>
              <a:rPr lang="en-US" sz="2000" dirty="0"/>
              <a:t>  influence behavior – incentives are </a:t>
            </a:r>
            <a:r>
              <a:rPr lang="en-US" sz="2000" b="1" u="sng" dirty="0"/>
              <a:t>rewards</a:t>
            </a:r>
            <a:r>
              <a:rPr lang="en-US" sz="2000" dirty="0"/>
              <a:t> that are offered to try to </a:t>
            </a:r>
            <a:r>
              <a:rPr lang="en-US" sz="2000" b="1" u="sng" dirty="0"/>
              <a:t>persuade</a:t>
            </a:r>
            <a:r>
              <a:rPr lang="en-US" sz="2000" dirty="0"/>
              <a:t> people to take certain economic actions (Price, bonuses, low interest rates)</a:t>
            </a:r>
            <a:endParaRPr sz="2000" dirty="0"/>
          </a:p>
          <a:p>
            <a:pPr marL="274320" indent="-274320">
              <a:lnSpc>
                <a:spcPct val="80000"/>
              </a:lnSpc>
              <a:buSzPts val="1573"/>
              <a:buNone/>
            </a:pPr>
            <a:endParaRPr sz="2000" dirty="0"/>
          </a:p>
          <a:p>
            <a:pPr marL="274320" indent="-258810">
              <a:lnSpc>
                <a:spcPct val="80000"/>
              </a:lnSpc>
              <a:buSzPts val="1800"/>
            </a:pPr>
            <a:r>
              <a:rPr lang="en-US" sz="2000" dirty="0"/>
              <a:t>Understanding the (proper) role of the government – let the process of </a:t>
            </a:r>
            <a:r>
              <a:rPr lang="en-US" sz="2000" b="1" u="sng" dirty="0"/>
              <a:t>competition</a:t>
            </a:r>
            <a:r>
              <a:rPr lang="en-US" sz="2000" dirty="0"/>
              <a:t> work; provide </a:t>
            </a:r>
            <a:r>
              <a:rPr lang="en-US" sz="2000" b="1" u="sng" dirty="0"/>
              <a:t>services</a:t>
            </a:r>
            <a:r>
              <a:rPr lang="en-US" sz="2000" dirty="0"/>
              <a:t> that the private sector does not (public education, </a:t>
            </a:r>
            <a:r>
              <a:rPr lang="en-US" sz="2000" b="1" dirty="0"/>
              <a:t>national defense</a:t>
            </a:r>
            <a:r>
              <a:rPr lang="en-US" sz="2000" dirty="0"/>
              <a:t>, welfare); reward or punish certain actions (incentives, grants, </a:t>
            </a:r>
            <a:r>
              <a:rPr lang="en-US" sz="2000" b="1" dirty="0"/>
              <a:t>scholarships</a:t>
            </a:r>
            <a:r>
              <a:rPr lang="en-US" sz="2000" dirty="0"/>
              <a:t>, sales taxes like on cigarettes)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277919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99DFC-BF9C-9D4A-B538-3424ACEE3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783" y="136851"/>
            <a:ext cx="10363200" cy="1143000"/>
          </a:xfrm>
        </p:spPr>
        <p:txBody>
          <a:bodyPr/>
          <a:lstStyle/>
          <a:p>
            <a:r>
              <a:rPr lang="en-US" sz="3200" dirty="0"/>
              <a:t>Bell Ringer #2 </a:t>
            </a:r>
            <a:br>
              <a:rPr lang="en-US" sz="3200" dirty="0"/>
            </a:br>
            <a:r>
              <a:rPr lang="en-US" sz="3200" dirty="0"/>
              <a:t>4/24/19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BDC1DC-83E2-A445-A4DE-0D149AEAF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8783" y="1279851"/>
            <a:ext cx="10363200" cy="457200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2000" b="1" dirty="0"/>
              <a:t> An individual decides to pay $8 to see a movie instead of buying an $8 meal. What is the opportunity cost of the movie? 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sz="2000" dirty="0"/>
              <a:t>The satisfaction missed by not eating the meal.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sz="2000" dirty="0"/>
              <a:t>The $8 paid to see the movie.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sz="2000" dirty="0"/>
              <a:t>The time spent watching the movie.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2000" b="1" dirty="0"/>
              <a:t>Ray is a landscaper and he is considering buying a new lawnmower. It will be expensive but it will allow him to cut more lawns. What is the correct term for this economic choice?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sz="2000" dirty="0"/>
              <a:t>Supply and demand decision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sz="2000" dirty="0"/>
              <a:t>Production allocation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sz="2000" dirty="0"/>
              <a:t>Scarcity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sz="2000" dirty="0"/>
              <a:t>Trade-off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b="1" dirty="0"/>
              <a:t>Who are the people who start new businesses and introduce new products?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609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2"/>
          <p:cNvSpPr txBox="1">
            <a:spLocks noGrp="1"/>
          </p:cNvSpPr>
          <p:nvPr>
            <p:ph type="subTitle" idx="1"/>
          </p:nvPr>
        </p:nvSpPr>
        <p:spPr>
          <a:xfrm>
            <a:off x="2819400" y="3200400"/>
            <a:ext cx="64008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/>
              <a:t>EQ: What choices are made economically on a daily basis?</a:t>
            </a:r>
            <a:endParaRPr/>
          </a:p>
        </p:txBody>
      </p:sp>
      <p:sp>
        <p:nvSpPr>
          <p:cNvPr id="162" name="Google Shape;162;p22"/>
          <p:cNvSpPr txBox="1">
            <a:spLocks noGrp="1"/>
          </p:cNvSpPr>
          <p:nvPr>
            <p:ph type="ctrTitle"/>
          </p:nvPr>
        </p:nvSpPr>
        <p:spPr>
          <a:xfrm>
            <a:off x="1981200" y="1505931"/>
            <a:ext cx="82296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r>
              <a:rPr lang="en-US"/>
              <a:t>Economic Decision Making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71869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1"/>
          <p:cNvSpPr txBox="1">
            <a:spLocks noGrp="1"/>
          </p:cNvSpPr>
          <p:nvPr>
            <p:ph type="body" idx="1"/>
          </p:nvPr>
        </p:nvSpPr>
        <p:spPr>
          <a:xfrm>
            <a:off x="2438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2" indent="-274320">
              <a:spcBef>
                <a:spcPts val="0"/>
              </a:spcBef>
              <a:buClr>
                <a:schemeClr val="accent2"/>
              </a:buClr>
              <a:buSzPts val="2040"/>
            </a:pPr>
            <a:r>
              <a:rPr lang="en-US" sz="2400" dirty="0"/>
              <a:t>Using Economic Models – </a:t>
            </a:r>
            <a:r>
              <a:rPr lang="en-US" sz="2400" b="1" u="sng" dirty="0">
                <a:solidFill>
                  <a:srgbClr val="007DEA"/>
                </a:solidFill>
              </a:rPr>
              <a:t>Economic models</a:t>
            </a:r>
            <a:r>
              <a:rPr lang="en-US" sz="2400" dirty="0">
                <a:solidFill>
                  <a:srgbClr val="007DEA"/>
                </a:solidFill>
              </a:rPr>
              <a:t> are simplified representations of the real world </a:t>
            </a:r>
            <a:r>
              <a:rPr lang="en-US" sz="2400" dirty="0"/>
              <a:t>that are used to explain </a:t>
            </a:r>
            <a:r>
              <a:rPr lang="en-US" sz="2400" b="1" u="sng" dirty="0"/>
              <a:t>how the economy works</a:t>
            </a:r>
            <a:r>
              <a:rPr lang="en-US" sz="2400" dirty="0"/>
              <a:t> or to </a:t>
            </a:r>
            <a:r>
              <a:rPr lang="en-US" sz="2400" b="1" u="sng" dirty="0"/>
              <a:t>predict</a:t>
            </a:r>
            <a:r>
              <a:rPr lang="en-US" sz="2400" dirty="0"/>
              <a:t> what would happen if something in the economy should change.  (If a new tax is passed they can create a model to represent the changes because of this new tax)</a:t>
            </a:r>
            <a:endParaRPr sz="1800" dirty="0"/>
          </a:p>
          <a:p>
            <a:pPr marL="274320" indent="-274320">
              <a:buSzPts val="2210"/>
              <a:buNone/>
            </a:pPr>
            <a:endParaRPr dirty="0"/>
          </a:p>
        </p:txBody>
      </p:sp>
      <p:sp>
        <p:nvSpPr>
          <p:cNvPr id="156" name="Google Shape;156;p21"/>
          <p:cNvSpPr txBox="1">
            <a:spLocks noGrp="1"/>
          </p:cNvSpPr>
          <p:nvPr>
            <p:ph type="title"/>
          </p:nvPr>
        </p:nvSpPr>
        <p:spPr>
          <a:xfrm>
            <a:off x="2438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algn="ctr">
              <a:buSzPts val="4000"/>
            </a:pPr>
            <a:r>
              <a:rPr lang="en-US"/>
              <a:t>Economic Models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48261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3"/>
          <p:cNvSpPr txBox="1">
            <a:spLocks noGrp="1"/>
          </p:cNvSpPr>
          <p:nvPr>
            <p:ph type="title"/>
          </p:nvPr>
        </p:nvSpPr>
        <p:spPr>
          <a:xfrm>
            <a:off x="2438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algn="ctr">
              <a:buSzPts val="4000"/>
            </a:pPr>
            <a:r>
              <a:rPr lang="en-US"/>
              <a:t>TRADE OFFS	</a:t>
            </a:r>
            <a:endParaRPr/>
          </a:p>
        </p:txBody>
      </p:sp>
      <p:sp>
        <p:nvSpPr>
          <p:cNvPr id="168" name="Google Shape;168;p23"/>
          <p:cNvSpPr txBox="1">
            <a:spLocks noGrp="1"/>
          </p:cNvSpPr>
          <p:nvPr>
            <p:ph type="body" idx="1"/>
          </p:nvPr>
        </p:nvSpPr>
        <p:spPr>
          <a:xfrm>
            <a:off x="1981200" y="1447800"/>
            <a:ext cx="82296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indent="-274320">
              <a:spcBef>
                <a:spcPts val="0"/>
              </a:spcBef>
              <a:buSzPts val="2210"/>
            </a:pPr>
            <a:r>
              <a:rPr lang="en-US" dirty="0">
                <a:solidFill>
                  <a:srgbClr val="007DEA"/>
                </a:solidFill>
              </a:rPr>
              <a:t>Trade off – </a:t>
            </a:r>
            <a:r>
              <a:rPr lang="en-US" b="1" dirty="0">
                <a:solidFill>
                  <a:srgbClr val="007DEA"/>
                </a:solidFill>
              </a:rPr>
              <a:t>The alternative you face if you decide to do one thing rather than another.</a:t>
            </a:r>
            <a:r>
              <a:rPr lang="en-US" dirty="0">
                <a:solidFill>
                  <a:srgbClr val="007DEA"/>
                </a:solidFill>
              </a:rPr>
              <a:t> </a:t>
            </a:r>
            <a:endParaRPr dirty="0"/>
          </a:p>
          <a:p>
            <a:pPr marL="274320" indent="-274320">
              <a:buSzPts val="1700"/>
              <a:buNone/>
            </a:pPr>
            <a:endParaRPr sz="2000" dirty="0"/>
          </a:p>
          <a:p>
            <a:pPr marL="274320" indent="-274320">
              <a:buSzPts val="2380"/>
            </a:pPr>
            <a:r>
              <a:rPr lang="en-US" sz="2800" dirty="0"/>
              <a:t>Societies are forced to make </a:t>
            </a:r>
            <a:r>
              <a:rPr lang="en-US" sz="2800" b="1" u="sng" dirty="0"/>
              <a:t>trade-offs</a:t>
            </a:r>
            <a:r>
              <a:rPr lang="en-US" sz="2800" dirty="0"/>
              <a:t> every time they choose to use their resources in one way and not in another.</a:t>
            </a:r>
            <a:endParaRPr sz="2000" dirty="0"/>
          </a:p>
          <a:p>
            <a:pPr marL="1097280" lvl="3" indent="-228600">
              <a:buSzPts val="1600"/>
            </a:pPr>
            <a:r>
              <a:rPr lang="en-US" dirty="0"/>
              <a:t>More driving means more </a:t>
            </a:r>
            <a:r>
              <a:rPr lang="en-US" b="1" dirty="0"/>
              <a:t>polluted air</a:t>
            </a:r>
            <a:endParaRPr sz="1600" dirty="0"/>
          </a:p>
          <a:p>
            <a:pPr marL="1097280" lvl="3" indent="-228600">
              <a:buSzPts val="1600"/>
            </a:pPr>
            <a:r>
              <a:rPr lang="en-US" dirty="0"/>
              <a:t>Study for a test means less time to </a:t>
            </a:r>
            <a:r>
              <a:rPr lang="en-US" b="1" dirty="0"/>
              <a:t>spend with friends</a:t>
            </a:r>
            <a:endParaRPr sz="1600" dirty="0"/>
          </a:p>
          <a:p>
            <a:pPr marL="1097280" lvl="3" indent="-228600">
              <a:buSzPts val="1600"/>
            </a:pPr>
            <a:r>
              <a:rPr lang="en-US" dirty="0"/>
              <a:t>US spends $5 billion on education means that the $5 billion is not spent on medical research or national defense</a:t>
            </a:r>
            <a:endParaRPr sz="1600" dirty="0"/>
          </a:p>
          <a:p>
            <a:pPr marL="274320" indent="-274320">
              <a:buSzPts val="1700"/>
              <a:buNone/>
            </a:pPr>
            <a:endParaRPr sz="2000" dirty="0"/>
          </a:p>
          <a:p>
            <a:pPr marL="274320" indent="-133985">
              <a:buSzPts val="221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8529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2438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algn="ctr">
              <a:buSzPts val="4000"/>
            </a:pPr>
            <a:r>
              <a:rPr lang="en-US"/>
              <a:t>OPPORTUNITY COSTS</a:t>
            </a:r>
            <a:endParaRPr/>
          </a:p>
        </p:txBody>
      </p:sp>
      <p:sp>
        <p:nvSpPr>
          <p:cNvPr id="174" name="Google Shape;174;p24"/>
          <p:cNvSpPr txBox="1">
            <a:spLocks noGrp="1"/>
          </p:cNvSpPr>
          <p:nvPr>
            <p:ph type="body" idx="1"/>
          </p:nvPr>
        </p:nvSpPr>
        <p:spPr>
          <a:xfrm>
            <a:off x="2438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indent="-274320">
              <a:spcBef>
                <a:spcPts val="0"/>
              </a:spcBef>
              <a:buSzPts val="2210"/>
            </a:pPr>
            <a:r>
              <a:rPr lang="en-US" b="1" dirty="0">
                <a:solidFill>
                  <a:srgbClr val="007DEA"/>
                </a:solidFill>
              </a:rPr>
              <a:t>Cost of the next best use of your time/money when you choose to do one thing rather than another.</a:t>
            </a:r>
            <a:r>
              <a:rPr lang="en-US" dirty="0">
                <a:solidFill>
                  <a:srgbClr val="007DEA"/>
                </a:solidFill>
              </a:rPr>
              <a:t> </a:t>
            </a:r>
            <a:endParaRPr dirty="0"/>
          </a:p>
          <a:p>
            <a:pPr marL="274320" indent="-274320">
              <a:buSzPts val="2380"/>
            </a:pPr>
            <a:r>
              <a:rPr lang="en-US" sz="2800" dirty="0"/>
              <a:t>When people make choices, they must give up something. The most desirable choice they give up is called the opportunity cost.</a:t>
            </a:r>
            <a:endParaRPr sz="2000" dirty="0"/>
          </a:p>
          <a:p>
            <a:pPr marL="1097280" lvl="3" indent="-228600">
              <a:buSzPts val="1600"/>
            </a:pPr>
            <a:r>
              <a:rPr lang="en-US" dirty="0"/>
              <a:t>Go to college . . . lose of full time income (opportunity cost)</a:t>
            </a:r>
            <a:endParaRPr sz="1600" dirty="0"/>
          </a:p>
          <a:p>
            <a:pPr marL="1097280" lvl="3" indent="-228600">
              <a:buSzPts val="1600"/>
            </a:pPr>
            <a:r>
              <a:rPr lang="en-US" dirty="0"/>
              <a:t>Cleaning your house . . . cost of cleaning materials AND time you spent that could have been spent doing something else</a:t>
            </a: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418121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What Is Opportunity Cost?">
            <a:hlinkClick r:id="" action="ppaction://media"/>
            <a:extLst>
              <a:ext uri="{FF2B5EF4-FFF2-40B4-BE49-F238E27FC236}">
                <a16:creationId xmlns:a16="http://schemas.microsoft.com/office/drawing/2014/main" id="{24C004C0-E542-D14C-9D89-52C63742F94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21971" y="322729"/>
            <a:ext cx="8748059" cy="578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43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52F67-675F-5944-A21E-938C44D7A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opportunity cost look like for you?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7EEFD-6157-0B4A-9301-7338DFCCB2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some things you will do this week? (go to school, go to work, eat out, stay up late, </a:t>
            </a:r>
            <a:r>
              <a:rPr lang="en-US" dirty="0" err="1"/>
              <a:t>ect</a:t>
            </a:r>
            <a:r>
              <a:rPr lang="en-US" dirty="0"/>
              <a:t>.)</a:t>
            </a:r>
          </a:p>
          <a:p>
            <a:endParaRPr lang="en-US" dirty="0"/>
          </a:p>
          <a:p>
            <a:r>
              <a:rPr lang="en-US" dirty="0"/>
              <a:t>What are the opportunity costs of your actions? (remember, opportunity cost is giving up the next best thing, not all other alternatives)</a:t>
            </a:r>
          </a:p>
        </p:txBody>
      </p:sp>
    </p:spTree>
    <p:extLst>
      <p:ext uri="{BB962C8B-B14F-4D97-AF65-F5344CB8AC3E}">
        <p14:creationId xmlns:p14="http://schemas.microsoft.com/office/powerpoint/2010/main" val="1405202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7"/>
          <p:cNvSpPr txBox="1">
            <a:spLocks noGrp="1"/>
          </p:cNvSpPr>
          <p:nvPr>
            <p:ph type="title"/>
          </p:nvPr>
        </p:nvSpPr>
        <p:spPr>
          <a:xfrm>
            <a:off x="24384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algn="ctr">
              <a:buSzPts val="4000"/>
            </a:pPr>
            <a:r>
              <a:rPr lang="en-US"/>
              <a:t>TYPES OF REVENUE</a:t>
            </a:r>
            <a:endParaRPr/>
          </a:p>
        </p:txBody>
      </p:sp>
      <p:sp>
        <p:nvSpPr>
          <p:cNvPr id="192" name="Google Shape;192;p27"/>
          <p:cNvSpPr txBox="1">
            <a:spLocks noGrp="1"/>
          </p:cNvSpPr>
          <p:nvPr>
            <p:ph type="body" idx="1"/>
          </p:nvPr>
        </p:nvSpPr>
        <p:spPr>
          <a:xfrm>
            <a:off x="2438400" y="9906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indent="-274320">
              <a:spcBef>
                <a:spcPts val="0"/>
              </a:spcBef>
              <a:buSzPts val="2210"/>
            </a:pPr>
            <a:r>
              <a:rPr lang="en-US" dirty="0">
                <a:solidFill>
                  <a:srgbClr val="007DEA"/>
                </a:solidFill>
              </a:rPr>
              <a:t>Total Revenue</a:t>
            </a:r>
            <a:r>
              <a:rPr lang="en-US" dirty="0"/>
              <a:t>: number of units sold multiplied by the price per unit (How much money you are making off the product).</a:t>
            </a:r>
            <a:endParaRPr dirty="0"/>
          </a:p>
          <a:p>
            <a:pPr marL="274320" indent="-274320">
              <a:buSzPts val="2210"/>
            </a:pPr>
            <a:r>
              <a:rPr lang="en-US" dirty="0"/>
              <a:t>Measuring Revenue:</a:t>
            </a:r>
            <a:endParaRPr dirty="0"/>
          </a:p>
          <a:p>
            <a:pPr marL="548640" lvl="1" indent="-228600">
              <a:buSzPts val="2040"/>
            </a:pPr>
            <a:r>
              <a:rPr lang="en-US" dirty="0">
                <a:solidFill>
                  <a:srgbClr val="007DEA"/>
                </a:solidFill>
              </a:rPr>
              <a:t>Marginal Revenue</a:t>
            </a:r>
            <a:r>
              <a:rPr lang="en-US" dirty="0"/>
              <a:t>: The change in total revenue by selling one more product</a:t>
            </a:r>
            <a:endParaRPr dirty="0"/>
          </a:p>
          <a:p>
            <a:pPr marL="548640" lvl="1" indent="-228600">
              <a:buSzPts val="2040"/>
            </a:pPr>
            <a:r>
              <a:rPr lang="en-US" dirty="0">
                <a:solidFill>
                  <a:srgbClr val="007DEA"/>
                </a:solidFill>
              </a:rPr>
              <a:t>Marginal Benefit: </a:t>
            </a:r>
            <a:r>
              <a:rPr lang="en-US" dirty="0"/>
              <a:t>The additional satisfaction or benefit when one more unit is produced</a:t>
            </a:r>
            <a:endParaRPr dirty="0"/>
          </a:p>
          <a:p>
            <a:pPr marL="274320" indent="-274320">
              <a:buSzPts val="2210"/>
            </a:pPr>
            <a:r>
              <a:rPr lang="en-US" dirty="0">
                <a:solidFill>
                  <a:srgbClr val="007DEA"/>
                </a:solidFill>
              </a:rPr>
              <a:t>Cost-Benefit Analysis:  </a:t>
            </a:r>
            <a:r>
              <a:rPr lang="en-US" dirty="0"/>
              <a:t>Compares marginal costs to marginal benefits.  We choose the action where benefits are greater than costs.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393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quity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745</Words>
  <Application>Microsoft Macintosh PowerPoint</Application>
  <PresentationFormat>Widescreen</PresentationFormat>
  <Paragraphs>60</Paragraphs>
  <Slides>10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Libre Baskerville</vt:lpstr>
      <vt:lpstr>Noto Sans Symbols</vt:lpstr>
      <vt:lpstr>Source Sans Pro</vt:lpstr>
      <vt:lpstr>Equity</vt:lpstr>
      <vt:lpstr>Three Economic Questions</vt:lpstr>
      <vt:lpstr>Bell Ringer #2  4/24/19</vt:lpstr>
      <vt:lpstr>Economic Decision Making</vt:lpstr>
      <vt:lpstr>Economic Models</vt:lpstr>
      <vt:lpstr>TRADE OFFS </vt:lpstr>
      <vt:lpstr>OPPORTUNITY COSTS</vt:lpstr>
      <vt:lpstr>PowerPoint Presentation</vt:lpstr>
      <vt:lpstr>What does opportunity cost look like for you?</vt:lpstr>
      <vt:lpstr>TYPES OF REVENUE</vt:lpstr>
      <vt:lpstr>BEING AN ECONOMICALLY SMART CITIZEN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Economic Questions</dc:title>
  <dc:creator>Taylor Hunter</dc:creator>
  <cp:lastModifiedBy>Taylor Hunter</cp:lastModifiedBy>
  <cp:revision>2</cp:revision>
  <dcterms:created xsi:type="dcterms:W3CDTF">2019-04-24T01:38:33Z</dcterms:created>
  <dcterms:modified xsi:type="dcterms:W3CDTF">2019-04-24T01:42:57Z</dcterms:modified>
</cp:coreProperties>
</file>