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3"/>
    <p:restoredTop sz="94747"/>
  </p:normalViewPr>
  <p:slideViewPr>
    <p:cSldViewPr snapToGrid="0" snapToObjects="1">
      <p:cViewPr varScale="1">
        <p:scale>
          <a:sx n="85" d="100"/>
          <a:sy n="85" d="100"/>
        </p:scale>
        <p:origin x="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6,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IK9Lkf02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hyperlink" Target="https://www.youtube.com/watch?v=_G4ZY66BG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419066"/>
          </a:xfrm>
        </p:spPr>
        <p:txBody>
          <a:bodyPr/>
          <a:lstStyle/>
          <a:p>
            <a:pPr algn="ctr"/>
            <a:br>
              <a:rPr lang="en-US" sz="6000" dirty="0"/>
            </a:br>
            <a:r>
              <a:rPr lang="en-US" sz="5400" dirty="0"/>
              <a:t>From Neutrality to War</a:t>
            </a:r>
          </a:p>
        </p:txBody>
      </p:sp>
      <p:pic>
        <p:nvPicPr>
          <p:cNvPr id="4" name="Picture 3" descr="15.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197" y="3012032"/>
            <a:ext cx="5192406" cy="352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0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80591" cy="101709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were long term Causes of WWI?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9808"/>
            <a:ext cx="8081100" cy="551481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Militarism</a:t>
            </a:r>
            <a:r>
              <a:rPr lang="en-US" sz="2800" b="0" dirty="0"/>
              <a:t>: Who could have the biggest and </a:t>
            </a:r>
            <a:r>
              <a:rPr lang="en-US" sz="2800" b="0" dirty="0" err="1"/>
              <a:t>baddest</a:t>
            </a:r>
            <a:r>
              <a:rPr lang="en-US" sz="2800" b="0" dirty="0"/>
              <a:t> military</a:t>
            </a:r>
            <a:endParaRPr lang="en-US" sz="2800" u="sng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Alliances</a:t>
            </a:r>
            <a:r>
              <a:rPr lang="en-US" sz="2800" b="0" dirty="0"/>
              <a:t>: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u="sng" dirty="0">
                <a:solidFill>
                  <a:srgbClr val="0000FF"/>
                </a:solidFill>
              </a:rPr>
              <a:t>Allied Powers 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 GB, France, Italy (1915), &amp; Russia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u="sng" dirty="0">
                <a:solidFill>
                  <a:srgbClr val="0000FF"/>
                </a:solidFill>
                <a:sym typeface="Wingdings"/>
              </a:rPr>
              <a:t>Central Powers 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 Germany, Austria-Hungary, Italy (pre 1915), and the Ottoman Empire</a:t>
            </a:r>
            <a:endParaRPr lang="en-US" sz="2800" u="sng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Imperialism</a:t>
            </a:r>
            <a:r>
              <a:rPr lang="en-US" sz="2800" b="0" dirty="0"/>
              <a:t>: Competition for military size and strength to protect colonies</a:t>
            </a:r>
          </a:p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Nationalism</a:t>
            </a:r>
            <a:r>
              <a:rPr lang="en-US" sz="2800" b="0" dirty="0"/>
              <a:t>: European nations wanted to prove their superiority.  Competition for colonies became and issue of national pride.</a:t>
            </a:r>
          </a:p>
          <a:p>
            <a:pPr algn="ctr"/>
            <a:r>
              <a:rPr lang="en-US" sz="3500" b="0" dirty="0"/>
              <a:t>M.A.I.N.</a:t>
            </a:r>
          </a:p>
        </p:txBody>
      </p:sp>
    </p:spTree>
    <p:extLst>
      <p:ext uri="{BB962C8B-B14F-4D97-AF65-F5344CB8AC3E}">
        <p14:creationId xmlns:p14="http://schemas.microsoft.com/office/powerpoint/2010/main" val="338076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47427" cy="1200917"/>
          </a:xfrm>
        </p:spPr>
        <p:txBody>
          <a:bodyPr>
            <a:normAutofit/>
          </a:bodyPr>
          <a:lstStyle/>
          <a:p>
            <a:r>
              <a:rPr lang="en-US" dirty="0"/>
              <a:t>What Chain of Events led to the outbreak of WWI?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752"/>
            <a:ext cx="8097808" cy="499675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0" dirty="0"/>
              <a:t>June 28, 1914: </a:t>
            </a:r>
            <a:r>
              <a:rPr lang="en-US" sz="2800" dirty="0">
                <a:solidFill>
                  <a:srgbClr val="0000FF"/>
                </a:solidFill>
              </a:rPr>
              <a:t>Austrian Archduke Ferdinand (heir to throne) was assassinated by Serbian nationalist in Sarajevo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sets off a domino effect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  <a:hlinkClick r:id="rId2"/>
              </a:rPr>
              <a:t>https://www.youtube.com/watch?v=IIK9Lkf02TE</a:t>
            </a: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July 27, 1914: Austria invades Serbia causing Russia (secret ally of Serbia) to mobilize for war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August 1, 1914: Germany (ally of Austria) declared war on Russia</a:t>
            </a:r>
          </a:p>
        </p:txBody>
      </p:sp>
    </p:spTree>
    <p:extLst>
      <p:ext uri="{BB962C8B-B14F-4D97-AF65-F5344CB8AC3E}">
        <p14:creationId xmlns:p14="http://schemas.microsoft.com/office/powerpoint/2010/main" val="114028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51212"/>
            <a:ext cx="8198063" cy="606629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August 3, 1914: German declared war on France and invades Belgium (quickest way to Paris)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August 4, 1914: Great Britain (ally of France) declared war on Germany</a:t>
            </a:r>
          </a:p>
        </p:txBody>
      </p:sp>
      <p:pic>
        <p:nvPicPr>
          <p:cNvPr id="4" name="Picture 3" descr="15.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82" y="2899728"/>
            <a:ext cx="4004508" cy="2247428"/>
          </a:xfrm>
          <a:prstGeom prst="rect">
            <a:avLst/>
          </a:prstGeom>
        </p:spPr>
      </p:pic>
      <p:pic>
        <p:nvPicPr>
          <p:cNvPr id="5" name="Picture 4" descr="15.1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88" y="3924455"/>
            <a:ext cx="4797255" cy="271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14263" cy="1371600"/>
          </a:xfrm>
        </p:spPr>
        <p:txBody>
          <a:bodyPr>
            <a:normAutofit/>
          </a:bodyPr>
          <a:lstStyle/>
          <a:p>
            <a:r>
              <a:rPr lang="en-US" dirty="0"/>
              <a:t>What was different about WWI than other wars?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894289" cy="556603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New inventions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barbed wire &amp; machine guns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Switched the advantage from offensive to defensive</a:t>
            </a:r>
          </a:p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  <a:sym typeface="Wingdings"/>
              </a:rPr>
              <a:t>Trench Warfare</a:t>
            </a:r>
            <a:r>
              <a:rPr lang="en-US" sz="2800" u="sng" dirty="0">
                <a:sym typeface="Wingdings"/>
              </a:rPr>
              <a:t> </a:t>
            </a:r>
            <a:r>
              <a:rPr lang="en-US" sz="2800" b="0" dirty="0">
                <a:sym typeface="Wingdings"/>
              </a:rPr>
              <a:t> troops dug into the ground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Defense from new weapons and created stalemates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  <a:hlinkClick r:id="rId2"/>
              </a:rPr>
              <a:t>https://www.youtube.com/watch?v=_G4ZY66BG38</a:t>
            </a:r>
            <a:endParaRPr lang="en-US" sz="2400" dirty="0"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800" b="0" dirty="0">
                <a:sym typeface="Wingdings"/>
              </a:rPr>
              <a:t>Large artillery guns for bombarding enemy troops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Submarines (U-boats), Poison gas, Airplanes, Tanks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E0076-6E99-6A41-B9B3-A625EE419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631" y="3728693"/>
            <a:ext cx="3598576" cy="29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97300" cy="1251052"/>
          </a:xfrm>
        </p:spPr>
        <p:txBody>
          <a:bodyPr>
            <a:normAutofit/>
          </a:bodyPr>
          <a:lstStyle/>
          <a:p>
            <a:r>
              <a:rPr lang="en-US" dirty="0"/>
              <a:t>How did the U.S. Become involved in WWI?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1020"/>
            <a:ext cx="8081099" cy="489648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U.S. took a stance of isolation when it came to European conflict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President Wilson issued a declaration of </a:t>
            </a:r>
            <a:r>
              <a:rPr lang="en-US" sz="2800" dirty="0"/>
              <a:t>neutrality</a:t>
            </a:r>
            <a:r>
              <a:rPr lang="en-US" sz="2800" b="0" dirty="0"/>
              <a:t> and asked the American people to avoid choosing sides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By 1914, 1/3 of all Americans were foreign born, with many coming from Europe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Hard to keep a neutral position as an individual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Many choose sides </a:t>
            </a:r>
            <a:r>
              <a:rPr lang="en-US" sz="2400" b="0" dirty="0">
                <a:sym typeface="Wingdings"/>
              </a:rPr>
              <a:t> majority sided with Allies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7880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17519"/>
            <a:ext cx="8214771" cy="623340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0" dirty="0"/>
              <a:t>Germany made it difficult for the U.S. to remain neutral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German invasion of neutral Belgium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Unrestricted submarine warfare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Any nation’s ship who entered German blockade of Britain “War Zone” were threatened to be attack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Sinking of the Lusitania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May 7, 1915: German U-boats sunk a British passenger line killing 128 Americans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b="0" dirty="0"/>
              <a:t>Wilson warned Germany to stop unrestricted submarine warfare or they would be held “strictly accountable”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Total War-</a:t>
            </a:r>
            <a:r>
              <a:rPr lang="en-US" dirty="0"/>
              <a:t>a war that is unrestricted in terms of the weapons used, the territory or combatants involved, or the objectives pursued.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65937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50942"/>
            <a:ext cx="8298317" cy="608300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Election of 1916: Wilson was re-elected based off of keeping the U.S. out of war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Events of March 1917 lead the U.S. to declare war: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Resumption of unrestricted submarine warfare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dirty="0"/>
              <a:t>Wilson buts off diplomatic relations with Germany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German U-boats sank 5 unarmed U.S. merchant ships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u="sng" dirty="0">
                <a:solidFill>
                  <a:srgbClr val="0000FF"/>
                </a:solidFill>
              </a:rPr>
              <a:t>The Zimmerman Telegram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March 1, 1917: U.S. newspapers print a telegram intercepted by British Intelligence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dirty="0"/>
              <a:t>It was Germany to Mexico proposing an alliance against the U.S.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Germany would assist Mexico in reclaiming Texas, NM, and Arizona</a:t>
            </a:r>
          </a:p>
        </p:txBody>
      </p:sp>
    </p:spTree>
    <p:extLst>
      <p:ext uri="{BB962C8B-B14F-4D97-AF65-F5344CB8AC3E}">
        <p14:creationId xmlns:p14="http://schemas.microsoft.com/office/powerpoint/2010/main" val="389657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84366"/>
            <a:ext cx="8164645" cy="6083002"/>
          </a:xfrm>
        </p:spPr>
        <p:txBody>
          <a:bodyPr>
            <a:normAutofit lnSpcReduction="10000"/>
          </a:bodyPr>
          <a:lstStyle/>
          <a:p>
            <a:pPr lvl="1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3. </a:t>
            </a:r>
            <a:r>
              <a:rPr lang="en-US" sz="2400" b="1" dirty="0">
                <a:solidFill>
                  <a:srgbClr val="0000FF"/>
                </a:solidFill>
              </a:rPr>
              <a:t>The Russian Revolution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March 15, 1917 </a:t>
            </a:r>
            <a:r>
              <a:rPr lang="en-US" sz="2200" b="0" dirty="0">
                <a:sym typeface="Wingdings"/>
              </a:rPr>
              <a:t> Russian </a:t>
            </a:r>
            <a:r>
              <a:rPr lang="en-US" sz="2200" b="0" dirty="0" err="1">
                <a:sym typeface="Wingdings"/>
              </a:rPr>
              <a:t>Tzar</a:t>
            </a:r>
            <a:r>
              <a:rPr lang="en-US" sz="2200" b="0" dirty="0">
                <a:sym typeface="Wingdings"/>
              </a:rPr>
              <a:t> was overthrown and Russia proclaimed itself a republic (November 1917  Bolsheviks/Communists overthrew the republic)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dirty="0">
                <a:sym typeface="Wingdings"/>
              </a:rPr>
              <a:t>Russia withdraws from the war after Bolshevik takeover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President Wilson asks Congress to declare war on Germany by condemning Germany’s unrestricted warfare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April 6, 1917  Congress declares war on the Central Powers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sym typeface="Wingdings"/>
              </a:rPr>
              <a:t>United States Now Enters WWI</a:t>
            </a:r>
            <a:endParaRPr lang="en-US" sz="2800" dirty="0">
              <a:solidFill>
                <a:srgbClr val="0000FF"/>
              </a:solidFill>
              <a:sym typeface="Wingdings"/>
            </a:endParaRPr>
          </a:p>
          <a:p>
            <a:pPr algn="ctr"/>
            <a:r>
              <a:rPr lang="en-US" b="0" dirty="0"/>
              <a:t>WWI: Jul 28, 1914 – Nov 11, 1918</a:t>
            </a:r>
            <a:endParaRPr lang="en-US" sz="2800" dirty="0">
              <a:solidFill>
                <a:srgbClr val="0000FF"/>
              </a:solidFill>
              <a:sym typeface="Wingdings"/>
            </a:endParaRPr>
          </a:p>
          <a:p>
            <a:pPr lvl="2" indent="0">
              <a:buNone/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8514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8386</TotalTime>
  <Words>636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Essential</vt:lpstr>
      <vt:lpstr> From Neutrality to War</vt:lpstr>
      <vt:lpstr>What were long term Causes of WWI?</vt:lpstr>
      <vt:lpstr>What Chain of Events led to the outbreak of WWI?</vt:lpstr>
      <vt:lpstr>PowerPoint Presentation</vt:lpstr>
      <vt:lpstr>What was different about WWI than other wars? </vt:lpstr>
      <vt:lpstr>How did the U.S. Become involved in WWI?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15.1 From Neutrality to War</dc:title>
  <dc:creator>Ryan Abrams</dc:creator>
  <cp:lastModifiedBy>Taylor Hunter</cp:lastModifiedBy>
  <cp:revision>21</cp:revision>
  <dcterms:created xsi:type="dcterms:W3CDTF">2016-02-17T14:03:48Z</dcterms:created>
  <dcterms:modified xsi:type="dcterms:W3CDTF">2019-03-11T15:03:31Z</dcterms:modified>
</cp:coreProperties>
</file>