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65" r:id="rId2"/>
    <p:sldId id="256" r:id="rId3"/>
    <p:sldId id="261" r:id="rId4"/>
    <p:sldId id="258" r:id="rId5"/>
    <p:sldId id="257" r:id="rId6"/>
    <p:sldId id="259" r:id="rId7"/>
    <p:sldId id="266" r:id="rId8"/>
    <p:sldId id="260" r:id="rId9"/>
    <p:sldId id="267" r:id="rId10"/>
    <p:sldId id="263" r:id="rId11"/>
    <p:sldId id="268" r:id="rId12"/>
    <p:sldId id="262"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90"/>
  </p:normalViewPr>
  <p:slideViewPr>
    <p:cSldViewPr snapToGrid="0" snapToObjects="1">
      <p:cViewPr varScale="1">
        <p:scale>
          <a:sx n="76" d="100"/>
          <a:sy n="76" d="100"/>
        </p:scale>
        <p:origin x="216" y="8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499B2D7-A8F5-4244-94EF-68ABFAC09CFF}" type="datetimeFigureOut">
              <a:rPr lang="en-US" smtClean="0"/>
              <a:t>3/26/19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6BADA2-CCC3-9F4F-98A7-7DFC155015A0}" type="slidenum">
              <a:rPr lang="en-US" smtClean="0"/>
              <a:t>‹#›</a:t>
            </a:fld>
            <a:endParaRPr lang="en-US"/>
          </a:p>
        </p:txBody>
      </p:sp>
    </p:spTree>
    <p:extLst>
      <p:ext uri="{BB962C8B-B14F-4D97-AF65-F5344CB8AC3E}">
        <p14:creationId xmlns:p14="http://schemas.microsoft.com/office/powerpoint/2010/main" val="6832790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9B2D7-A8F5-4244-94EF-68ABFAC09CFF}" type="datetimeFigureOut">
              <a:rPr lang="en-US" smtClean="0"/>
              <a:t>3/26/19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BADA2-CCC3-9F4F-98A7-7DFC155015A0}" type="slidenum">
              <a:rPr lang="en-US" smtClean="0"/>
              <a:t>‹#›</a:t>
            </a:fld>
            <a:endParaRPr lang="en-US"/>
          </a:p>
        </p:txBody>
      </p:sp>
    </p:spTree>
    <p:extLst>
      <p:ext uri="{BB962C8B-B14F-4D97-AF65-F5344CB8AC3E}">
        <p14:creationId xmlns:p14="http://schemas.microsoft.com/office/powerpoint/2010/main" val="2052593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9B2D7-A8F5-4244-94EF-68ABFAC09CFF}" type="datetimeFigureOut">
              <a:rPr lang="en-US" smtClean="0"/>
              <a:t>3/26/19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BADA2-CCC3-9F4F-98A7-7DFC155015A0}" type="slidenum">
              <a:rPr lang="en-US" smtClean="0"/>
              <a:t>‹#›</a:t>
            </a:fld>
            <a:endParaRPr lang="en-US"/>
          </a:p>
        </p:txBody>
      </p:sp>
    </p:spTree>
    <p:extLst>
      <p:ext uri="{BB962C8B-B14F-4D97-AF65-F5344CB8AC3E}">
        <p14:creationId xmlns:p14="http://schemas.microsoft.com/office/powerpoint/2010/main" val="2411258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99B2D7-A8F5-4244-94EF-68ABFAC09CFF}" type="datetimeFigureOut">
              <a:rPr lang="en-US" smtClean="0"/>
              <a:t>3/26/19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6BADA2-CCC3-9F4F-98A7-7DFC155015A0}" type="slidenum">
              <a:rPr lang="en-US" smtClean="0"/>
              <a:t>‹#›</a:t>
            </a:fld>
            <a:endParaRPr lang="en-US"/>
          </a:p>
        </p:txBody>
      </p:sp>
    </p:spTree>
    <p:extLst>
      <p:ext uri="{BB962C8B-B14F-4D97-AF65-F5344CB8AC3E}">
        <p14:creationId xmlns:p14="http://schemas.microsoft.com/office/powerpoint/2010/main" val="40940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499B2D7-A8F5-4244-94EF-68ABFAC09CFF}" type="datetimeFigureOut">
              <a:rPr lang="en-US" smtClean="0"/>
              <a:t>3/26/19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6BADA2-CCC3-9F4F-98A7-7DFC155015A0}" type="slidenum">
              <a:rPr lang="en-US" smtClean="0"/>
              <a:t>‹#›</a:t>
            </a:fld>
            <a:endParaRPr lang="en-US"/>
          </a:p>
        </p:txBody>
      </p:sp>
    </p:spTree>
    <p:extLst>
      <p:ext uri="{BB962C8B-B14F-4D97-AF65-F5344CB8AC3E}">
        <p14:creationId xmlns:p14="http://schemas.microsoft.com/office/powerpoint/2010/main" val="121073785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499B2D7-A8F5-4244-94EF-68ABFAC09CFF}" type="datetimeFigureOut">
              <a:rPr lang="en-US" smtClean="0"/>
              <a:t>3/26/19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E6BADA2-CCC3-9F4F-98A7-7DFC155015A0}" type="slidenum">
              <a:rPr lang="en-US" smtClean="0"/>
              <a:t>‹#›</a:t>
            </a:fld>
            <a:endParaRPr lang="en-US"/>
          </a:p>
        </p:txBody>
      </p:sp>
    </p:spTree>
    <p:extLst>
      <p:ext uri="{BB962C8B-B14F-4D97-AF65-F5344CB8AC3E}">
        <p14:creationId xmlns:p14="http://schemas.microsoft.com/office/powerpoint/2010/main" val="325650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499B2D7-A8F5-4244-94EF-68ABFAC09CFF}" type="datetimeFigureOut">
              <a:rPr lang="en-US" smtClean="0"/>
              <a:t>3/26/19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6BADA2-CCC3-9F4F-98A7-7DFC155015A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4308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9B2D7-A8F5-4244-94EF-68ABFAC09CFF}" type="datetimeFigureOut">
              <a:rPr lang="en-US" smtClean="0"/>
              <a:t>3/26/19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6BADA2-CCC3-9F4F-98A7-7DFC155015A0}" type="slidenum">
              <a:rPr lang="en-US" smtClean="0"/>
              <a:t>‹#›</a:t>
            </a:fld>
            <a:endParaRPr lang="en-US"/>
          </a:p>
        </p:txBody>
      </p:sp>
    </p:spTree>
    <p:extLst>
      <p:ext uri="{BB962C8B-B14F-4D97-AF65-F5344CB8AC3E}">
        <p14:creationId xmlns:p14="http://schemas.microsoft.com/office/powerpoint/2010/main" val="17800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9B2D7-A8F5-4244-94EF-68ABFAC09CFF}" type="datetimeFigureOut">
              <a:rPr lang="en-US" smtClean="0"/>
              <a:t>3/26/19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6BADA2-CCC3-9F4F-98A7-7DFC155015A0}" type="slidenum">
              <a:rPr lang="en-US" smtClean="0"/>
              <a:t>‹#›</a:t>
            </a:fld>
            <a:endParaRPr lang="en-US"/>
          </a:p>
        </p:txBody>
      </p:sp>
    </p:spTree>
    <p:extLst>
      <p:ext uri="{BB962C8B-B14F-4D97-AF65-F5344CB8AC3E}">
        <p14:creationId xmlns:p14="http://schemas.microsoft.com/office/powerpoint/2010/main" val="288207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9499B2D7-A8F5-4244-94EF-68ABFAC09CFF}" type="datetimeFigureOut">
              <a:rPr lang="en-US" smtClean="0"/>
              <a:t>3/26/19</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0E6BADA2-CCC3-9F4F-98A7-7DFC155015A0}" type="slidenum">
              <a:rPr lang="en-US" smtClean="0"/>
              <a:t>‹#›</a:t>
            </a:fld>
            <a:endParaRPr lang="en-US"/>
          </a:p>
        </p:txBody>
      </p:sp>
    </p:spTree>
    <p:extLst>
      <p:ext uri="{BB962C8B-B14F-4D97-AF65-F5344CB8AC3E}">
        <p14:creationId xmlns:p14="http://schemas.microsoft.com/office/powerpoint/2010/main" val="369513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499B2D7-A8F5-4244-94EF-68ABFAC09CFF}" type="datetimeFigureOut">
              <a:rPr lang="en-US" smtClean="0"/>
              <a:t>3/26/19</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0E6BADA2-CCC3-9F4F-98A7-7DFC155015A0}" type="slidenum">
              <a:rPr lang="en-US" smtClean="0"/>
              <a:t>‹#›</a:t>
            </a:fld>
            <a:endParaRPr lang="en-US"/>
          </a:p>
        </p:txBody>
      </p:sp>
    </p:spTree>
    <p:extLst>
      <p:ext uri="{BB962C8B-B14F-4D97-AF65-F5344CB8AC3E}">
        <p14:creationId xmlns:p14="http://schemas.microsoft.com/office/powerpoint/2010/main" val="2709164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499B2D7-A8F5-4244-94EF-68ABFAC09CFF}" type="datetimeFigureOut">
              <a:rPr lang="en-US" smtClean="0"/>
              <a:t>3/26/19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E6BADA2-CCC3-9F4F-98A7-7DFC155015A0}" type="slidenum">
              <a:rPr lang="en-US" smtClean="0"/>
              <a:t>‹#›</a:t>
            </a:fld>
            <a:endParaRPr lang="en-US"/>
          </a:p>
        </p:txBody>
      </p:sp>
    </p:spTree>
    <p:extLst>
      <p:ext uri="{BB962C8B-B14F-4D97-AF65-F5344CB8AC3E}">
        <p14:creationId xmlns:p14="http://schemas.microsoft.com/office/powerpoint/2010/main" val="418151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bs.org/wgbh/pages/frontline/whenkidsgetlif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gZ1J2lM6uB8" TargetMode="External"/><Relationship Id="rId2" Type="http://schemas.openxmlformats.org/officeDocument/2006/relationships/hyperlink" Target="https://www.youtube.com/watch?v=PKiOjt4fD5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Ho3o4HTyBMQ"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8EY-YmcR4C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zgVWXA_vo1k" TargetMode="External"/><Relationship Id="rId2" Type="http://schemas.openxmlformats.org/officeDocument/2006/relationships/hyperlink" Target="https://www.youtube.com/watch?v=G3pUsDEtWK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FD46F-9CA5-D843-A4AA-D0ED82536860}"/>
              </a:ext>
            </a:extLst>
          </p:cNvPr>
          <p:cNvSpPr>
            <a:spLocks noGrp="1"/>
          </p:cNvSpPr>
          <p:nvPr>
            <p:ph type="title"/>
          </p:nvPr>
        </p:nvSpPr>
        <p:spPr/>
        <p:txBody>
          <a:bodyPr/>
          <a:lstStyle/>
          <a:p>
            <a:r>
              <a:rPr lang="en-US" dirty="0"/>
              <a:t>Bell ringer #6</a:t>
            </a:r>
            <a:br>
              <a:rPr lang="en-US" dirty="0"/>
            </a:br>
            <a:r>
              <a:rPr lang="en-US" dirty="0"/>
              <a:t>3/27/19</a:t>
            </a:r>
          </a:p>
        </p:txBody>
      </p:sp>
      <p:sp>
        <p:nvSpPr>
          <p:cNvPr id="3" name="Content Placeholder 2">
            <a:extLst>
              <a:ext uri="{FF2B5EF4-FFF2-40B4-BE49-F238E27FC236}">
                <a16:creationId xmlns:a16="http://schemas.microsoft.com/office/drawing/2014/main" id="{96EEA419-2003-0C4E-9CF5-825A3907C82D}"/>
              </a:ext>
            </a:extLst>
          </p:cNvPr>
          <p:cNvSpPr>
            <a:spLocks noGrp="1"/>
          </p:cNvSpPr>
          <p:nvPr>
            <p:ph idx="1"/>
          </p:nvPr>
        </p:nvSpPr>
        <p:spPr/>
        <p:txBody>
          <a:bodyPr/>
          <a:lstStyle/>
          <a:p>
            <a:pPr marL="342900" indent="-342900">
              <a:buFont typeface="+mj-lt"/>
              <a:buAutoNum type="arabicPeriod"/>
            </a:pPr>
            <a:r>
              <a:rPr lang="en-US" dirty="0"/>
              <a:t>What happens during an arraignment?</a:t>
            </a:r>
          </a:p>
          <a:p>
            <a:pPr marL="342900" indent="-342900">
              <a:buFont typeface="+mj-lt"/>
              <a:buAutoNum type="arabicPeriod"/>
            </a:pPr>
            <a:r>
              <a:rPr lang="en-US" dirty="0"/>
              <a:t>What is meant by the term “plea of no contest?”</a:t>
            </a:r>
          </a:p>
          <a:p>
            <a:pPr marL="342900" indent="-342900">
              <a:buFont typeface="+mj-lt"/>
              <a:buAutoNum type="arabicPeriod"/>
            </a:pPr>
            <a:r>
              <a:rPr lang="en-US" dirty="0"/>
              <a:t>A store owner has just received a document from the court telling her that a customer is suing her for not honoring a contract.  What would this document be called? </a:t>
            </a:r>
          </a:p>
          <a:p>
            <a:pPr marL="571500" lvl="1" indent="-342900">
              <a:buFont typeface="+mj-lt"/>
              <a:buAutoNum type="alphaLcParenR"/>
            </a:pPr>
            <a:r>
              <a:rPr lang="en-US" dirty="0"/>
              <a:t>Court brief </a:t>
            </a:r>
          </a:p>
          <a:p>
            <a:pPr marL="571500" lvl="1" indent="-342900">
              <a:buFont typeface="+mj-lt"/>
              <a:buAutoNum type="alphaLcParenR"/>
            </a:pPr>
            <a:r>
              <a:rPr lang="en-US" dirty="0"/>
              <a:t>Summons </a:t>
            </a:r>
          </a:p>
          <a:p>
            <a:pPr marL="571500" lvl="1" indent="-342900">
              <a:buFont typeface="+mj-lt"/>
              <a:buAutoNum type="alphaLcParenR"/>
            </a:pPr>
            <a:r>
              <a:rPr lang="en-US" dirty="0"/>
              <a:t>Subpoena </a:t>
            </a:r>
          </a:p>
          <a:p>
            <a:pPr lvl="1"/>
            <a:endParaRPr lang="en-US" dirty="0"/>
          </a:p>
        </p:txBody>
      </p:sp>
    </p:spTree>
    <p:extLst>
      <p:ext uri="{BB962C8B-B14F-4D97-AF65-F5344CB8AC3E}">
        <p14:creationId xmlns:p14="http://schemas.microsoft.com/office/powerpoint/2010/main" val="106616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90BF-0355-EE42-B84C-52709559C35B}"/>
              </a:ext>
            </a:extLst>
          </p:cNvPr>
          <p:cNvSpPr>
            <a:spLocks noGrp="1"/>
          </p:cNvSpPr>
          <p:nvPr>
            <p:ph type="title"/>
          </p:nvPr>
        </p:nvSpPr>
        <p:spPr>
          <a:xfrm>
            <a:off x="2061803" y="300905"/>
            <a:ext cx="7729728" cy="1188720"/>
          </a:xfrm>
        </p:spPr>
        <p:txBody>
          <a:bodyPr/>
          <a:lstStyle/>
          <a:p>
            <a:r>
              <a:rPr lang="en-US" dirty="0"/>
              <a:t>Juvenile Cases Activity</a:t>
            </a:r>
          </a:p>
        </p:txBody>
      </p:sp>
      <p:sp>
        <p:nvSpPr>
          <p:cNvPr id="3" name="Content Placeholder 2">
            <a:extLst>
              <a:ext uri="{FF2B5EF4-FFF2-40B4-BE49-F238E27FC236}">
                <a16:creationId xmlns:a16="http://schemas.microsoft.com/office/drawing/2014/main" id="{71FADB0B-73D0-504A-BF6C-E6E207281B59}"/>
              </a:ext>
            </a:extLst>
          </p:cNvPr>
          <p:cNvSpPr>
            <a:spLocks noGrp="1"/>
          </p:cNvSpPr>
          <p:nvPr>
            <p:ph idx="1"/>
          </p:nvPr>
        </p:nvSpPr>
        <p:spPr>
          <a:xfrm>
            <a:off x="842603" y="1845733"/>
            <a:ext cx="4863931" cy="4453465"/>
          </a:xfrm>
        </p:spPr>
        <p:txBody>
          <a:bodyPr>
            <a:normAutofit/>
          </a:bodyPr>
          <a:lstStyle/>
          <a:p>
            <a:r>
              <a:rPr lang="en-US" sz="2000" dirty="0">
                <a:hlinkClick r:id="rId2"/>
              </a:rPr>
              <a:t>https://www.pbs.org/wgbh/pages/frontline/whenkidsgetlife/</a:t>
            </a:r>
            <a:endParaRPr lang="en-US" sz="2000" dirty="0"/>
          </a:p>
          <a:p>
            <a:r>
              <a:rPr lang="en-US" sz="2000" dirty="0"/>
              <a:t>You and a group are going to read about one of the listed cases</a:t>
            </a:r>
          </a:p>
          <a:p>
            <a:r>
              <a:rPr lang="en-US" sz="2000" dirty="0"/>
              <a:t>Then you are going to present what you learned to the class</a:t>
            </a:r>
          </a:p>
          <a:p>
            <a:r>
              <a:rPr lang="en-US" sz="2000" dirty="0"/>
              <a:t>We will discuss each case as a class</a:t>
            </a:r>
          </a:p>
          <a:p>
            <a:r>
              <a:rPr lang="en-US" sz="2000" dirty="0"/>
              <a:t>Be prepared to give an unbiased description of your case, and then share your opinion. </a:t>
            </a:r>
          </a:p>
        </p:txBody>
      </p:sp>
      <p:pic>
        <p:nvPicPr>
          <p:cNvPr id="5" name="Picture 4" descr="A picture containing text&#10;&#10;Description automatically generated">
            <a:extLst>
              <a:ext uri="{FF2B5EF4-FFF2-40B4-BE49-F238E27FC236}">
                <a16:creationId xmlns:a16="http://schemas.microsoft.com/office/drawing/2014/main" id="{8FA8D76A-9D48-0A46-850F-77B92A020B46}"/>
              </a:ext>
            </a:extLst>
          </p:cNvPr>
          <p:cNvPicPr>
            <a:picLocks noChangeAspect="1"/>
          </p:cNvPicPr>
          <p:nvPr/>
        </p:nvPicPr>
        <p:blipFill>
          <a:blip r:embed="rId3"/>
          <a:stretch>
            <a:fillRect/>
          </a:stretch>
        </p:blipFill>
        <p:spPr>
          <a:xfrm>
            <a:off x="6485468" y="1845733"/>
            <a:ext cx="5307561" cy="3708400"/>
          </a:xfrm>
          <a:prstGeom prst="rect">
            <a:avLst/>
          </a:prstGeom>
        </p:spPr>
      </p:pic>
    </p:spTree>
    <p:extLst>
      <p:ext uri="{BB962C8B-B14F-4D97-AF65-F5344CB8AC3E}">
        <p14:creationId xmlns:p14="http://schemas.microsoft.com/office/powerpoint/2010/main" val="3280512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42B36-E314-F440-B4BC-0AE7B3BC1EC2}"/>
              </a:ext>
            </a:extLst>
          </p:cNvPr>
          <p:cNvSpPr>
            <a:spLocks noGrp="1"/>
          </p:cNvSpPr>
          <p:nvPr>
            <p:ph type="title"/>
          </p:nvPr>
        </p:nvSpPr>
        <p:spPr/>
        <p:txBody>
          <a:bodyPr/>
          <a:lstStyle/>
          <a:p>
            <a:r>
              <a:rPr lang="en-US" dirty="0"/>
              <a:t>Other Cases</a:t>
            </a:r>
          </a:p>
        </p:txBody>
      </p:sp>
      <p:sp>
        <p:nvSpPr>
          <p:cNvPr id="3" name="Content Placeholder 2">
            <a:extLst>
              <a:ext uri="{FF2B5EF4-FFF2-40B4-BE49-F238E27FC236}">
                <a16:creationId xmlns:a16="http://schemas.microsoft.com/office/drawing/2014/main" id="{3988679E-6A14-244F-922C-25C7A75571DD}"/>
              </a:ext>
            </a:extLst>
          </p:cNvPr>
          <p:cNvSpPr>
            <a:spLocks noGrp="1"/>
          </p:cNvSpPr>
          <p:nvPr>
            <p:ph idx="1"/>
          </p:nvPr>
        </p:nvSpPr>
        <p:spPr/>
        <p:txBody>
          <a:bodyPr/>
          <a:lstStyle/>
          <a:p>
            <a:r>
              <a:rPr lang="en-US" dirty="0">
                <a:hlinkClick r:id="rId2"/>
              </a:rPr>
              <a:t>https://www.youtube.com/watch?v=PKiOjt4fD5U</a:t>
            </a:r>
            <a:endParaRPr lang="en-US" dirty="0"/>
          </a:p>
          <a:p>
            <a:r>
              <a:rPr lang="en-US" dirty="0">
                <a:hlinkClick r:id="rId3"/>
              </a:rPr>
              <a:t>https://www.youtube.com/watch?v=gZ1J2lM6uB8</a:t>
            </a:r>
            <a:endParaRPr lang="en-US" dirty="0"/>
          </a:p>
          <a:p>
            <a:endParaRPr lang="en-US" dirty="0"/>
          </a:p>
        </p:txBody>
      </p:sp>
    </p:spTree>
    <p:extLst>
      <p:ext uri="{BB962C8B-B14F-4D97-AF65-F5344CB8AC3E}">
        <p14:creationId xmlns:p14="http://schemas.microsoft.com/office/powerpoint/2010/main" val="2082578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FF61-5718-7F40-A60C-946D7CEC124D}"/>
              </a:ext>
            </a:extLst>
          </p:cNvPr>
          <p:cNvSpPr>
            <a:spLocks noGrp="1"/>
          </p:cNvSpPr>
          <p:nvPr>
            <p:ph type="title"/>
          </p:nvPr>
        </p:nvSpPr>
        <p:spPr/>
        <p:txBody>
          <a:bodyPr/>
          <a:lstStyle/>
          <a:p>
            <a:r>
              <a:rPr lang="en-US" dirty="0"/>
              <a:t>Class Discussion:</a:t>
            </a:r>
          </a:p>
        </p:txBody>
      </p:sp>
      <p:sp>
        <p:nvSpPr>
          <p:cNvPr id="3" name="Content Placeholder 2">
            <a:extLst>
              <a:ext uri="{FF2B5EF4-FFF2-40B4-BE49-F238E27FC236}">
                <a16:creationId xmlns:a16="http://schemas.microsoft.com/office/drawing/2014/main" id="{8321589F-5FB5-3B46-A7E7-30C5F6026C24}"/>
              </a:ext>
            </a:extLst>
          </p:cNvPr>
          <p:cNvSpPr>
            <a:spLocks noGrp="1"/>
          </p:cNvSpPr>
          <p:nvPr>
            <p:ph idx="1"/>
          </p:nvPr>
        </p:nvSpPr>
        <p:spPr/>
        <p:txBody>
          <a:bodyPr/>
          <a:lstStyle/>
          <a:p>
            <a:r>
              <a:rPr lang="en-US" sz="2400" dirty="0">
                <a:hlinkClick r:id="rId2"/>
              </a:rPr>
              <a:t>https://www.youtube.com/watch?v=Ho3o4HTyBMQ</a:t>
            </a:r>
            <a:endParaRPr lang="en-US" sz="2400" dirty="0"/>
          </a:p>
          <a:p>
            <a:r>
              <a:rPr lang="en-US" sz="2400" dirty="0"/>
              <a:t>Do you think youth should be tried as juveniles or adults?</a:t>
            </a:r>
            <a:endParaRPr lang="en-US" dirty="0"/>
          </a:p>
          <a:p>
            <a:pPr marL="0" indent="0">
              <a:buNone/>
            </a:pPr>
            <a:endParaRPr lang="en-US" dirty="0"/>
          </a:p>
          <a:p>
            <a:pPr marL="0" indent="0">
              <a:buNone/>
            </a:pPr>
            <a:r>
              <a:rPr lang="en-US" sz="2800" dirty="0"/>
              <a:t>    </a:t>
            </a:r>
            <a:r>
              <a:rPr lang="en-US" sz="2800" u="sng" dirty="0"/>
              <a:t>Pros:</a:t>
            </a:r>
            <a:r>
              <a:rPr lang="en-US" sz="2800" dirty="0"/>
              <a:t>					</a:t>
            </a:r>
            <a:r>
              <a:rPr lang="en-US" sz="2800" u="sng" dirty="0"/>
              <a:t>Cons:</a:t>
            </a:r>
          </a:p>
        </p:txBody>
      </p:sp>
    </p:spTree>
    <p:extLst>
      <p:ext uri="{BB962C8B-B14F-4D97-AF65-F5344CB8AC3E}">
        <p14:creationId xmlns:p14="http://schemas.microsoft.com/office/powerpoint/2010/main" val="3531212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D02C-05B4-E743-90BF-EB6660132DAA}"/>
              </a:ext>
            </a:extLst>
          </p:cNvPr>
          <p:cNvSpPr>
            <a:spLocks noGrp="1"/>
          </p:cNvSpPr>
          <p:nvPr>
            <p:ph type="title"/>
          </p:nvPr>
        </p:nvSpPr>
        <p:spPr/>
        <p:txBody>
          <a:bodyPr/>
          <a:lstStyle/>
          <a:p>
            <a:r>
              <a:rPr lang="en-US" dirty="0"/>
              <a:t>Class closer questions</a:t>
            </a:r>
          </a:p>
        </p:txBody>
      </p:sp>
      <p:sp>
        <p:nvSpPr>
          <p:cNvPr id="3" name="Content Placeholder 2">
            <a:extLst>
              <a:ext uri="{FF2B5EF4-FFF2-40B4-BE49-F238E27FC236}">
                <a16:creationId xmlns:a16="http://schemas.microsoft.com/office/drawing/2014/main" id="{FE646AEE-8D61-014F-BE5B-598047E09B0B}"/>
              </a:ext>
            </a:extLst>
          </p:cNvPr>
          <p:cNvSpPr>
            <a:spLocks noGrp="1"/>
          </p:cNvSpPr>
          <p:nvPr>
            <p:ph idx="1"/>
          </p:nvPr>
        </p:nvSpPr>
        <p:spPr/>
        <p:txBody>
          <a:bodyPr/>
          <a:lstStyle/>
          <a:p>
            <a:pPr marL="342900" indent="-342900">
              <a:buFont typeface="+mj-lt"/>
              <a:buAutoNum type="arabicPeriod"/>
            </a:pPr>
            <a:r>
              <a:rPr lang="en-US" dirty="0"/>
              <a:t>What are two ways that Juvenile and Adult trials differ?</a:t>
            </a:r>
          </a:p>
          <a:p>
            <a:pPr marL="342900" indent="-342900">
              <a:buFont typeface="+mj-lt"/>
              <a:buAutoNum type="arabicPeriod"/>
            </a:pPr>
            <a:r>
              <a:rPr lang="en-US" dirty="0"/>
              <a:t> What is the goal of the juvenile justice system?</a:t>
            </a:r>
          </a:p>
          <a:p>
            <a:pPr marL="342900" indent="-342900">
              <a:buFont typeface="+mj-lt"/>
              <a:buAutoNum type="arabicPeriod"/>
            </a:pPr>
            <a:r>
              <a:rPr lang="en-US" dirty="0"/>
              <a:t>Why would society encourage putting juveniles on trial as adults?</a:t>
            </a:r>
          </a:p>
        </p:txBody>
      </p:sp>
    </p:spTree>
    <p:extLst>
      <p:ext uri="{BB962C8B-B14F-4D97-AF65-F5344CB8AC3E}">
        <p14:creationId xmlns:p14="http://schemas.microsoft.com/office/powerpoint/2010/main" val="174689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83ABE-6561-1049-9DAC-AB41A4634150}"/>
              </a:ext>
            </a:extLst>
          </p:cNvPr>
          <p:cNvSpPr>
            <a:spLocks noGrp="1"/>
          </p:cNvSpPr>
          <p:nvPr>
            <p:ph type="ctrTitle"/>
          </p:nvPr>
        </p:nvSpPr>
        <p:spPr/>
        <p:txBody>
          <a:bodyPr/>
          <a:lstStyle/>
          <a:p>
            <a:r>
              <a:rPr lang="en-US" dirty="0"/>
              <a:t>Grand v. Petit Jury </a:t>
            </a:r>
          </a:p>
        </p:txBody>
      </p:sp>
      <p:sp>
        <p:nvSpPr>
          <p:cNvPr id="3" name="Subtitle 2">
            <a:extLst>
              <a:ext uri="{FF2B5EF4-FFF2-40B4-BE49-F238E27FC236}">
                <a16:creationId xmlns:a16="http://schemas.microsoft.com/office/drawing/2014/main" id="{98434C10-040F-A349-ADBF-634B7C21D6C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71497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CC7B9-2C0F-284C-A197-A1E2A3E70795}"/>
              </a:ext>
            </a:extLst>
          </p:cNvPr>
          <p:cNvSpPr>
            <a:spLocks noGrp="1"/>
          </p:cNvSpPr>
          <p:nvPr>
            <p:ph type="title"/>
          </p:nvPr>
        </p:nvSpPr>
        <p:spPr>
          <a:xfrm>
            <a:off x="2231136" y="428244"/>
            <a:ext cx="7729728" cy="1188720"/>
          </a:xfrm>
        </p:spPr>
        <p:txBody>
          <a:bodyPr/>
          <a:lstStyle/>
          <a:p>
            <a:r>
              <a:rPr lang="en-US" dirty="0"/>
              <a:t>Petit trials</a:t>
            </a:r>
          </a:p>
        </p:txBody>
      </p:sp>
      <p:sp>
        <p:nvSpPr>
          <p:cNvPr id="3" name="Content Placeholder 2">
            <a:extLst>
              <a:ext uri="{FF2B5EF4-FFF2-40B4-BE49-F238E27FC236}">
                <a16:creationId xmlns:a16="http://schemas.microsoft.com/office/drawing/2014/main" id="{B56AE580-CE22-B243-9C62-9E69A10B62E4}"/>
              </a:ext>
            </a:extLst>
          </p:cNvPr>
          <p:cNvSpPr>
            <a:spLocks noGrp="1"/>
          </p:cNvSpPr>
          <p:nvPr>
            <p:ph idx="1"/>
          </p:nvPr>
        </p:nvSpPr>
        <p:spPr>
          <a:xfrm>
            <a:off x="2231136" y="1840992"/>
            <a:ext cx="7729728" cy="4767072"/>
          </a:xfrm>
        </p:spPr>
        <p:txBody>
          <a:bodyPr>
            <a:normAutofit lnSpcReduction="10000"/>
          </a:bodyPr>
          <a:lstStyle/>
          <a:p>
            <a:r>
              <a:rPr lang="en-US" sz="2000" dirty="0">
                <a:hlinkClick r:id="rId2"/>
              </a:rPr>
              <a:t>https://www.youtube.com/watch?v=8EY-YmcR4CU</a:t>
            </a:r>
            <a:endParaRPr lang="en-US" sz="2000" b="1" u="sng" dirty="0">
              <a:solidFill>
                <a:srgbClr val="FF0000"/>
              </a:solidFill>
            </a:endParaRPr>
          </a:p>
          <a:p>
            <a:r>
              <a:rPr lang="en-US" sz="2000" b="1" u="sng" dirty="0">
                <a:solidFill>
                  <a:srgbClr val="FF0000"/>
                </a:solidFill>
              </a:rPr>
              <a:t>Petit Trial</a:t>
            </a:r>
            <a:r>
              <a:rPr lang="en-US" sz="2000" dirty="0"/>
              <a:t>: A jury typically of </a:t>
            </a:r>
            <a:r>
              <a:rPr lang="en-US" sz="2000" dirty="0">
                <a:solidFill>
                  <a:srgbClr val="FF0000"/>
                </a:solidFill>
              </a:rPr>
              <a:t>12 people </a:t>
            </a:r>
            <a:r>
              <a:rPr lang="en-US" sz="2000" dirty="0"/>
              <a:t>who try the final issue of fact in a civil or criminal case and pronounce a </a:t>
            </a:r>
            <a:r>
              <a:rPr lang="en-US" sz="2000" b="1" u="sng" dirty="0">
                <a:solidFill>
                  <a:srgbClr val="FF0000"/>
                </a:solidFill>
              </a:rPr>
              <a:t>verdict.</a:t>
            </a:r>
          </a:p>
          <a:p>
            <a:pPr lvl="1"/>
            <a:r>
              <a:rPr lang="en-US" sz="2000" b="1" u="sng" dirty="0">
                <a:solidFill>
                  <a:srgbClr val="FF0000"/>
                </a:solidFill>
              </a:rPr>
              <a:t>Judge= referee in a sporting event </a:t>
            </a:r>
          </a:p>
          <a:p>
            <a:pPr lvl="1"/>
            <a:r>
              <a:rPr lang="en-US" sz="2000" dirty="0">
                <a:solidFill>
                  <a:schemeClr val="tx1"/>
                </a:solidFill>
              </a:rPr>
              <a:t>Civil and Criminal Cases </a:t>
            </a:r>
          </a:p>
          <a:p>
            <a:r>
              <a:rPr lang="en-US" sz="2000" b="1" u="sng" dirty="0">
                <a:solidFill>
                  <a:srgbClr val="FF0000"/>
                </a:solidFill>
              </a:rPr>
              <a:t>Hung Jury- </a:t>
            </a:r>
            <a:r>
              <a:rPr lang="en-US" sz="2000" dirty="0"/>
              <a:t>when a jury is unable to reach a unanimous decision </a:t>
            </a:r>
          </a:p>
          <a:p>
            <a:r>
              <a:rPr lang="en-US" sz="2000" dirty="0"/>
              <a:t>Criminal juries must find the defendant guilty </a:t>
            </a:r>
            <a:r>
              <a:rPr lang="en-US" sz="2000" dirty="0">
                <a:solidFill>
                  <a:srgbClr val="FF0000"/>
                </a:solidFill>
              </a:rPr>
              <a:t>beyond a reasonable doubt </a:t>
            </a:r>
          </a:p>
          <a:p>
            <a:pPr lvl="1"/>
            <a:r>
              <a:rPr lang="en-US" sz="2000" dirty="0">
                <a:solidFill>
                  <a:schemeClr val="tx1"/>
                </a:solidFill>
              </a:rPr>
              <a:t>What is the burden of proof for civil cases? </a:t>
            </a:r>
          </a:p>
          <a:p>
            <a:pPr lvl="2"/>
            <a:r>
              <a:rPr lang="en-US" sz="2000" dirty="0"/>
              <a:t>Preponderance of Evidence </a:t>
            </a:r>
          </a:p>
          <a:p>
            <a:pPr lvl="1"/>
            <a:r>
              <a:rPr lang="en-US" sz="2000" dirty="0">
                <a:solidFill>
                  <a:schemeClr val="tx1"/>
                </a:solidFill>
              </a:rPr>
              <a:t>What is the burden of proof for criminal cases?</a:t>
            </a:r>
          </a:p>
          <a:p>
            <a:pPr lvl="2"/>
            <a:r>
              <a:rPr lang="en-US" sz="2000" dirty="0">
                <a:solidFill>
                  <a:schemeClr val="tx1"/>
                </a:solidFill>
              </a:rPr>
              <a:t>Beyond a Reasonable Doubt</a:t>
            </a:r>
          </a:p>
        </p:txBody>
      </p:sp>
    </p:spTree>
    <p:extLst>
      <p:ext uri="{BB962C8B-B14F-4D97-AF65-F5344CB8AC3E}">
        <p14:creationId xmlns:p14="http://schemas.microsoft.com/office/powerpoint/2010/main" val="102759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7FB6-962C-584D-A1EA-D5E729DB92C5}"/>
              </a:ext>
            </a:extLst>
          </p:cNvPr>
          <p:cNvSpPr>
            <a:spLocks noGrp="1"/>
          </p:cNvSpPr>
          <p:nvPr>
            <p:ph type="title"/>
          </p:nvPr>
        </p:nvSpPr>
        <p:spPr/>
        <p:txBody>
          <a:bodyPr/>
          <a:lstStyle/>
          <a:p>
            <a:r>
              <a:rPr lang="en-US" dirty="0"/>
              <a:t>Small-Claims Court</a:t>
            </a:r>
          </a:p>
        </p:txBody>
      </p:sp>
      <p:sp>
        <p:nvSpPr>
          <p:cNvPr id="3" name="Content Placeholder 2">
            <a:extLst>
              <a:ext uri="{FF2B5EF4-FFF2-40B4-BE49-F238E27FC236}">
                <a16:creationId xmlns:a16="http://schemas.microsoft.com/office/drawing/2014/main" id="{D962D368-287B-6044-BF56-B262A78036F1}"/>
              </a:ext>
            </a:extLst>
          </p:cNvPr>
          <p:cNvSpPr>
            <a:spLocks noGrp="1"/>
          </p:cNvSpPr>
          <p:nvPr>
            <p:ph idx="1"/>
          </p:nvPr>
        </p:nvSpPr>
        <p:spPr/>
        <p:txBody>
          <a:bodyPr/>
          <a:lstStyle/>
          <a:p>
            <a:r>
              <a:rPr lang="en-US" b="1" u="sng" dirty="0">
                <a:solidFill>
                  <a:srgbClr val="FF0000"/>
                </a:solidFill>
              </a:rPr>
              <a:t>Small Claims Court- </a:t>
            </a:r>
            <a:r>
              <a:rPr lang="en-US" dirty="0"/>
              <a:t>a local court in which claims for small sums of money can be heard and decided quickly and cheaply, without legal representation.</a:t>
            </a:r>
          </a:p>
          <a:p>
            <a:pPr lvl="1"/>
            <a:r>
              <a:rPr lang="en-US" dirty="0"/>
              <a:t>Cases heard by magistrate with no jury </a:t>
            </a:r>
          </a:p>
          <a:p>
            <a:pPr lvl="1"/>
            <a:r>
              <a:rPr lang="en-US" dirty="0"/>
              <a:t>Civil cases only </a:t>
            </a:r>
          </a:p>
          <a:p>
            <a:r>
              <a:rPr lang="en-US" dirty="0"/>
              <a:t>Example:</a:t>
            </a:r>
          </a:p>
          <a:p>
            <a:pPr lvl="1"/>
            <a:r>
              <a:rPr lang="en-US" dirty="0">
                <a:solidFill>
                  <a:srgbClr val="FF0000"/>
                </a:solidFill>
              </a:rPr>
              <a:t>A man claims that he paid $450 for a scooter he never received. In which court should he sue to collect his money, and who should he bring suit against?</a:t>
            </a:r>
          </a:p>
          <a:p>
            <a:pPr lvl="2"/>
            <a:r>
              <a:rPr lang="en-US" dirty="0"/>
              <a:t>Small Claims Court; Against the seller  </a:t>
            </a:r>
          </a:p>
        </p:txBody>
      </p:sp>
    </p:spTree>
    <p:extLst>
      <p:ext uri="{BB962C8B-B14F-4D97-AF65-F5344CB8AC3E}">
        <p14:creationId xmlns:p14="http://schemas.microsoft.com/office/powerpoint/2010/main" val="103916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5B61-8164-D242-93EA-B585654AED19}"/>
              </a:ext>
            </a:extLst>
          </p:cNvPr>
          <p:cNvSpPr>
            <a:spLocks noGrp="1"/>
          </p:cNvSpPr>
          <p:nvPr>
            <p:ph type="title"/>
          </p:nvPr>
        </p:nvSpPr>
        <p:spPr/>
        <p:txBody>
          <a:bodyPr/>
          <a:lstStyle/>
          <a:p>
            <a:r>
              <a:rPr lang="en-US" dirty="0"/>
              <a:t>Grand Jury </a:t>
            </a:r>
          </a:p>
        </p:txBody>
      </p:sp>
      <p:sp>
        <p:nvSpPr>
          <p:cNvPr id="3" name="Content Placeholder 2">
            <a:extLst>
              <a:ext uri="{FF2B5EF4-FFF2-40B4-BE49-F238E27FC236}">
                <a16:creationId xmlns:a16="http://schemas.microsoft.com/office/drawing/2014/main" id="{5089A61B-0BE2-C945-8D4F-48024FBEA655}"/>
              </a:ext>
            </a:extLst>
          </p:cNvPr>
          <p:cNvSpPr>
            <a:spLocks noGrp="1"/>
          </p:cNvSpPr>
          <p:nvPr>
            <p:ph idx="1"/>
          </p:nvPr>
        </p:nvSpPr>
        <p:spPr/>
        <p:txBody>
          <a:bodyPr/>
          <a:lstStyle/>
          <a:p>
            <a:r>
              <a:rPr lang="en-US" b="1" u="sng" dirty="0">
                <a:solidFill>
                  <a:srgbClr val="FF0000"/>
                </a:solidFill>
              </a:rPr>
              <a:t>Grand Jury </a:t>
            </a:r>
          </a:p>
          <a:p>
            <a:pPr lvl="1"/>
            <a:r>
              <a:rPr lang="en-US" dirty="0"/>
              <a:t>(12-23 people) investigates criminal conduct. </a:t>
            </a:r>
          </a:p>
          <a:p>
            <a:pPr lvl="1"/>
            <a:r>
              <a:rPr lang="en-US" dirty="0"/>
              <a:t>Decide whether there is sufficient evidence for prosecution to proceed (AKA do we have a criminal case or not?)</a:t>
            </a:r>
          </a:p>
          <a:p>
            <a:pPr lvl="1"/>
            <a:r>
              <a:rPr lang="en-US" dirty="0"/>
              <a:t>IF so, indictment is sent to defendant </a:t>
            </a:r>
          </a:p>
          <a:p>
            <a:pPr lvl="1"/>
            <a:r>
              <a:rPr lang="en-US" dirty="0"/>
              <a:t>If not, case is dropped and does not go to court</a:t>
            </a:r>
          </a:p>
          <a:p>
            <a:pPr lvl="1"/>
            <a:r>
              <a:rPr lang="en-US" dirty="0"/>
              <a:t>Criminal Cases Only</a:t>
            </a:r>
          </a:p>
          <a:p>
            <a:endParaRPr lang="en-US" dirty="0"/>
          </a:p>
        </p:txBody>
      </p:sp>
    </p:spTree>
    <p:extLst>
      <p:ext uri="{BB962C8B-B14F-4D97-AF65-F5344CB8AC3E}">
        <p14:creationId xmlns:p14="http://schemas.microsoft.com/office/powerpoint/2010/main" val="126870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BE20A-6674-FE46-97EF-B60C891C5A76}"/>
              </a:ext>
            </a:extLst>
          </p:cNvPr>
          <p:cNvSpPr>
            <a:spLocks noGrp="1"/>
          </p:cNvSpPr>
          <p:nvPr>
            <p:ph type="title"/>
          </p:nvPr>
        </p:nvSpPr>
        <p:spPr/>
        <p:txBody>
          <a:bodyPr/>
          <a:lstStyle/>
          <a:p>
            <a:r>
              <a:rPr lang="en-US" dirty="0"/>
              <a:t>Jury duty </a:t>
            </a:r>
          </a:p>
        </p:txBody>
      </p:sp>
      <p:sp>
        <p:nvSpPr>
          <p:cNvPr id="3" name="Content Placeholder 2">
            <a:extLst>
              <a:ext uri="{FF2B5EF4-FFF2-40B4-BE49-F238E27FC236}">
                <a16:creationId xmlns:a16="http://schemas.microsoft.com/office/drawing/2014/main" id="{B3B67230-5BC4-7347-B4A8-CFE5575DA4A3}"/>
              </a:ext>
            </a:extLst>
          </p:cNvPr>
          <p:cNvSpPr>
            <a:spLocks noGrp="1"/>
          </p:cNvSpPr>
          <p:nvPr>
            <p:ph idx="1"/>
          </p:nvPr>
        </p:nvSpPr>
        <p:spPr/>
        <p:txBody>
          <a:bodyPr>
            <a:normAutofit/>
          </a:bodyPr>
          <a:lstStyle/>
          <a:p>
            <a:r>
              <a:rPr lang="en-US" sz="2000" dirty="0"/>
              <a:t>Occurs when a U.S. citizen receives a summons from a Federal or state court to appear on a particular day and time to potentially serve on a </a:t>
            </a:r>
            <a:r>
              <a:rPr lang="en-US" sz="2000" b="1" dirty="0"/>
              <a:t>jury</a:t>
            </a:r>
          </a:p>
          <a:p>
            <a:pPr lvl="1"/>
            <a:r>
              <a:rPr lang="en-US" sz="2000" b="1" dirty="0"/>
              <a:t>Civic DUTY </a:t>
            </a:r>
          </a:p>
          <a:p>
            <a:pPr lvl="1"/>
            <a:r>
              <a:rPr lang="en-US" sz="2000" dirty="0"/>
              <a:t>petit or grand jury </a:t>
            </a:r>
          </a:p>
          <a:p>
            <a:r>
              <a:rPr lang="en-US" sz="2000" b="1" dirty="0">
                <a:solidFill>
                  <a:srgbClr val="FF0000"/>
                </a:solidFill>
              </a:rPr>
              <a:t>Ensures 6</a:t>
            </a:r>
            <a:r>
              <a:rPr lang="en-US" sz="2000" b="1" baseline="30000" dirty="0">
                <a:solidFill>
                  <a:srgbClr val="FF0000"/>
                </a:solidFill>
              </a:rPr>
              <a:t>th</a:t>
            </a:r>
            <a:r>
              <a:rPr lang="en-US" sz="2000" b="1" dirty="0">
                <a:solidFill>
                  <a:srgbClr val="FF0000"/>
                </a:solidFill>
              </a:rPr>
              <a:t> Amendment rights to the accused </a:t>
            </a:r>
          </a:p>
        </p:txBody>
      </p:sp>
    </p:spTree>
    <p:extLst>
      <p:ext uri="{BB962C8B-B14F-4D97-AF65-F5344CB8AC3E}">
        <p14:creationId xmlns:p14="http://schemas.microsoft.com/office/powerpoint/2010/main" val="158580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D038-2DB7-5743-BD48-FEA3498F5004}"/>
              </a:ext>
            </a:extLst>
          </p:cNvPr>
          <p:cNvSpPr>
            <a:spLocks noGrp="1"/>
          </p:cNvSpPr>
          <p:nvPr>
            <p:ph type="ctrTitle"/>
          </p:nvPr>
        </p:nvSpPr>
        <p:spPr/>
        <p:txBody>
          <a:bodyPr/>
          <a:lstStyle/>
          <a:p>
            <a:r>
              <a:rPr lang="en-US" dirty="0"/>
              <a:t>Juvenile Justice System</a:t>
            </a:r>
          </a:p>
        </p:txBody>
      </p:sp>
      <p:sp>
        <p:nvSpPr>
          <p:cNvPr id="3" name="Subtitle 2">
            <a:extLst>
              <a:ext uri="{FF2B5EF4-FFF2-40B4-BE49-F238E27FC236}">
                <a16:creationId xmlns:a16="http://schemas.microsoft.com/office/drawing/2014/main" id="{FC69F4FA-CA48-FF4F-928C-3A1FE165F311}"/>
              </a:ext>
            </a:extLst>
          </p:cNvPr>
          <p:cNvSpPr>
            <a:spLocks noGrp="1"/>
          </p:cNvSpPr>
          <p:nvPr>
            <p:ph type="subTitle" idx="1"/>
          </p:nvPr>
        </p:nvSpPr>
        <p:spPr/>
        <p:txBody>
          <a:bodyPr/>
          <a:lstStyle/>
          <a:p>
            <a:r>
              <a:rPr lang="en-US" dirty="0" err="1"/>
              <a:t>Eq</a:t>
            </a:r>
            <a:r>
              <a:rPr lang="en-US" dirty="0"/>
              <a:t>: What rights are extended to Juveniles in the legal process?</a:t>
            </a:r>
          </a:p>
        </p:txBody>
      </p:sp>
    </p:spTree>
    <p:extLst>
      <p:ext uri="{BB962C8B-B14F-4D97-AF65-F5344CB8AC3E}">
        <p14:creationId xmlns:p14="http://schemas.microsoft.com/office/powerpoint/2010/main" val="3662640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95C6-4805-DA41-ADAE-3452BF2907B5}"/>
              </a:ext>
            </a:extLst>
          </p:cNvPr>
          <p:cNvSpPr>
            <a:spLocks noGrp="1"/>
          </p:cNvSpPr>
          <p:nvPr>
            <p:ph type="title"/>
          </p:nvPr>
        </p:nvSpPr>
        <p:spPr>
          <a:xfrm>
            <a:off x="2231136" y="372025"/>
            <a:ext cx="7729728" cy="1188720"/>
          </a:xfrm>
        </p:spPr>
        <p:txBody>
          <a:bodyPr/>
          <a:lstStyle/>
          <a:p>
            <a:r>
              <a:rPr lang="en-US" dirty="0"/>
              <a:t>Young People</a:t>
            </a:r>
          </a:p>
        </p:txBody>
      </p:sp>
      <p:sp>
        <p:nvSpPr>
          <p:cNvPr id="3" name="Content Placeholder 2">
            <a:extLst>
              <a:ext uri="{FF2B5EF4-FFF2-40B4-BE49-F238E27FC236}">
                <a16:creationId xmlns:a16="http://schemas.microsoft.com/office/drawing/2014/main" id="{B3F44383-C5F4-8149-A4F2-A7EEC868FB9B}"/>
              </a:ext>
            </a:extLst>
          </p:cNvPr>
          <p:cNvSpPr>
            <a:spLocks noGrp="1"/>
          </p:cNvSpPr>
          <p:nvPr>
            <p:ph idx="1"/>
          </p:nvPr>
        </p:nvSpPr>
        <p:spPr>
          <a:xfrm>
            <a:off x="1456267" y="1693333"/>
            <a:ext cx="9313333" cy="4521199"/>
          </a:xfrm>
        </p:spPr>
        <p:txBody>
          <a:bodyPr>
            <a:normAutofit/>
          </a:bodyPr>
          <a:lstStyle/>
          <a:p>
            <a:r>
              <a:rPr lang="en-US" sz="2000" b="1" u="sng" dirty="0"/>
              <a:t>Juvenile</a:t>
            </a:r>
            <a:r>
              <a:rPr lang="en-US" sz="2000" dirty="0"/>
              <a:t> – someone who is not yet legally an adult</a:t>
            </a:r>
          </a:p>
          <a:p>
            <a:br>
              <a:rPr lang="en-US" sz="2000" dirty="0"/>
            </a:br>
            <a:r>
              <a:rPr lang="en-US" sz="2000" b="1" u="sng" dirty="0"/>
              <a:t>Juvenile Delinquents</a:t>
            </a:r>
            <a:r>
              <a:rPr lang="en-US" sz="2000" dirty="0"/>
              <a:t> – young people who commit a crime…older juveniles may be tried as an adult</a:t>
            </a:r>
            <a:endParaRPr lang="en-US" sz="2000" dirty="0">
              <a:hlinkClick r:id="rId2"/>
            </a:endParaRPr>
          </a:p>
          <a:p>
            <a:r>
              <a:rPr lang="en-US" sz="2000" i="1" u="sng" dirty="0"/>
              <a:t>Causes of Juvenile Delinquency</a:t>
            </a:r>
            <a:r>
              <a:rPr lang="en-US" sz="2000" i="1" dirty="0"/>
              <a:t> – abuse, neglect, suffer emotional or mental problems, live in poverty, and communities where drug and alcohol abuse are problems  are more likely to get in trouble…this is not an all or nothing statement as people not within these conditions can become a juvenile delinquent.</a:t>
            </a:r>
          </a:p>
          <a:p>
            <a:r>
              <a:rPr lang="en-US" sz="2000" dirty="0"/>
              <a:t>Handled in separate courts (juvenile courts) where the </a:t>
            </a:r>
            <a:r>
              <a:rPr lang="en-US" sz="2000" b="1" u="sng" dirty="0"/>
              <a:t>primary goal is to rehabilitate</a:t>
            </a:r>
            <a:r>
              <a:rPr lang="en-US" sz="2000" dirty="0"/>
              <a:t> (correct the behavior) rather than punish.</a:t>
            </a:r>
            <a:endParaRPr lang="en-US" sz="2000" dirty="0">
              <a:hlinkClick r:id="rId2"/>
            </a:endParaRPr>
          </a:p>
          <a:p>
            <a:r>
              <a:rPr lang="en-US" sz="1500" dirty="0">
                <a:hlinkClick r:id="rId2"/>
              </a:rPr>
              <a:t>https://www.youtube.com/watch?v=G3pUsDEtWKo</a:t>
            </a:r>
            <a:endParaRPr lang="en-US" sz="1500" dirty="0"/>
          </a:p>
          <a:p>
            <a:r>
              <a:rPr lang="en-US" sz="1500" dirty="0">
                <a:hlinkClick r:id="rId3"/>
              </a:rPr>
              <a:t>https://www.youtube.com/watch?v=zgVWXA_vo1k</a:t>
            </a:r>
            <a:endParaRPr lang="en-US" sz="1500" dirty="0"/>
          </a:p>
        </p:txBody>
      </p:sp>
    </p:spTree>
    <p:extLst>
      <p:ext uri="{BB962C8B-B14F-4D97-AF65-F5344CB8AC3E}">
        <p14:creationId xmlns:p14="http://schemas.microsoft.com/office/powerpoint/2010/main" val="93225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96497-ED57-2A45-9862-39F2D0B0B2B1}"/>
              </a:ext>
            </a:extLst>
          </p:cNvPr>
          <p:cNvSpPr>
            <a:spLocks noGrp="1"/>
          </p:cNvSpPr>
          <p:nvPr>
            <p:ph type="title"/>
          </p:nvPr>
        </p:nvSpPr>
        <p:spPr>
          <a:xfrm>
            <a:off x="2231136" y="287359"/>
            <a:ext cx="7729728" cy="1188720"/>
          </a:xfrm>
        </p:spPr>
        <p:txBody>
          <a:bodyPr/>
          <a:lstStyle/>
          <a:p>
            <a:r>
              <a:rPr lang="en-US" dirty="0"/>
              <a:t>Juvenile Justice System</a:t>
            </a:r>
          </a:p>
        </p:txBody>
      </p:sp>
      <p:sp>
        <p:nvSpPr>
          <p:cNvPr id="3" name="Content Placeholder 2">
            <a:extLst>
              <a:ext uri="{FF2B5EF4-FFF2-40B4-BE49-F238E27FC236}">
                <a16:creationId xmlns:a16="http://schemas.microsoft.com/office/drawing/2014/main" id="{0577CD8E-226B-864F-A2A3-D3CD8095F976}"/>
              </a:ext>
            </a:extLst>
          </p:cNvPr>
          <p:cNvSpPr>
            <a:spLocks noGrp="1"/>
          </p:cNvSpPr>
          <p:nvPr>
            <p:ph idx="1"/>
          </p:nvPr>
        </p:nvSpPr>
        <p:spPr>
          <a:xfrm>
            <a:off x="2231136" y="1476079"/>
            <a:ext cx="7729728" cy="5094562"/>
          </a:xfrm>
        </p:spPr>
        <p:txBody>
          <a:bodyPr>
            <a:normAutofit/>
          </a:bodyPr>
          <a:lstStyle/>
          <a:p>
            <a:r>
              <a:rPr lang="en-US" dirty="0"/>
              <a:t>1. </a:t>
            </a:r>
            <a:r>
              <a:rPr lang="en-US" b="1" u="sng" dirty="0"/>
              <a:t>Preliminary hearing</a:t>
            </a:r>
            <a:r>
              <a:rPr lang="en-US" dirty="0"/>
              <a:t> to determine if there is probable cause that the young person committed the crime</a:t>
            </a:r>
          </a:p>
          <a:p>
            <a:br>
              <a:rPr lang="en-US" dirty="0"/>
            </a:br>
            <a:r>
              <a:rPr lang="en-US" dirty="0"/>
              <a:t>2. </a:t>
            </a:r>
            <a:r>
              <a:rPr lang="en-US" b="1" u="sng" dirty="0"/>
              <a:t>Court appearance</a:t>
            </a:r>
            <a:r>
              <a:rPr lang="en-US" dirty="0"/>
              <a:t> – juvenile, caregivers, lawyer, judge, police officer, probation officer – both sides call and cross examine witnesses, but no jury and trial generally a secret to protect juveniles</a:t>
            </a:r>
          </a:p>
          <a:p>
            <a:br>
              <a:rPr lang="en-US" dirty="0"/>
            </a:br>
            <a:r>
              <a:rPr lang="en-US" dirty="0"/>
              <a:t>3. </a:t>
            </a:r>
            <a:r>
              <a:rPr lang="en-US" b="1" u="sng" dirty="0"/>
              <a:t>Verdict</a:t>
            </a:r>
            <a:r>
              <a:rPr lang="en-US" dirty="0"/>
              <a:t> –</a:t>
            </a:r>
          </a:p>
          <a:p>
            <a:r>
              <a:rPr lang="en-US" dirty="0"/>
              <a:t>a) Guilty (delinquent) – court holds another hearing to decide sentencing</a:t>
            </a:r>
          </a:p>
          <a:p>
            <a:br>
              <a:rPr lang="en-US" dirty="0"/>
            </a:br>
            <a:r>
              <a:rPr lang="en-US" dirty="0"/>
              <a:t>b) Stern warning and sent home</a:t>
            </a:r>
          </a:p>
          <a:p>
            <a:br>
              <a:rPr lang="en-US" dirty="0"/>
            </a:br>
            <a:r>
              <a:rPr lang="en-US" dirty="0"/>
              <a:t>c) Place in special training school, reformatory, treatment center, teen shelter</a:t>
            </a:r>
          </a:p>
          <a:p>
            <a:r>
              <a:rPr lang="en-US" i="1" dirty="0"/>
              <a:t>** If probation completed successfully, generally the charges are dropped and charges removed from record**</a:t>
            </a:r>
            <a:endParaRPr lang="en-US" dirty="0"/>
          </a:p>
        </p:txBody>
      </p:sp>
    </p:spTree>
    <p:extLst>
      <p:ext uri="{BB962C8B-B14F-4D97-AF65-F5344CB8AC3E}">
        <p14:creationId xmlns:p14="http://schemas.microsoft.com/office/powerpoint/2010/main" val="239891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{CE908770-D708-E440-90DD-C2F1194F89D8}tf10001120</Template>
  <TotalTime>315</TotalTime>
  <Words>564</Words>
  <Application>Microsoft Macintosh PowerPoint</Application>
  <PresentationFormat>Widescreen</PresentationFormat>
  <Paragraphs>73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Gill Sans MT</vt:lpstr>
      <vt:lpstr>Parcel</vt:lpstr>
      <vt:lpstr>Bell ringer #6 3/27/19</vt:lpstr>
      <vt:lpstr>Grand v. Petit Jury </vt:lpstr>
      <vt:lpstr>Petit trials</vt:lpstr>
      <vt:lpstr>Small-Claims Court</vt:lpstr>
      <vt:lpstr>Grand Jury </vt:lpstr>
      <vt:lpstr>Jury duty </vt:lpstr>
      <vt:lpstr>Juvenile Justice System</vt:lpstr>
      <vt:lpstr>Young People</vt:lpstr>
      <vt:lpstr>Juvenile Justice System</vt:lpstr>
      <vt:lpstr>Juvenile Cases Activity</vt:lpstr>
      <vt:lpstr>Other Cases</vt:lpstr>
      <vt:lpstr>Class Discussion:</vt:lpstr>
      <vt:lpstr>Class closer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v. Petit Jury </dc:title>
  <dc:creator>Taylor Hunter</dc:creator>
  <cp:lastModifiedBy>Taylor Hunter</cp:lastModifiedBy>
  <cp:revision>12</cp:revision>
  <dcterms:created xsi:type="dcterms:W3CDTF">2019-03-26T20:31:12Z</dcterms:created>
  <dcterms:modified xsi:type="dcterms:W3CDTF">2019-03-27T01:46:39Z</dcterms:modified>
</cp:coreProperties>
</file>