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70" r:id="rId2"/>
    <p:sldId id="256" r:id="rId3"/>
    <p:sldId id="266" r:id="rId4"/>
    <p:sldId id="264" r:id="rId5"/>
    <p:sldId id="265" r:id="rId6"/>
    <p:sldId id="263" r:id="rId7"/>
    <p:sldId id="267" r:id="rId8"/>
    <p:sldId id="268" r:id="rId9"/>
    <p:sldId id="269" r:id="rId10"/>
    <p:sldId id="257" r:id="rId11"/>
    <p:sldId id="262" r:id="rId12"/>
    <p:sldId id="258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9"/>
    <p:restoredTop sz="94643"/>
  </p:normalViewPr>
  <p:slideViewPr>
    <p:cSldViewPr snapToGrid="0" snapToObjects="1">
      <p:cViewPr varScale="1">
        <p:scale>
          <a:sx n="85" d="100"/>
          <a:sy n="85" d="100"/>
        </p:scale>
        <p:origin x="1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800"/>
              <a:buFont typeface="Rockwell"/>
              <a:buNone/>
              <a:defRPr sz="48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ctr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None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 rot="5400000">
            <a:off x="2308860" y="-205423"/>
            <a:ext cx="452628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68BE6E"/>
              </a:buClr>
              <a:buSzPts val="4000"/>
              <a:buFont typeface="Rockwell"/>
              <a:buNone/>
              <a:defRPr sz="4000" b="1" i="0" u="none" strike="noStrike" cap="none">
                <a:solidFill>
                  <a:srgbClr val="68BE6E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620"/>
              <a:buFont typeface="Rockwell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30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⦿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6576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Rockwell"/>
              <a:buChar char="•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30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60"/>
              <a:buFont typeface="Noto Sans Symbols"/>
              <a:buChar char="⦿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6576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Rockwell"/>
              <a:buChar char="•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5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44" name="Google Shape;44;p6"/>
          <p:cNvSpPr txBox="1"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None/>
              <a:defRPr sz="20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2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None/>
              <a:defRPr sz="20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3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63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⦿"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639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40"/>
              <a:buFont typeface="Noto Sans Symbols"/>
              <a:buChar char="⦿"/>
              <a:defRPr sz="2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429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Rockwell"/>
              <a:buChar char="•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429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8641080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 txBox="1"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7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bg>
      <p:bgPr>
        <a:solidFill>
          <a:schemeClr val="dk2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2700" dist="12900" dir="5400000" algn="tl" rotWithShape="0">
              <a:srgbClr val="000000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sz="2000" b="1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Rockwell"/>
              <a:buNone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8861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520"/>
              <a:buFont typeface="Rockwell"/>
              <a:buChar char="•"/>
              <a:defRPr sz="2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810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5562600" y="651367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8638952" y="6513670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ftr" idx="11"/>
          </p:nvPr>
        </p:nvSpPr>
        <p:spPr>
          <a:xfrm>
            <a:off x="1600200" y="6513670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2000"/>
              <a:buFont typeface="Rockwell"/>
              <a:buNone/>
              <a:defRPr sz="2000" b="1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8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29718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080"/>
              <a:buFont typeface="Rockwell"/>
              <a:buChar char="•"/>
              <a:defRPr sz="1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Noto Sans Symbols"/>
              <a:buChar char="⚫"/>
              <a:defRPr sz="1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2857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2857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Noto Sans Symbols"/>
              <a:buChar char="⚫"/>
              <a:defRPr sz="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dt" idx="10"/>
          </p:nvPr>
        </p:nvSpPr>
        <p:spPr>
          <a:xfrm>
            <a:off x="5562600" y="6509004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8638952" y="6509004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10"/>
          <p:cNvSpPr txBox="1">
            <a:spLocks noGrp="1"/>
          </p:cNvSpPr>
          <p:nvPr>
            <p:ph type="ftr" idx="11"/>
          </p:nvPr>
        </p:nvSpPr>
        <p:spPr>
          <a:xfrm>
            <a:off x="1600200" y="6509004"/>
            <a:ext cx="39074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0000" sy="50000" flip="none" algn="t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rgbClr val="878878">
              <a:alpha val="64705"/>
            </a:srgbClr>
          </a:solidFill>
          <a:ln w="11000" cap="rnd" cmpd="sng">
            <a:solidFill>
              <a:srgbClr val="9B9F8D">
                <a:alpha val="87843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rgbClr val="B8B9B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0" marR="0" lvl="1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0" marR="0" lvl="2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0" marR="0" lvl="3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0" marR="0" lvl="4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0" marR="0" lvl="5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0" marR="0" lvl="6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0" marR="0" lvl="7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0" marR="0" lvl="8" indent="0" algn="r" rtl="0">
              <a:spcBef>
                <a:spcPts val="0"/>
              </a:spcBef>
              <a:buNone/>
              <a:defRPr sz="1600" b="0" i="0" u="none" strike="noStrike" cap="none">
                <a:solidFill>
                  <a:srgbClr val="DFE0D3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  <a:defRPr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7084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  <a:defRPr sz="32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marL="914400" marR="0" lvl="1" indent="-37719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  <a:defRPr sz="2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marL="1371600" marR="0" lvl="2" indent="-3746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300"/>
              <a:buFont typeface="Noto Sans Symbols"/>
              <a:buChar char="⚫"/>
              <a:defRPr sz="23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marL="2286000" marR="0" lvl="4" indent="-3492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Noto Sans Symbols"/>
              <a:buChar char="⚫"/>
              <a:defRPr sz="19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marL="2743200" marR="0" lvl="5" indent="-3429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RaJXg_B_u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54VMAmjNS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9924-EF25-A644-82AD-2055BE270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Bell Ringer #4</a:t>
            </a:r>
            <a:br>
              <a:rPr lang="en-US" dirty="0"/>
            </a:br>
            <a:r>
              <a:rPr lang="en-US" sz="3200" dirty="0"/>
              <a:t>2/21/19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B6468-3D5A-DD4D-866C-AADB090531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0710" indent="-514350">
              <a:buFont typeface="+mj-lt"/>
              <a:buAutoNum type="arabicPeriod"/>
            </a:pPr>
            <a:r>
              <a:rPr lang="en-US" sz="2400" dirty="0"/>
              <a:t>What does the term Muckraker refer to in regards to the Progressive Era?</a:t>
            </a:r>
          </a:p>
          <a:p>
            <a:pPr marL="600710" indent="-514350">
              <a:buFont typeface="+mj-lt"/>
              <a:buAutoNum type="arabicPeriod"/>
            </a:pPr>
            <a:r>
              <a:rPr lang="en-US" sz="2400" dirty="0"/>
              <a:t>What was the main goal of the Progressive Movement?</a:t>
            </a:r>
          </a:p>
          <a:p>
            <a:pPr marL="1057910" lvl="1" indent="-514350">
              <a:buFont typeface="+mj-lt"/>
              <a:buAutoNum type="alphaLcPeriod"/>
            </a:pPr>
            <a:r>
              <a:rPr lang="en-US" sz="2000" dirty="0"/>
              <a:t>To encourage big businesses by allowing more monopolies</a:t>
            </a:r>
          </a:p>
          <a:p>
            <a:pPr marL="1057910" lvl="1" indent="-514350">
              <a:buFont typeface="+mj-lt"/>
              <a:buAutoNum type="alphaLcPeriod"/>
            </a:pPr>
            <a:r>
              <a:rPr lang="en-US" sz="2000" dirty="0"/>
              <a:t>To ease radical tensions that existed throughout the United States </a:t>
            </a:r>
          </a:p>
          <a:p>
            <a:pPr marL="1057910" lvl="1" indent="-514350">
              <a:buFont typeface="+mj-lt"/>
              <a:buAutoNum type="alphaLcPeriod"/>
            </a:pPr>
            <a:r>
              <a:rPr lang="en-US" sz="2000" dirty="0"/>
              <a:t>To correct political and economic injustices that resulted from industrialization </a:t>
            </a:r>
          </a:p>
          <a:p>
            <a:pPr marL="600710" indent="-514350">
              <a:buFont typeface="+mj-lt"/>
              <a:buAutoNum type="arabicPeriod"/>
            </a:pPr>
            <a:r>
              <a:rPr lang="en-US" sz="2400" dirty="0"/>
              <a:t>What law halted the sale of contaminated foods or drugs and called for truth in labeling?</a:t>
            </a:r>
          </a:p>
        </p:txBody>
      </p:sp>
    </p:spTree>
    <p:extLst>
      <p:ext uri="{BB962C8B-B14F-4D97-AF65-F5344CB8AC3E}">
        <p14:creationId xmlns:p14="http://schemas.microsoft.com/office/powerpoint/2010/main" val="157409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140"/>
              <a:buFont typeface="Rockwell"/>
              <a:buNone/>
            </a:pPr>
            <a:r>
              <a:rPr lang="en-US" sz="414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rPr>
              <a:t>Roosevelt’s Progressive Reforms</a:t>
            </a:r>
            <a:endParaRPr sz="4140" b="0" i="0" u="none" strike="noStrike" cap="none">
              <a:solidFill>
                <a:srgbClr val="E7E9C9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Theodore Roosevelt</a:t>
            </a:r>
          </a:p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chemeClr val="accent5">
                    <a:lumMod val="60000"/>
                    <a:lumOff val="40000"/>
                  </a:schemeClr>
                </a:solidFill>
                <a:latin typeface="Rockwell"/>
                <a:ea typeface="Rockwell"/>
                <a:cs typeface="Rockwell"/>
                <a:sym typeface="Rockwell"/>
              </a:rPr>
              <a:t>“Square Deal”</a:t>
            </a:r>
          </a:p>
          <a:p>
            <a:pPr marL="749300" lvl="1" indent="-292100">
              <a:spcBef>
                <a:spcPts val="0"/>
              </a:spcBef>
              <a:buClr>
                <a:schemeClr val="accent1"/>
              </a:buClr>
              <a:buSzPts val="2800"/>
              <a:buFont typeface="Noto Sans Symbols"/>
              <a:buChar char="⦿"/>
            </a:pPr>
            <a:r>
              <a:rPr lang="en-US" sz="2000" dirty="0"/>
              <a:t>conservation of natural resources, control of corporations, and consumer protection. These three demands are often referred to as the "three C's" of </a:t>
            </a:r>
            <a:r>
              <a:rPr lang="en-US" sz="2000" b="1" dirty="0"/>
              <a:t>Roosevelt's Square Deal</a:t>
            </a:r>
            <a:r>
              <a:rPr lang="en-US" sz="2000" dirty="0"/>
              <a:t>.</a:t>
            </a:r>
          </a:p>
          <a:p>
            <a:pPr marL="749300" lvl="1" indent="-292100">
              <a:spcBef>
                <a:spcPts val="0"/>
              </a:spcBef>
              <a:buClr>
                <a:schemeClr val="accent1"/>
              </a:buClr>
              <a:buSzPts val="2800"/>
              <a:buFont typeface="Noto Sans Symbols"/>
              <a:buChar char="⦿"/>
            </a:pPr>
            <a:r>
              <a:rPr lang="en-US" sz="2000" dirty="0">
                <a:hlinkClick r:id="rId3"/>
              </a:rPr>
              <a:t>https://www.youtube.com/watch?v=jRaJXg_B_uc</a:t>
            </a:r>
            <a:endParaRPr lang="en-US" sz="2000" dirty="0"/>
          </a:p>
          <a:p>
            <a:pPr marL="749300" lvl="1" indent="-292100">
              <a:spcBef>
                <a:spcPts val="0"/>
              </a:spcBef>
              <a:buClr>
                <a:schemeClr val="accent1"/>
              </a:buClr>
              <a:buSzPts val="2800"/>
              <a:buFont typeface="Noto Sans Symbols"/>
              <a:buChar char="⦿"/>
            </a:pPr>
            <a:endParaRPr sz="20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88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Fairness for middle-class citizens</a:t>
            </a:r>
            <a:endParaRPr sz="2400"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88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Breaking of trusts &amp; monopolies</a:t>
            </a:r>
            <a:endParaRPr sz="2400"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88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Regulation of Railroads</a:t>
            </a:r>
            <a:endParaRPr sz="2400"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88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Pure Food &amp; Drug Act</a:t>
            </a:r>
            <a:endParaRPr sz="2400" dirty="0"/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rPr>
              <a:t>Government Movements</a:t>
            </a:r>
            <a:endParaRPr sz="4600" b="0" i="0" u="none" strike="noStrike" cap="none">
              <a:solidFill>
                <a:srgbClr val="E7E9C9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>
            <a:off x="241093" y="1661226"/>
            <a:ext cx="6429530" cy="494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Federal Trade Commission (FTC)</a:t>
            </a:r>
            <a:endParaRPr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Promoted consumer protection</a:t>
            </a:r>
            <a:endParaRPr sz="24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Prevent </a:t>
            </a:r>
            <a:r>
              <a:rPr lang="en-US" sz="2400" b="0" i="0" u="sng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monopoly</a:t>
            </a: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:</a:t>
            </a:r>
            <a:endParaRPr sz="24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Rockwell"/>
              <a:buChar char="•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Under President Woodrow Wilson</a:t>
            </a:r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160"/>
              <a:buFont typeface="Rockwell"/>
              <a:buChar char="•"/>
            </a:pPr>
            <a:endParaRPr lang="en-US" sz="2400" dirty="0"/>
          </a:p>
          <a:p>
            <a:pPr marL="292100" indent="-292100"/>
            <a:r>
              <a:rPr lang="en-US" dirty="0"/>
              <a:t>New Amendments to US Constitution:</a:t>
            </a:r>
          </a:p>
          <a:p>
            <a:pPr marL="749300" lvl="1" indent="-292100"/>
            <a:r>
              <a:rPr lang="en-US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Amendment 16- </a:t>
            </a:r>
            <a:r>
              <a:rPr lang="en-US" dirty="0"/>
              <a:t>congress can tax income</a:t>
            </a:r>
          </a:p>
          <a:p>
            <a:pPr marL="457200" lvl="1" indent="0">
              <a:buNone/>
            </a:pPr>
            <a:endParaRPr dirty="0"/>
          </a:p>
        </p:txBody>
      </p:sp>
      <p:pic>
        <p:nvPicPr>
          <p:cNvPr id="136" name="Google Shape;136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3507" y="2019300"/>
            <a:ext cx="2819400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3600"/>
              <a:buFont typeface="Rockwell"/>
              <a:buNone/>
            </a:pPr>
            <a:r>
              <a:rPr lang="en-US" sz="3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rPr>
              <a:t>National Conservation Commission</a:t>
            </a:r>
            <a:endParaRPr sz="3600" b="0" i="0" u="none" strike="noStrike" cap="none">
              <a:solidFill>
                <a:srgbClr val="E7E9C9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Preserve nation’s natural resources </a:t>
            </a:r>
            <a:endParaRPr dirty="0"/>
          </a:p>
          <a:p>
            <a:pPr marL="292100" marR="0" lvl="0" indent="-1498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32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Divided into 4 sections:</a:t>
            </a:r>
            <a:endParaRPr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1. Water</a:t>
            </a:r>
            <a:endParaRPr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2. Forests</a:t>
            </a:r>
            <a:endParaRPr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3. Lands</a:t>
            </a:r>
            <a:endParaRPr dirty="0"/>
          </a:p>
          <a:p>
            <a:pPr marL="64008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Char char="•"/>
            </a:pPr>
            <a:r>
              <a:rPr lang="en-US" sz="26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4. Minerals</a:t>
            </a:r>
            <a:endParaRPr dirty="0"/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Under President Theodore Roosevelt</a:t>
            </a:r>
            <a:endParaRPr dirty="0"/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marR="0" lvl="1" indent="-80009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07" name="Google Shape;10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25800" y="3578220"/>
            <a:ext cx="5471948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2286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3600"/>
              <a:buFont typeface="Rockwell"/>
              <a:buNone/>
            </a:pPr>
            <a:r>
              <a:rPr lang="en-US" sz="3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rPr>
              <a:t>Groups Pushing for Reform during the Progressive Era.</a:t>
            </a:r>
            <a:endParaRPr sz="3600" b="0" i="0" u="none" strike="noStrike" cap="none">
              <a:solidFill>
                <a:srgbClr val="E7E9C9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399" y="2971799"/>
            <a:ext cx="4638675" cy="361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03246" cy="1133035"/>
          </a:xfrm>
        </p:spPr>
        <p:txBody>
          <a:bodyPr>
            <a:normAutofit fontScale="90000"/>
          </a:bodyPr>
          <a:lstStyle/>
          <a:p>
            <a:r>
              <a:rPr lang="en-US" dirty="0"/>
              <a:t>Did Progressivism Help Minorities?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3861"/>
            <a:ext cx="8181196" cy="514301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900" b="0" dirty="0"/>
              <a:t>Prejudice and discrimination against minorities continued</a:t>
            </a:r>
          </a:p>
          <a:p>
            <a:pPr marL="342900" indent="-342900">
              <a:buFont typeface="Arial"/>
              <a:buChar char="•"/>
            </a:pPr>
            <a:endParaRPr lang="en-US" sz="1900" b="0" dirty="0"/>
          </a:p>
          <a:p>
            <a:pPr marL="342900" indent="-342900">
              <a:buFont typeface="Arial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African-Americans, Latinos, Catholics, Jews, and new immigrant groups worked to help themselves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The efforts of these groups help create a foundation for the civil rights movements of the 1950’s and 60’s</a:t>
            </a:r>
          </a:p>
          <a:p>
            <a:pPr marL="342900" indent="-342900">
              <a:buFont typeface="Arial"/>
              <a:buChar char="•"/>
            </a:pPr>
            <a:endParaRPr lang="en-US" sz="1900" dirty="0">
              <a:solidFill>
                <a:schemeClr val="bg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1900" b="0" dirty="0">
                <a:solidFill>
                  <a:schemeClr val="bg1"/>
                </a:solidFill>
              </a:rPr>
              <a:t>Most Progressives were white Anglo-Saxon Protestant- </a:t>
            </a:r>
            <a:r>
              <a:rPr lang="en-US" sz="1900" dirty="0">
                <a:solidFill>
                  <a:schemeClr val="bg1"/>
                </a:solidFill>
                <a:sym typeface="Wingdings"/>
              </a:rPr>
              <a:t>shared the same prejudice against non-whites held by other white Americans </a:t>
            </a:r>
          </a:p>
          <a:p>
            <a:pPr marL="342900" indent="-342900">
              <a:buFont typeface="Arial"/>
              <a:buChar char="•"/>
            </a:pPr>
            <a:endParaRPr lang="en-US" sz="1900" dirty="0">
              <a:solidFill>
                <a:schemeClr val="bg1"/>
              </a:solidFill>
              <a:sym typeface="Wingdings"/>
            </a:endParaRPr>
          </a:p>
          <a:p>
            <a:pPr marL="342900" indent="-342900">
              <a:buFont typeface="Arial"/>
              <a:buChar char="•"/>
            </a:pPr>
            <a:r>
              <a:rPr lang="en-US" sz="1900" b="1" i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Plessy v. Ferguson</a:t>
            </a:r>
            <a:r>
              <a:rPr lang="en-US" sz="19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(1896) 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African American man sat in white train car and refused to move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States North &amp; South, passed segregation laws</a:t>
            </a:r>
          </a:p>
          <a:p>
            <a:pPr marL="800100" lvl="1" indent="-342900">
              <a:buFont typeface="Arial"/>
              <a:buChar char="•"/>
            </a:pPr>
            <a:r>
              <a:rPr lang="en-US" sz="1900" dirty="0">
                <a:solidFill>
                  <a:schemeClr val="bg1"/>
                </a:solidFill>
              </a:rPr>
              <a:t>By 1910, segregation was the norm across the nation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74184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F1A3-7956-5144-B3CA-B67607CBA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2308" y="853143"/>
            <a:ext cx="8229600" cy="1143000"/>
          </a:xfrm>
        </p:spPr>
        <p:txBody>
          <a:bodyPr/>
          <a:lstStyle/>
          <a:p>
            <a:r>
              <a:rPr lang="en-US" b="1" u="sng" dirty="0"/>
              <a:t>Booker T. Washington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790D4-83E1-2746-91D0-2E833BD6B7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Dominant leader in African American community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/>
              <a:t>Believed African Americans had to achieve economic independence before civil rights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Black people must tolerate discrimination while they worked hard to gradually win white Americans’ respect </a:t>
            </a:r>
            <a:r>
              <a:rPr lang="en-US" sz="2400" dirty="0">
                <a:sym typeface="Wingdings"/>
              </a:rPr>
              <a:t> eventually lead to equal civil rights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9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0E84D-C4E7-1648-87CD-D1A4D51F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Niagara Movement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582AC-3594-3643-924B-F8A2AAFA9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6153462" cy="4526280"/>
          </a:xfrm>
        </p:spPr>
        <p:txBody>
          <a:bodyPr/>
          <a:lstStyle/>
          <a:p>
            <a:r>
              <a:rPr lang="en-US" dirty="0"/>
              <a:t>1905, Leading black American thinkers met at Niagara Falls to discuss the concern over black men being denied the right to vote</a:t>
            </a:r>
          </a:p>
          <a:p>
            <a:pPr marL="86360" indent="0">
              <a:buNone/>
            </a:pPr>
            <a:endParaRPr lang="en-US" dirty="0"/>
          </a:p>
          <a:p>
            <a:r>
              <a:rPr lang="en-US" dirty="0"/>
              <a:t>Not enough of a voice and never grew more than a few hundred members</a:t>
            </a:r>
          </a:p>
        </p:txBody>
      </p:sp>
      <p:pic>
        <p:nvPicPr>
          <p:cNvPr id="4" name="Picture 3" descr="13.34.gif">
            <a:extLst>
              <a:ext uri="{FF2B5EF4-FFF2-40B4-BE49-F238E27FC236}">
                <a16:creationId xmlns:a16="http://schemas.microsoft.com/office/drawing/2014/main" id="{02A52368-17B2-864E-829C-EE13AD94B26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206" y="2265666"/>
            <a:ext cx="2440594" cy="3084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94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4864" marR="0" lvl="0" indent="0" algn="r" rtl="0">
              <a:spcBef>
                <a:spcPts val="0"/>
              </a:spcBef>
              <a:spcAft>
                <a:spcPts val="0"/>
              </a:spcAft>
              <a:buClr>
                <a:srgbClr val="E7E9C9"/>
              </a:buClr>
              <a:buSzPts val="4600"/>
              <a:buFont typeface="Rockwell"/>
              <a:buNone/>
            </a:pPr>
            <a:r>
              <a:rPr lang="en-US" sz="4600" b="0" i="0" u="none" strike="noStrike" cap="none">
                <a:solidFill>
                  <a:srgbClr val="E7E9C9"/>
                </a:solidFill>
                <a:latin typeface="Rockwell"/>
                <a:ea typeface="Rockwell"/>
                <a:cs typeface="Rockwell"/>
                <a:sym typeface="Rockwell"/>
              </a:rPr>
              <a:t>Minority Movements</a:t>
            </a:r>
            <a:endParaRPr sz="4600" b="0" i="0" u="none" strike="noStrike" cap="none">
              <a:solidFill>
                <a:srgbClr val="E7E9C9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42" name="Google Shape;142;p20"/>
          <p:cNvSpPr txBox="1">
            <a:spLocks noGrp="1"/>
          </p:cNvSpPr>
          <p:nvPr>
            <p:ph type="body" idx="1"/>
          </p:nvPr>
        </p:nvSpPr>
        <p:spPr>
          <a:xfrm>
            <a:off x="471055" y="1479030"/>
            <a:ext cx="8229600" cy="5125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4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NAACP (National Association for the Advancement of Colored People):</a:t>
            </a:r>
            <a:endParaRPr sz="24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292100" marR="0" lvl="0" indent="-2921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⦿"/>
            </a:pPr>
            <a:r>
              <a:rPr lang="en-US" sz="2800" i="0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Founder: </a:t>
            </a:r>
            <a:r>
              <a:rPr lang="en-US" sz="2800" b="1" i="0" u="sng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W.E.B. DuBois</a:t>
            </a:r>
            <a:endParaRPr sz="2800" b="1" u="sng" dirty="0"/>
          </a:p>
          <a:p>
            <a:pPr marL="640080" lvl="1" indent="-228600"/>
            <a:r>
              <a:rPr lang="en-US" sz="2600" b="0" i="0" u="none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Founder of the </a:t>
            </a:r>
            <a:r>
              <a:rPr lang="en-US" sz="2600" b="1" i="0" u="sng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NAACP</a:t>
            </a:r>
            <a:r>
              <a:rPr lang="en-US" sz="2600" i="0" strike="noStrike" cap="none" dirty="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-</a:t>
            </a:r>
            <a:r>
              <a:rPr lang="en-US" sz="2000" dirty="0"/>
              <a:t>1909 as a bi-racial endeavor to advance justice for African Americans</a:t>
            </a:r>
            <a:endParaRPr lang="en-US" sz="2000" b="1" i="0" u="sng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lvl="1" indent="-228600"/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Believed that black Americans had to demand their social and civil rights or else become permanent victims of racism</a:t>
            </a:r>
          </a:p>
          <a:p>
            <a:pPr marL="800100" lvl="1" indent="-342900">
              <a:buFont typeface="Arial"/>
              <a:buChar char="•"/>
            </a:pPr>
            <a:r>
              <a:rPr lang="en-US" sz="1800" dirty="0">
                <a:sym typeface="Wingdings"/>
              </a:rPr>
              <a:t>Aimed to help African Americans be “physically free from peonage, mentally free from ignorance, politically free from disfranchisement, and socially free from insult.”</a:t>
            </a:r>
          </a:p>
          <a:p>
            <a:pPr marL="41148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None/>
            </a:pPr>
            <a:endParaRPr lang="en-US" sz="24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marL="640080" lvl="1" indent="-228600"/>
            <a:r>
              <a:rPr lang="en-US" sz="1400" dirty="0">
                <a:hlinkClick r:id="rId3"/>
              </a:rPr>
              <a:t>https://www.youtube.com/watch?v=K54VMAmjNSk</a:t>
            </a:r>
            <a:endParaRPr lang="en-US" sz="1400" dirty="0"/>
          </a:p>
          <a:p>
            <a:pPr marL="640080" lvl="1" indent="-228600"/>
            <a:r>
              <a:rPr lang="en-US" sz="1400" dirty="0"/>
              <a:t>You can’t Stop the Beat!</a:t>
            </a:r>
          </a:p>
          <a:p>
            <a:pPr marL="640080" lvl="1" indent="-228600"/>
            <a:endParaRPr dirty="0"/>
          </a:p>
          <a:p>
            <a:pPr marL="41148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340"/>
              <a:buFont typeface="Rockwell"/>
              <a:buNone/>
            </a:pPr>
            <a:endParaRPr sz="2600" b="0" i="0" u="none" strike="noStrike" cap="none" dirty="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143" name="Google Shape;143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17598" y="5042364"/>
            <a:ext cx="1816933" cy="1673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07EC6-D714-5243-BF2D-1371DBD0F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Urban League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8230D-BB39-FB4C-9425-CFC3FB1B22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Unlike the NAACP, who helped middle-class blacks, the </a:t>
            </a:r>
            <a:r>
              <a:rPr lang="en-US" sz="2400" b="1" u="sng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Urban League </a:t>
            </a:r>
            <a:r>
              <a:rPr lang="en-US" sz="2400" dirty="0"/>
              <a:t>focused on lower-class and poor workers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Helped African Americans find employment, buy clothes and food for their families, and send children to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1AA8-51F4-4D40-B67C-1B9E3A7C5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WHO ELSE FOUGHT FOR REFORM?  </a:t>
            </a:r>
          </a:p>
        </p:txBody>
      </p:sp>
    </p:spTree>
    <p:extLst>
      <p:ext uri="{BB962C8B-B14F-4D97-AF65-F5344CB8AC3E}">
        <p14:creationId xmlns:p14="http://schemas.microsoft.com/office/powerpoint/2010/main" val="337380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08F71-A96D-CC44-984D-5A8DD976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Reformers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B1FAD-972A-124D-A8D8-8C54194C8A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Jews in NYC formed the Anti-Defamation League in 1913 </a:t>
            </a:r>
            <a:r>
              <a:rPr lang="en-US" sz="2400" dirty="0">
                <a:sym typeface="Wingdings"/>
              </a:rPr>
              <a:t> defend Jews and others against physical and verbal attacks, false statements, and secure justice for all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ym typeface="Wingdings"/>
              </a:rPr>
              <a:t>Mexican Americans in Arizona formed the </a:t>
            </a:r>
            <a:r>
              <a:rPr lang="en-US" sz="2400" u="sng" dirty="0" err="1">
                <a:sym typeface="Wingdings"/>
              </a:rPr>
              <a:t>Partido</a:t>
            </a:r>
            <a:r>
              <a:rPr lang="en-US" sz="2400" u="sng" dirty="0">
                <a:sym typeface="Wingdings"/>
              </a:rPr>
              <a:t> Liberal </a:t>
            </a:r>
            <a:r>
              <a:rPr lang="en-US" sz="2400" u="sng" dirty="0" err="1">
                <a:sym typeface="Wingdings"/>
              </a:rPr>
              <a:t>Mexicano</a:t>
            </a:r>
            <a:r>
              <a:rPr lang="en-US" sz="2400" dirty="0">
                <a:sym typeface="Wingdings"/>
              </a:rPr>
              <a:t> (PLM)  similar to Urban League 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u="sng" dirty="0" err="1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Mutulistas</a:t>
            </a:r>
            <a:r>
              <a:rPr lang="en-US" sz="2400" b="1" u="sng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 </a:t>
            </a:r>
            <a:r>
              <a:rPr lang="en-US" sz="2400" b="1" dirty="0">
                <a:solidFill>
                  <a:schemeClr val="accent5">
                    <a:lumMod val="60000"/>
                    <a:lumOff val="40000"/>
                  </a:schemeClr>
                </a:solidFill>
                <a:sym typeface="Wingdings"/>
              </a:rPr>
              <a:t> groups that made loans and provided legal assistance, as well as insurance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98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oundry">
  <a:themeElements>
    <a:clrScheme name="Foundry">
      <a:dk1>
        <a:srgbClr val="000000"/>
      </a:dk1>
      <a:lt1>
        <a:srgbClr val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569</Words>
  <Application>Microsoft Macintosh PowerPoint</Application>
  <PresentationFormat>On-screen Show (4:3)</PresentationFormat>
  <Paragraphs>76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Noto Sans Symbols</vt:lpstr>
      <vt:lpstr>Rockwell</vt:lpstr>
      <vt:lpstr>Foundry</vt:lpstr>
      <vt:lpstr>Bell Ringer #4 2/21/19</vt:lpstr>
      <vt:lpstr>Groups Pushing for Reform during the Progressive Era.</vt:lpstr>
      <vt:lpstr>Did Progressivism Help Minorities?</vt:lpstr>
      <vt:lpstr>Booker T. Washington </vt:lpstr>
      <vt:lpstr>Niagara Movement</vt:lpstr>
      <vt:lpstr>Minority Movements</vt:lpstr>
      <vt:lpstr>Urban League</vt:lpstr>
      <vt:lpstr>WHO ELSE FOUGHT FOR REFORM?  </vt:lpstr>
      <vt:lpstr>Other Reformers</vt:lpstr>
      <vt:lpstr>Roosevelt’s Progressive Reforms</vt:lpstr>
      <vt:lpstr>Government Movements</vt:lpstr>
      <vt:lpstr>National Conservation Commission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Groups Pushing for Reform during the Progressive Era.</dc:title>
  <cp:lastModifiedBy>Taylor Hunter</cp:lastModifiedBy>
  <cp:revision>20</cp:revision>
  <dcterms:modified xsi:type="dcterms:W3CDTF">2019-02-21T16:25:23Z</dcterms:modified>
</cp:coreProperties>
</file>