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85" r:id="rId10"/>
    <p:sldId id="287" r:id="rId11"/>
    <p:sldId id="288" r:id="rId12"/>
    <p:sldId id="286" r:id="rId13"/>
    <p:sldId id="289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90" autoAdjust="0"/>
  </p:normalViewPr>
  <p:slideViewPr>
    <p:cSldViewPr>
      <p:cViewPr varScale="1">
        <p:scale>
          <a:sx n="99" d="100"/>
          <a:sy n="99" d="100"/>
        </p:scale>
        <p:origin x="14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6521-7CD0-4C57-B2AA-CF47B1206992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86521-7CD0-4C57-B2AA-CF47B1206992}" type="datetimeFigureOut">
              <a:rPr lang="en-US" smtClean="0"/>
              <a:pPr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696F-4EA8-4F5B-9B0A-90F4195C7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Imperialism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811" y="1600200"/>
            <a:ext cx="61423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Picture 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010400" cy="5146675"/>
          </a:xfrm>
          <a:prstGeom prst="rect">
            <a:avLst/>
          </a:prstGeo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8305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empus Sans ITC" pitchFamily="82" charset="0"/>
              </a:rPr>
              <a:t>British Lipton Tea advertisement in the 1890s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Tempus Sans ITC" pitchFamily="82" charset="0"/>
              </a:rPr>
              <a:t>Imperial motives:  </a:t>
            </a:r>
            <a:r>
              <a:rPr lang="en-US" b="1" i="1" dirty="0">
                <a:latin typeface="Tempus Sans ITC" pitchFamily="82" charset="0"/>
              </a:rPr>
              <a:t>ECONOMIC </a:t>
            </a:r>
            <a:r>
              <a:rPr lang="en-US" i="1" dirty="0">
                <a:latin typeface="Tempus Sans ITC" pitchFamily="82" charset="0"/>
              </a:rPr>
              <a:t>(goods from Ceylon transported to London, use of indigenous labor and resources, exportation of industrial technology) or </a:t>
            </a:r>
            <a:r>
              <a:rPr lang="en-US" b="1" i="1" dirty="0">
                <a:latin typeface="Tempus Sans ITC" pitchFamily="82" charset="0"/>
              </a:rPr>
              <a:t>POLLITICAL</a:t>
            </a:r>
            <a:r>
              <a:rPr lang="en-US" i="1" dirty="0">
                <a:latin typeface="Tempus Sans ITC" pitchFamily="82" charset="0"/>
              </a:rPr>
              <a:t> (gaining national prestige through international trade)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Picture 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924800" cy="5116513"/>
          </a:xfrm>
          <a:prstGeom prst="rect">
            <a:avLst/>
          </a:prstGeo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8305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pitchFamily="82" charset="0"/>
              </a:rPr>
              <a:t>A Methodist Sunday School at </a:t>
            </a:r>
            <a:r>
              <a:rPr lang="en-US" sz="2000" b="1" dirty="0" err="1">
                <a:latin typeface="Tempus Sans ITC" pitchFamily="82" charset="0"/>
              </a:rPr>
              <a:t>Guiongua</a:t>
            </a:r>
            <a:r>
              <a:rPr lang="en-US" sz="2000" b="1" dirty="0">
                <a:latin typeface="Tempus Sans ITC" pitchFamily="82" charset="0"/>
              </a:rPr>
              <a:t>, Angola, 1925</a:t>
            </a:r>
          </a:p>
          <a:p>
            <a:pPr algn="ctr">
              <a:spcBef>
                <a:spcPct val="50000"/>
              </a:spcBef>
            </a:pPr>
            <a:r>
              <a:rPr lang="en-US" sz="2000" i="1" dirty="0">
                <a:latin typeface="Tempus Sans ITC" pitchFamily="82" charset="0"/>
              </a:rPr>
              <a:t>Imperial motives:  </a:t>
            </a:r>
            <a:r>
              <a:rPr lang="en-US" sz="2000" b="1" i="1" dirty="0">
                <a:latin typeface="Tempus Sans ITC" pitchFamily="82" charset="0"/>
              </a:rPr>
              <a:t>RELIGIOUS </a:t>
            </a:r>
            <a:r>
              <a:rPr lang="en-US" sz="2000" i="1" dirty="0">
                <a:latin typeface="Tempus Sans ITC" pitchFamily="82" charset="0"/>
              </a:rPr>
              <a:t>(Europeans spreading Christian values &amp; education) or </a:t>
            </a:r>
            <a:r>
              <a:rPr lang="en-US" sz="2000" b="1" i="1" dirty="0">
                <a:latin typeface="Tempus Sans ITC" pitchFamily="82" charset="0"/>
              </a:rPr>
              <a:t>IDEOLOGICAL </a:t>
            </a:r>
            <a:r>
              <a:rPr lang="en-US" sz="2000" i="1" dirty="0">
                <a:latin typeface="Tempus Sans ITC" pitchFamily="82" charset="0"/>
              </a:rPr>
              <a:t>(teaching European customs &amp; beliefs)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Picture 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4437063" cy="6281738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410200" y="533400"/>
            <a:ext cx="32766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pitchFamily="82" charset="0"/>
              </a:rPr>
              <a:t>British cartoon “The Rhodes Colossus” showing Cecil Rhodes’ vision of making Africa “all British from Cape to Cairo” 1892</a:t>
            </a:r>
          </a:p>
          <a:p>
            <a:pPr>
              <a:spcBef>
                <a:spcPct val="50000"/>
              </a:spcBef>
            </a:pPr>
            <a:r>
              <a:rPr lang="en-US" sz="2000" i="1" dirty="0">
                <a:latin typeface="Tempus Sans ITC" pitchFamily="82" charset="0"/>
              </a:rPr>
              <a:t>Imperial motives: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empus Sans ITC" pitchFamily="82" charset="0"/>
              </a:rPr>
              <a:t>POLITICAL </a:t>
            </a:r>
            <a:r>
              <a:rPr lang="en-US" sz="2000" i="1" dirty="0">
                <a:latin typeface="Tempus Sans ITC" pitchFamily="82" charset="0"/>
              </a:rPr>
              <a:t> (desire to control African territory, desire to boost national pride and gain power by winning colonies, desire to have military presence) or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empus Sans ITC" pitchFamily="82" charset="0"/>
              </a:rPr>
              <a:t>EXPLORATORY</a:t>
            </a:r>
            <a:r>
              <a:rPr lang="en-US" sz="2000" i="1" dirty="0">
                <a:latin typeface="Tempus Sans ITC" pitchFamily="82" charset="0"/>
              </a:rPr>
              <a:t> (exploring or venturing into unknown territory)</a:t>
            </a:r>
            <a:endParaRPr lang="en-US" sz="2000" b="1" i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Picture 2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638675" cy="6238875"/>
          </a:xfrm>
          <a:prstGeom prst="rect">
            <a:avLst/>
          </a:prstGeo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410200" y="457200"/>
            <a:ext cx="32766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empus Sans ITC" pitchFamily="82" charset="0"/>
              </a:rPr>
              <a:t>An advertisement for Pears’ Soap from the 1890s, and one stanza of the British poet Rudyard Kipling’s poem, </a:t>
            </a:r>
            <a:r>
              <a:rPr lang="en-US" sz="2000" b="1" i="1" dirty="0">
                <a:latin typeface="Tempus Sans ITC" pitchFamily="82" charset="0"/>
              </a:rPr>
              <a:t>The White Man’s Burden</a:t>
            </a:r>
            <a:r>
              <a:rPr lang="en-US" sz="2000" b="1" dirty="0">
                <a:latin typeface="Tempus Sans ITC" pitchFamily="82" charset="0"/>
              </a:rPr>
              <a:t>, written in 1899</a:t>
            </a:r>
          </a:p>
          <a:p>
            <a:pPr>
              <a:spcBef>
                <a:spcPct val="50000"/>
              </a:spcBef>
            </a:pPr>
            <a:r>
              <a:rPr lang="en-US" sz="2000" i="1" dirty="0">
                <a:latin typeface="Tempus Sans ITC" pitchFamily="82" charset="0"/>
              </a:rPr>
              <a:t>Imperial motives: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empus Sans ITC" pitchFamily="82" charset="0"/>
              </a:rPr>
              <a:t>IDEOLOGICAL</a:t>
            </a:r>
            <a:r>
              <a:rPr lang="en-US" sz="2000" i="1" dirty="0">
                <a:latin typeface="Tempus Sans ITC" pitchFamily="82" charset="0"/>
              </a:rPr>
              <a:t> (belief in European superiority, need to “civilize” captive peoples, need to cleanse “dark corners of the earth”) or </a:t>
            </a:r>
          </a:p>
          <a:p>
            <a:pPr>
              <a:spcBef>
                <a:spcPct val="50000"/>
              </a:spcBef>
            </a:pPr>
            <a:endParaRPr lang="en-US" sz="2000" i="1" dirty="0">
              <a:latin typeface="Tempus Sans ITC" pitchFamily="82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Tempus Sans ITC" pitchFamily="82" charset="0"/>
              </a:rPr>
              <a:t>ECONOMIC</a:t>
            </a:r>
            <a:r>
              <a:rPr lang="en-US" sz="2000" i="1" dirty="0">
                <a:latin typeface="Tempus Sans ITC" pitchFamily="82" charset="0"/>
              </a:rPr>
              <a:t> (boats transporting goods to colonies, advertisement to sell product)</a:t>
            </a:r>
            <a:endParaRPr lang="en-US" sz="2000" b="1" i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latin typeface="Tempus Sans ITC" pitchFamily="82" charset="0"/>
              </a:rPr>
              <a:t>Spread of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empus Sans ITC" pitchFamily="82" charset="0"/>
              </a:rPr>
              <a:t>From 1870 to 1914, imperialist nations gained control over most of the world.  </a:t>
            </a:r>
          </a:p>
          <a:p>
            <a:pPr lvl="1"/>
            <a:r>
              <a:rPr lang="en-US" dirty="0">
                <a:latin typeface="Tempus Sans ITC" pitchFamily="82" charset="0"/>
              </a:rPr>
              <a:t>The European powers gained lands in Africa, Asia, and the Middle East with very little trouble.  The United States gained lands in the Americas.</a:t>
            </a:r>
          </a:p>
          <a:p>
            <a:endParaRPr lang="en-US" dirty="0"/>
          </a:p>
        </p:txBody>
      </p:sp>
      <p:pic>
        <p:nvPicPr>
          <p:cNvPr id="4" name="Picture 2" descr="imperial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10348"/>
            <a:ext cx="3429000" cy="35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empus Sans ITC" pitchFamily="82" charset="0"/>
              </a:rPr>
              <a:t>Imperialism</a:t>
            </a:r>
          </a:p>
        </p:txBody>
      </p:sp>
      <p:sp>
        <p:nvSpPr>
          <p:cNvPr id="4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152400" y="1447800"/>
            <a:ext cx="4953000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Tempus Sans ITC" pitchFamily="82" charset="0"/>
              </a:rPr>
              <a:t>After the </a:t>
            </a:r>
            <a:r>
              <a:rPr lang="en-US" sz="2600" b="1" dirty="0">
                <a:latin typeface="Tempus Sans ITC" pitchFamily="82" charset="0"/>
              </a:rPr>
              <a:t>Industrial Revolution</a:t>
            </a:r>
            <a:r>
              <a:rPr lang="en-US" sz="2600" dirty="0">
                <a:latin typeface="Tempus Sans ITC" pitchFamily="82" charset="0"/>
              </a:rPr>
              <a:t>, Europeans began looking for new lands to explore and colonize this led to imperialism.</a:t>
            </a:r>
          </a:p>
          <a:p>
            <a:pPr lvl="1"/>
            <a:r>
              <a:rPr lang="en-US" sz="2400" b="1" dirty="0">
                <a:latin typeface="Tempus Sans ITC" pitchFamily="82" charset="0"/>
              </a:rPr>
              <a:t>IMPERIALISM: </a:t>
            </a:r>
            <a:r>
              <a:rPr lang="en-US" sz="2400" dirty="0">
                <a:latin typeface="Tempus Sans ITC" pitchFamily="82" charset="0"/>
              </a:rPr>
              <a:t>domination by one country over the political and economic life of another country.  </a:t>
            </a:r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7169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empus Sans ITC" pitchFamily="82" charset="0"/>
              </a:rPr>
              <a:t>Motives of Imperialism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latin typeface="Tempus Sans ITC" pitchFamily="82" charset="0"/>
              </a:rPr>
              <a:t>ECONOMIC  </a:t>
            </a:r>
          </a:p>
          <a:p>
            <a:r>
              <a:rPr lang="en-US" sz="4000" dirty="0">
                <a:latin typeface="Tempus Sans ITC" pitchFamily="82" charset="0"/>
              </a:rPr>
              <a:t>POLITICAL</a:t>
            </a:r>
          </a:p>
          <a:p>
            <a:r>
              <a:rPr lang="en-US" sz="4000" dirty="0">
                <a:latin typeface="Tempus Sans ITC" pitchFamily="82" charset="0"/>
              </a:rPr>
              <a:t>RELIGIOUS </a:t>
            </a:r>
          </a:p>
          <a:p>
            <a:r>
              <a:rPr lang="en-US" sz="4000" dirty="0">
                <a:latin typeface="Tempus Sans ITC" pitchFamily="82" charset="0"/>
              </a:rPr>
              <a:t>EXPLORATORY</a:t>
            </a:r>
          </a:p>
          <a:p>
            <a:r>
              <a:rPr lang="en-US" sz="4000" dirty="0">
                <a:latin typeface="Tempus Sans ITC" pitchFamily="82" charset="0"/>
              </a:rPr>
              <a:t>IDEOLOGICAL</a:t>
            </a:r>
          </a:p>
          <a:p>
            <a:endParaRPr lang="en-US" sz="4000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empus Sans ITC" pitchFamily="82" charset="0"/>
              </a:rPr>
              <a:t>Economic Motives of Imperialism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>
                <a:latin typeface="Tempus Sans ITC" pitchFamily="82" charset="0"/>
              </a:rPr>
              <a:t>ECONOMIC:  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Make $$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Control foreign trade 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New markets 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Raw materials and cheap labor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Investments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Export technology.</a:t>
            </a:r>
          </a:p>
          <a:p>
            <a:endParaRPr lang="en-US" dirty="0">
              <a:latin typeface="Tempus Sans ITC" pitchFamily="8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339026"/>
            <a:ext cx="3471862" cy="228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empus Sans ITC" pitchFamily="82" charset="0"/>
              </a:rPr>
              <a:t>Political Motives of Imperialism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empus Sans ITC" pitchFamily="82" charset="0"/>
              </a:rPr>
              <a:t>POLITICAL:  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Gain power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Compete with other countries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Expand territory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Exercise military force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Gain prestige</a:t>
            </a:r>
          </a:p>
          <a:p>
            <a:pPr lvl="1"/>
            <a:r>
              <a:rPr lang="en-US" sz="3200" dirty="0">
                <a:latin typeface="Tempus Sans ITC" pitchFamily="82" charset="0"/>
              </a:rPr>
              <a:t>Boost national pride &amp; </a:t>
            </a:r>
          </a:p>
          <a:p>
            <a:pPr lvl="1">
              <a:buNone/>
            </a:pPr>
            <a:r>
              <a:rPr lang="en-US" sz="3200" dirty="0">
                <a:latin typeface="Tempus Sans ITC" pitchFamily="82" charset="0"/>
              </a:rPr>
              <a:t>   security</a:t>
            </a:r>
          </a:p>
          <a:p>
            <a:endParaRPr lang="en-US" dirty="0">
              <a:latin typeface="Tempus Sans ITC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124200"/>
            <a:ext cx="3095625" cy="305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empus Sans ITC" pitchFamily="82" charset="0"/>
              </a:rPr>
              <a:t>Religious Motives of Imperialism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latin typeface="Tempus Sans ITC" pitchFamily="82" charset="0"/>
              </a:rPr>
              <a:t>RELIGIOUS:  </a:t>
            </a:r>
          </a:p>
          <a:p>
            <a:pPr lvl="1"/>
            <a:r>
              <a:rPr lang="en-US" sz="4000" dirty="0">
                <a:latin typeface="Tempus Sans ITC" pitchFamily="82" charset="0"/>
              </a:rPr>
              <a:t>Spread Christianity</a:t>
            </a:r>
          </a:p>
          <a:p>
            <a:pPr lvl="1"/>
            <a:r>
              <a:rPr lang="en-US" sz="4000" dirty="0">
                <a:latin typeface="Tempus Sans ITC" pitchFamily="82" charset="0"/>
              </a:rPr>
              <a:t>Spread American values and moral beliefs</a:t>
            </a:r>
          </a:p>
          <a:p>
            <a:pPr lvl="1"/>
            <a:r>
              <a:rPr lang="en-US" sz="4000" dirty="0">
                <a:latin typeface="Tempus Sans ITC" pitchFamily="82" charset="0"/>
              </a:rPr>
              <a:t>Educate people of other cultures</a:t>
            </a:r>
          </a:p>
          <a:p>
            <a:endParaRPr lang="en-US" sz="4000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latin typeface="Tempus Sans ITC" pitchFamily="82" charset="0"/>
              </a:rPr>
              <a:t>Exploratory Motives of Imperialism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Tempus Sans ITC" pitchFamily="82" charset="0"/>
              </a:rPr>
              <a:t>EXPLORATORY:  </a:t>
            </a:r>
          </a:p>
          <a:p>
            <a:pPr lvl="1"/>
            <a:r>
              <a:rPr lang="en-US" sz="3600" dirty="0">
                <a:latin typeface="Tempus Sans ITC" pitchFamily="82" charset="0"/>
              </a:rPr>
              <a:t>Explore the “unknown”</a:t>
            </a:r>
          </a:p>
          <a:p>
            <a:pPr lvl="1"/>
            <a:r>
              <a:rPr lang="en-US" sz="3600" dirty="0">
                <a:latin typeface="Tempus Sans ITC" pitchFamily="82" charset="0"/>
              </a:rPr>
              <a:t>Conduct scientific research</a:t>
            </a:r>
          </a:p>
          <a:p>
            <a:pPr lvl="1"/>
            <a:r>
              <a:rPr lang="en-US" sz="3600" dirty="0">
                <a:latin typeface="Tempus Sans ITC" pitchFamily="82" charset="0"/>
              </a:rPr>
              <a:t>Medical searches</a:t>
            </a:r>
          </a:p>
          <a:p>
            <a:pPr lvl="1"/>
            <a:r>
              <a:rPr lang="en-US" sz="3600" dirty="0">
                <a:latin typeface="Tempus Sans ITC" pitchFamily="82" charset="0"/>
              </a:rPr>
              <a:t>Adventure</a:t>
            </a:r>
          </a:p>
          <a:p>
            <a:pPr lvl="1"/>
            <a:r>
              <a:rPr lang="en-US" sz="3600" dirty="0">
                <a:latin typeface="Tempus Sans ITC" pitchFamily="82" charset="0"/>
              </a:rPr>
              <a:t>Investigate “unknown” cultures.</a:t>
            </a:r>
          </a:p>
          <a:p>
            <a:endParaRPr lang="en-US" sz="3600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empus Sans ITC" pitchFamily="82" charset="0"/>
              </a:rPr>
              <a:t>Ideological Motives of Imperialism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5410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empus Sans ITC" pitchFamily="82" charset="0"/>
              </a:rPr>
              <a:t>IDEOLOGICAL:  </a:t>
            </a:r>
          </a:p>
          <a:p>
            <a:pPr lvl="1"/>
            <a:r>
              <a:rPr lang="en-US" dirty="0">
                <a:latin typeface="Tempus Sans ITC" pitchFamily="82" charset="0"/>
              </a:rPr>
              <a:t>Cultural values</a:t>
            </a:r>
          </a:p>
          <a:p>
            <a:pPr lvl="1"/>
            <a:r>
              <a:rPr lang="en-US" dirty="0">
                <a:latin typeface="Tempus Sans ITC" pitchFamily="82" charset="0"/>
              </a:rPr>
              <a:t>Belief in Race superiority (racism)</a:t>
            </a:r>
          </a:p>
          <a:p>
            <a:pPr lvl="1"/>
            <a:r>
              <a:rPr lang="en-US" dirty="0">
                <a:latin typeface="Tempus Sans ITC" pitchFamily="82" charset="0"/>
              </a:rPr>
              <a:t>Belief in duty to “civilize” people in other parts of the world</a:t>
            </a:r>
          </a:p>
          <a:p>
            <a:pPr lvl="1"/>
            <a:r>
              <a:rPr lang="en-US" dirty="0">
                <a:latin typeface="Tempus Sans ITC" pitchFamily="82" charset="0"/>
              </a:rPr>
              <a:t>Belief that all great nations should </a:t>
            </a:r>
          </a:p>
          <a:p>
            <a:pPr lvl="1">
              <a:buNone/>
            </a:pPr>
            <a:r>
              <a:rPr lang="en-US" dirty="0">
                <a:latin typeface="Tempus Sans ITC" pitchFamily="82" charset="0"/>
              </a:rPr>
              <a:t>    have empires</a:t>
            </a:r>
          </a:p>
          <a:p>
            <a:pPr lvl="1"/>
            <a:r>
              <a:rPr lang="en-US" dirty="0">
                <a:latin typeface="Tempus Sans ITC" pitchFamily="82" charset="0"/>
              </a:rPr>
              <a:t>“Survival of the Fittest”- </a:t>
            </a:r>
          </a:p>
          <a:p>
            <a:pPr lvl="1">
              <a:buNone/>
            </a:pPr>
            <a:r>
              <a:rPr lang="en-US" dirty="0">
                <a:latin typeface="Tempus Sans ITC" pitchFamily="82" charset="0"/>
              </a:rPr>
              <a:t>      only the strongest nations will </a:t>
            </a:r>
          </a:p>
          <a:p>
            <a:pPr lvl="1">
              <a:buNone/>
            </a:pPr>
            <a:r>
              <a:rPr lang="en-US" dirty="0">
                <a:latin typeface="Tempus Sans ITC" pitchFamily="82" charset="0"/>
              </a:rPr>
              <a:t>      survive.</a:t>
            </a:r>
          </a:p>
          <a:p>
            <a:endParaRPr lang="en-US" sz="2800" dirty="0">
              <a:latin typeface="Tempus Sans ITC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770" y="3581400"/>
            <a:ext cx="269823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empus Sans ITC" pitchFamily="82" charset="0"/>
              </a:rPr>
              <a:t>Analyzing Motives of Imperialism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724400"/>
          </a:xfrm>
        </p:spPr>
        <p:txBody>
          <a:bodyPr/>
          <a:lstStyle/>
          <a:p>
            <a:r>
              <a:rPr lang="en-US" sz="2400" b="1" u="sng" dirty="0">
                <a:latin typeface="Tempus Sans ITC" pitchFamily="82" charset="0"/>
              </a:rPr>
              <a:t>STEPS:</a:t>
            </a:r>
          </a:p>
          <a:p>
            <a:pPr lvl="1"/>
            <a:r>
              <a:rPr lang="en-US" sz="2400" dirty="0">
                <a:latin typeface="Tempus Sans ITC" pitchFamily="82" charset="0"/>
              </a:rPr>
              <a:t>With your partner, </a:t>
            </a:r>
            <a:r>
              <a:rPr lang="en-US" sz="2400" b="1" dirty="0">
                <a:latin typeface="Tempus Sans ITC" pitchFamily="82" charset="0"/>
              </a:rPr>
              <a:t>examine the picture </a:t>
            </a:r>
            <a:r>
              <a:rPr lang="en-US" sz="2400" dirty="0">
                <a:latin typeface="Tempus Sans ITC" pitchFamily="82" charset="0"/>
              </a:rPr>
              <a:t>to determine which motive it reveals.</a:t>
            </a:r>
          </a:p>
          <a:p>
            <a:pPr lvl="1"/>
            <a:r>
              <a:rPr lang="en-US" sz="2400" b="1" dirty="0">
                <a:latin typeface="Tempus Sans ITC" pitchFamily="82" charset="0"/>
              </a:rPr>
              <a:t>Describe what you see and write an explanation of why you chose that motive.</a:t>
            </a:r>
          </a:p>
          <a:p>
            <a:pPr lvl="1">
              <a:spcAft>
                <a:spcPct val="25000"/>
              </a:spcAft>
              <a:buFont typeface="Wingdings" pitchFamily="2" charset="2"/>
              <a:buNone/>
            </a:pPr>
            <a:endParaRPr lang="en-US" sz="2400" b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475</Words>
  <Application>Microsoft Macintosh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Tempus Sans ITC</vt:lpstr>
      <vt:lpstr>Wingdings</vt:lpstr>
      <vt:lpstr>Office Theme</vt:lpstr>
      <vt:lpstr>Imperialism</vt:lpstr>
      <vt:lpstr>Imperialism</vt:lpstr>
      <vt:lpstr>Motives of Imperialism</vt:lpstr>
      <vt:lpstr>Economic Motives of Imperialism</vt:lpstr>
      <vt:lpstr>Political Motives of Imperialism</vt:lpstr>
      <vt:lpstr>Religious Motives of Imperialism</vt:lpstr>
      <vt:lpstr>Exploratory Motives of Imperialism</vt:lpstr>
      <vt:lpstr>Ideological Motives of Imperialism</vt:lpstr>
      <vt:lpstr>Analyzing Motives of Imperialism</vt:lpstr>
      <vt:lpstr>PowerPoint Presentation</vt:lpstr>
      <vt:lpstr>PowerPoint Presentation</vt:lpstr>
      <vt:lpstr>PowerPoint Presentation</vt:lpstr>
      <vt:lpstr>PowerPoint Presentation</vt:lpstr>
      <vt:lpstr>Spread of Imperialism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AlyssaMartin</dc:creator>
  <cp:lastModifiedBy>Taylor Hunter</cp:lastModifiedBy>
  <cp:revision>12</cp:revision>
  <dcterms:created xsi:type="dcterms:W3CDTF">2014-11-21T18:30:54Z</dcterms:created>
  <dcterms:modified xsi:type="dcterms:W3CDTF">2019-12-03T12:22:41Z</dcterms:modified>
</cp:coreProperties>
</file>