
<file path=[Content_Types].xml><?xml version="1.0" encoding="utf-8"?>
<Types xmlns="http://schemas.openxmlformats.org/package/2006/content-types">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8" r:id="rId3"/>
    <p:sldId id="259" r:id="rId4"/>
    <p:sldId id="257" r:id="rId5"/>
    <p:sldId id="261"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90"/>
  </p:normalViewPr>
  <p:slideViewPr>
    <p:cSldViewPr snapToGrid="0" snapToObjects="1">
      <p:cViewPr varScale="1">
        <p:scale>
          <a:sx n="105" d="100"/>
          <a:sy n="105" d="100"/>
        </p:scale>
        <p:origin x="30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599F5BDE-9DF6-D54D-996A-F0A861C225EF}" type="datetimeFigureOut">
              <a:rPr lang="en-US" smtClean="0"/>
              <a:t>5/19/19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B4EEA1-B1BE-6847-823E-C7E67B0A483A}" type="slidenum">
              <a:rPr lang="en-US" smtClean="0"/>
              <a:t>‹#›</a:t>
            </a:fld>
            <a:endParaRPr lang="en-US"/>
          </a:p>
        </p:txBody>
      </p:sp>
    </p:spTree>
    <p:extLst>
      <p:ext uri="{BB962C8B-B14F-4D97-AF65-F5344CB8AC3E}">
        <p14:creationId xmlns:p14="http://schemas.microsoft.com/office/powerpoint/2010/main" val="290897905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9F5BDE-9DF6-D54D-996A-F0A861C225EF}" type="datetimeFigureOut">
              <a:rPr lang="en-US" smtClean="0"/>
              <a:t>5/19/19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4EEA1-B1BE-6847-823E-C7E67B0A483A}" type="slidenum">
              <a:rPr lang="en-US" smtClean="0"/>
              <a:t>‹#›</a:t>
            </a:fld>
            <a:endParaRPr lang="en-US"/>
          </a:p>
        </p:txBody>
      </p:sp>
    </p:spTree>
    <p:extLst>
      <p:ext uri="{BB962C8B-B14F-4D97-AF65-F5344CB8AC3E}">
        <p14:creationId xmlns:p14="http://schemas.microsoft.com/office/powerpoint/2010/main" val="1834417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9F5BDE-9DF6-D54D-996A-F0A861C225EF}" type="datetimeFigureOut">
              <a:rPr lang="en-US" smtClean="0"/>
              <a:t>5/19/19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4EEA1-B1BE-6847-823E-C7E67B0A483A}" type="slidenum">
              <a:rPr lang="en-US" smtClean="0"/>
              <a:t>‹#›</a:t>
            </a:fld>
            <a:endParaRPr lang="en-US"/>
          </a:p>
        </p:txBody>
      </p:sp>
    </p:spTree>
    <p:extLst>
      <p:ext uri="{BB962C8B-B14F-4D97-AF65-F5344CB8AC3E}">
        <p14:creationId xmlns:p14="http://schemas.microsoft.com/office/powerpoint/2010/main" val="3472009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99F5BDE-9DF6-D54D-996A-F0A861C225EF}" type="datetimeFigureOut">
              <a:rPr lang="en-US" smtClean="0"/>
              <a:t>5/19/19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B4EEA1-B1BE-6847-823E-C7E67B0A483A}" type="slidenum">
              <a:rPr lang="en-US" smtClean="0"/>
              <a:t>‹#›</a:t>
            </a:fld>
            <a:endParaRPr lang="en-US"/>
          </a:p>
        </p:txBody>
      </p:sp>
    </p:spTree>
    <p:extLst>
      <p:ext uri="{BB962C8B-B14F-4D97-AF65-F5344CB8AC3E}">
        <p14:creationId xmlns:p14="http://schemas.microsoft.com/office/powerpoint/2010/main" val="990420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599F5BDE-9DF6-D54D-996A-F0A861C225EF}" type="datetimeFigureOut">
              <a:rPr lang="en-US" smtClean="0"/>
              <a:t>5/19/19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B4EEA1-B1BE-6847-823E-C7E67B0A483A}" type="slidenum">
              <a:rPr lang="en-US" smtClean="0"/>
              <a:t>‹#›</a:t>
            </a:fld>
            <a:endParaRPr lang="en-US"/>
          </a:p>
        </p:txBody>
      </p:sp>
    </p:spTree>
    <p:extLst>
      <p:ext uri="{BB962C8B-B14F-4D97-AF65-F5344CB8AC3E}">
        <p14:creationId xmlns:p14="http://schemas.microsoft.com/office/powerpoint/2010/main" val="189780171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99F5BDE-9DF6-D54D-996A-F0A861C225EF}" type="datetimeFigureOut">
              <a:rPr lang="en-US" smtClean="0"/>
              <a:t>5/19/19</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3DB4EEA1-B1BE-6847-823E-C7E67B0A483A}" type="slidenum">
              <a:rPr lang="en-US" smtClean="0"/>
              <a:t>‹#›</a:t>
            </a:fld>
            <a:endParaRPr lang="en-US"/>
          </a:p>
        </p:txBody>
      </p:sp>
    </p:spTree>
    <p:extLst>
      <p:ext uri="{BB962C8B-B14F-4D97-AF65-F5344CB8AC3E}">
        <p14:creationId xmlns:p14="http://schemas.microsoft.com/office/powerpoint/2010/main" val="3457377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599F5BDE-9DF6-D54D-996A-F0A861C225EF}" type="datetimeFigureOut">
              <a:rPr lang="en-US" smtClean="0"/>
              <a:t>5/19/19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B4EEA1-B1BE-6847-823E-C7E67B0A483A}"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182775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99F5BDE-9DF6-D54D-996A-F0A861C225EF}" type="datetimeFigureOut">
              <a:rPr lang="en-US" smtClean="0"/>
              <a:t>5/19/19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B4EEA1-B1BE-6847-823E-C7E67B0A483A}" type="slidenum">
              <a:rPr lang="en-US" smtClean="0"/>
              <a:t>‹#›</a:t>
            </a:fld>
            <a:endParaRPr lang="en-US"/>
          </a:p>
        </p:txBody>
      </p:sp>
    </p:spTree>
    <p:extLst>
      <p:ext uri="{BB962C8B-B14F-4D97-AF65-F5344CB8AC3E}">
        <p14:creationId xmlns:p14="http://schemas.microsoft.com/office/powerpoint/2010/main" val="767127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9F5BDE-9DF6-D54D-996A-F0A861C225EF}" type="datetimeFigureOut">
              <a:rPr lang="en-US" smtClean="0"/>
              <a:t>5/19/19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B4EEA1-B1BE-6847-823E-C7E67B0A483A}" type="slidenum">
              <a:rPr lang="en-US" smtClean="0"/>
              <a:t>‹#›</a:t>
            </a:fld>
            <a:endParaRPr lang="en-US"/>
          </a:p>
        </p:txBody>
      </p:sp>
    </p:spTree>
    <p:extLst>
      <p:ext uri="{BB962C8B-B14F-4D97-AF65-F5344CB8AC3E}">
        <p14:creationId xmlns:p14="http://schemas.microsoft.com/office/powerpoint/2010/main" val="3447796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599F5BDE-9DF6-D54D-996A-F0A861C225EF}" type="datetimeFigureOut">
              <a:rPr lang="en-US" smtClean="0"/>
              <a:t>5/19/19</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3DB4EEA1-B1BE-6847-823E-C7E67B0A483A}" type="slidenum">
              <a:rPr lang="en-US" smtClean="0"/>
              <a:t>‹#›</a:t>
            </a:fld>
            <a:endParaRPr lang="en-US"/>
          </a:p>
        </p:txBody>
      </p:sp>
    </p:spTree>
    <p:extLst>
      <p:ext uri="{BB962C8B-B14F-4D97-AF65-F5344CB8AC3E}">
        <p14:creationId xmlns:p14="http://schemas.microsoft.com/office/powerpoint/2010/main" val="3497128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599F5BDE-9DF6-D54D-996A-F0A861C225EF}" type="datetimeFigureOut">
              <a:rPr lang="en-US" smtClean="0"/>
              <a:t>5/19/19</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3DB4EEA1-B1BE-6847-823E-C7E67B0A483A}" type="slidenum">
              <a:rPr lang="en-US" smtClean="0"/>
              <a:t>‹#›</a:t>
            </a:fld>
            <a:endParaRPr lang="en-US"/>
          </a:p>
        </p:txBody>
      </p:sp>
    </p:spTree>
    <p:extLst>
      <p:ext uri="{BB962C8B-B14F-4D97-AF65-F5344CB8AC3E}">
        <p14:creationId xmlns:p14="http://schemas.microsoft.com/office/powerpoint/2010/main" val="2886678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599F5BDE-9DF6-D54D-996A-F0A861C225EF}" type="datetimeFigureOut">
              <a:rPr lang="en-US" smtClean="0"/>
              <a:t>5/19/19</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3DB4EEA1-B1BE-6847-823E-C7E67B0A483A}" type="slidenum">
              <a:rPr lang="en-US" smtClean="0"/>
              <a:t>‹#›</a:t>
            </a:fld>
            <a:endParaRPr lang="en-US"/>
          </a:p>
        </p:txBody>
      </p:sp>
    </p:spTree>
    <p:extLst>
      <p:ext uri="{BB962C8B-B14F-4D97-AF65-F5344CB8AC3E}">
        <p14:creationId xmlns:p14="http://schemas.microsoft.com/office/powerpoint/2010/main" val="34586088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tlmYtJiUK00" TargetMode="External"/><Relationship Id="rId2" Type="http://schemas.openxmlformats.org/officeDocument/2006/relationships/slideLayout" Target="../slideLayouts/slideLayout2.xml"/><Relationship Id="rId1" Type="http://schemas.openxmlformats.org/officeDocument/2006/relationships/video" Target="https://www.youtube.com/embed/tlmYtJiUK00?feature=oembed" TargetMode="Externa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hyperlink" Target="https://www.un.org/en/charter-united-nation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unfoundation.org/" TargetMode="External"/><Relationship Id="rId2" Type="http://schemas.openxmlformats.org/officeDocument/2006/relationships/hyperlink" Target="https://www.un.org/en/index.html" TargetMode="External"/><Relationship Id="rId1" Type="http://schemas.openxmlformats.org/officeDocument/2006/relationships/slideLayout" Target="../slideLayouts/slideLayout2.xml"/><Relationship Id="rId4" Type="http://schemas.openxmlformats.org/officeDocument/2006/relationships/hyperlink" Target="https://www.youtube.com/unitednation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5A152-672A-7A41-97E9-4FDBA5D932F5}"/>
              </a:ext>
            </a:extLst>
          </p:cNvPr>
          <p:cNvSpPr>
            <a:spLocks noGrp="1"/>
          </p:cNvSpPr>
          <p:nvPr>
            <p:ph type="ctrTitle"/>
          </p:nvPr>
        </p:nvSpPr>
        <p:spPr/>
        <p:txBody>
          <a:bodyPr/>
          <a:lstStyle/>
          <a:p>
            <a:r>
              <a:rPr lang="en-US" dirty="0"/>
              <a:t>Intro to the UN</a:t>
            </a:r>
          </a:p>
        </p:txBody>
      </p:sp>
      <p:sp>
        <p:nvSpPr>
          <p:cNvPr id="3" name="Subtitle 2">
            <a:extLst>
              <a:ext uri="{FF2B5EF4-FFF2-40B4-BE49-F238E27FC236}">
                <a16:creationId xmlns:a16="http://schemas.microsoft.com/office/drawing/2014/main" id="{38664B59-D827-0A41-B83D-28A3899D3369}"/>
              </a:ext>
            </a:extLst>
          </p:cNvPr>
          <p:cNvSpPr>
            <a:spLocks noGrp="1"/>
          </p:cNvSpPr>
          <p:nvPr>
            <p:ph type="subTitle" idx="1"/>
          </p:nvPr>
        </p:nvSpPr>
        <p:spPr/>
        <p:txBody>
          <a:bodyPr/>
          <a:lstStyle/>
          <a:p>
            <a:r>
              <a:rPr lang="en-US" dirty="0"/>
              <a:t>EQ: How is the national economy regulated? How is the welfare of other nations regulated?</a:t>
            </a:r>
          </a:p>
        </p:txBody>
      </p:sp>
    </p:spTree>
    <p:extLst>
      <p:ext uri="{BB962C8B-B14F-4D97-AF65-F5344CB8AC3E}">
        <p14:creationId xmlns:p14="http://schemas.microsoft.com/office/powerpoint/2010/main" val="2146462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87699C-53FE-514B-95C4-0E6F2665B81A}"/>
              </a:ext>
            </a:extLst>
          </p:cNvPr>
          <p:cNvSpPr>
            <a:spLocks noGrp="1"/>
          </p:cNvSpPr>
          <p:nvPr>
            <p:ph idx="1"/>
          </p:nvPr>
        </p:nvSpPr>
        <p:spPr>
          <a:xfrm>
            <a:off x="8827008" y="6502907"/>
            <a:ext cx="3169920" cy="414529"/>
          </a:xfrm>
        </p:spPr>
        <p:txBody>
          <a:bodyPr>
            <a:normAutofit/>
          </a:bodyPr>
          <a:lstStyle/>
          <a:p>
            <a:pPr marL="0" indent="0">
              <a:buNone/>
            </a:pPr>
            <a:r>
              <a:rPr lang="en-US" sz="1200" dirty="0">
                <a:hlinkClick r:id="rId3"/>
              </a:rPr>
              <a:t>https://www.youtube.com/watch?v=tlmYtJiUK00</a:t>
            </a:r>
            <a:endParaRPr lang="en-US" sz="1200" dirty="0"/>
          </a:p>
          <a:p>
            <a:endParaRPr lang="en-US" dirty="0"/>
          </a:p>
        </p:txBody>
      </p:sp>
      <p:pic>
        <p:nvPicPr>
          <p:cNvPr id="4" name="Online Media 3" descr="How Does The UN Work?">
            <a:hlinkClick r:id="" action="ppaction://media"/>
            <a:extLst>
              <a:ext uri="{FF2B5EF4-FFF2-40B4-BE49-F238E27FC236}">
                <a16:creationId xmlns:a16="http://schemas.microsoft.com/office/drawing/2014/main" id="{51AEAC6E-33C0-ED44-852F-2D88421908C9}"/>
              </a:ext>
            </a:extLst>
          </p:cNvPr>
          <p:cNvPicPr>
            <a:picLocks noRot="1" noChangeAspect="1"/>
          </p:cNvPicPr>
          <p:nvPr>
            <a:videoFile r:link="rId1"/>
          </p:nvPr>
        </p:nvPicPr>
        <p:blipFill>
          <a:blip r:embed="rId4"/>
          <a:stretch>
            <a:fillRect/>
          </a:stretch>
        </p:blipFill>
        <p:spPr>
          <a:xfrm>
            <a:off x="365760" y="89704"/>
            <a:ext cx="11423904" cy="6413203"/>
          </a:xfrm>
          <a:prstGeom prst="rect">
            <a:avLst/>
          </a:prstGeom>
        </p:spPr>
      </p:pic>
    </p:spTree>
    <p:extLst>
      <p:ext uri="{BB962C8B-B14F-4D97-AF65-F5344CB8AC3E}">
        <p14:creationId xmlns:p14="http://schemas.microsoft.com/office/powerpoint/2010/main" val="837265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064C1-F8D2-0B40-A0CD-608ECE45E517}"/>
              </a:ext>
            </a:extLst>
          </p:cNvPr>
          <p:cNvSpPr>
            <a:spLocks noGrp="1"/>
          </p:cNvSpPr>
          <p:nvPr>
            <p:ph type="title"/>
          </p:nvPr>
        </p:nvSpPr>
        <p:spPr>
          <a:xfrm>
            <a:off x="2072640" y="213360"/>
            <a:ext cx="7729728" cy="871728"/>
          </a:xfrm>
        </p:spPr>
        <p:txBody>
          <a:bodyPr/>
          <a:lstStyle/>
          <a:p>
            <a:r>
              <a:rPr lang="en-US" dirty="0"/>
              <a:t>What is the UN?</a:t>
            </a:r>
          </a:p>
        </p:txBody>
      </p:sp>
      <p:sp>
        <p:nvSpPr>
          <p:cNvPr id="3" name="Content Placeholder 2">
            <a:extLst>
              <a:ext uri="{FF2B5EF4-FFF2-40B4-BE49-F238E27FC236}">
                <a16:creationId xmlns:a16="http://schemas.microsoft.com/office/drawing/2014/main" id="{059C7AC7-D41A-344E-BC71-1994E3D6D707}"/>
              </a:ext>
            </a:extLst>
          </p:cNvPr>
          <p:cNvSpPr>
            <a:spLocks noGrp="1"/>
          </p:cNvSpPr>
          <p:nvPr>
            <p:ph idx="1"/>
          </p:nvPr>
        </p:nvSpPr>
        <p:spPr>
          <a:xfrm>
            <a:off x="1456944" y="1231392"/>
            <a:ext cx="9278112" cy="5413248"/>
          </a:xfrm>
        </p:spPr>
        <p:txBody>
          <a:bodyPr>
            <a:normAutofit/>
          </a:bodyPr>
          <a:lstStyle/>
          <a:p>
            <a:r>
              <a:rPr lang="en-US" sz="2400" b="1" u="sng" dirty="0">
                <a:solidFill>
                  <a:srgbClr val="0070C0"/>
                </a:solidFill>
              </a:rPr>
              <a:t>United Nations </a:t>
            </a:r>
          </a:p>
          <a:p>
            <a:pPr lvl="1"/>
            <a:r>
              <a:rPr lang="en-US" u="sng" dirty="0"/>
              <a:t>Establishment:  </a:t>
            </a:r>
            <a:r>
              <a:rPr lang="en-US" dirty="0"/>
              <a:t>The United Nations came into being in 1945, following the devastation of WWII with one central mission: </a:t>
            </a:r>
            <a:r>
              <a:rPr lang="en-US" dirty="0">
                <a:solidFill>
                  <a:srgbClr val="0070C0"/>
                </a:solidFill>
              </a:rPr>
              <a:t>the maintenance of international peace and security.</a:t>
            </a:r>
          </a:p>
          <a:p>
            <a:pPr lvl="1"/>
            <a:r>
              <a:rPr lang="en-US" dirty="0"/>
              <a:t>The UN does this by working to prevent conflict; helping parties in conflict make peace; peacekeeping; and creating the conditions to allow peace to hold and flourish.</a:t>
            </a:r>
            <a:endParaRPr lang="en-US" dirty="0">
              <a:solidFill>
                <a:srgbClr val="0070C0"/>
              </a:solidFill>
            </a:endParaRPr>
          </a:p>
          <a:p>
            <a:r>
              <a:rPr lang="en-US" b="1" u="sng" dirty="0"/>
              <a:t>Goals : </a:t>
            </a:r>
          </a:p>
          <a:p>
            <a:pPr marL="342900" indent="-342900">
              <a:buFont typeface="+mj-lt"/>
              <a:buAutoNum type="arabicPeriod"/>
            </a:pPr>
            <a:r>
              <a:rPr lang="en-US" i="1" dirty="0"/>
              <a:t>Protect Basic Human Rights</a:t>
            </a:r>
          </a:p>
          <a:p>
            <a:pPr marL="342900" indent="-342900">
              <a:buFont typeface="+mj-lt"/>
              <a:buAutoNum type="arabicPeriod"/>
            </a:pPr>
            <a:r>
              <a:rPr lang="en-US" i="1" dirty="0"/>
              <a:t>Deliver Humanitarian Aid</a:t>
            </a:r>
          </a:p>
          <a:p>
            <a:pPr marL="342900" indent="-342900">
              <a:buFont typeface="+mj-lt"/>
              <a:buAutoNum type="arabicPeriod"/>
            </a:pPr>
            <a:r>
              <a:rPr lang="en-US" i="1" dirty="0"/>
              <a:t>Promote Sustainable Development</a:t>
            </a:r>
          </a:p>
          <a:p>
            <a:pPr marL="342900" indent="-342900">
              <a:buFont typeface="+mj-lt"/>
              <a:buAutoNum type="arabicPeriod"/>
            </a:pPr>
            <a:r>
              <a:rPr lang="en-US" i="1" dirty="0"/>
              <a:t>Uphold International Law </a:t>
            </a:r>
          </a:p>
          <a:p>
            <a:pPr marL="0" indent="0">
              <a:buNone/>
            </a:pPr>
            <a:endParaRPr lang="en-US" i="1" dirty="0"/>
          </a:p>
          <a:p>
            <a:r>
              <a:rPr lang="en-US" b="1" u="sng" dirty="0"/>
              <a:t>Countries: </a:t>
            </a:r>
            <a:r>
              <a:rPr lang="en-US" dirty="0"/>
              <a:t>193</a:t>
            </a:r>
          </a:p>
          <a:p>
            <a:pPr lvl="1"/>
            <a:r>
              <a:rPr lang="en-US" dirty="0"/>
              <a:t>The </a:t>
            </a:r>
            <a:r>
              <a:rPr lang="en-US" b="1" dirty="0"/>
              <a:t>United Nations member states</a:t>
            </a:r>
            <a:r>
              <a:rPr lang="en-US" dirty="0"/>
              <a:t> are the 193 sovereign </a:t>
            </a:r>
            <a:r>
              <a:rPr lang="en-US" b="1" dirty="0"/>
              <a:t>states</a:t>
            </a:r>
            <a:r>
              <a:rPr lang="en-US" dirty="0"/>
              <a:t> that are members of the </a:t>
            </a:r>
            <a:r>
              <a:rPr lang="en-US" b="1" dirty="0"/>
              <a:t>United Nations</a:t>
            </a:r>
            <a:r>
              <a:rPr lang="en-US" dirty="0"/>
              <a:t> (</a:t>
            </a:r>
            <a:r>
              <a:rPr lang="en-US" b="1" dirty="0"/>
              <a:t>UN</a:t>
            </a:r>
            <a:r>
              <a:rPr lang="en-US" dirty="0"/>
              <a:t>) and have equal representation in the </a:t>
            </a:r>
            <a:r>
              <a:rPr lang="en-US" b="1" dirty="0"/>
              <a:t>UN </a:t>
            </a:r>
            <a:r>
              <a:rPr lang="en-US" dirty="0"/>
              <a:t>General Assembly.</a:t>
            </a:r>
          </a:p>
        </p:txBody>
      </p:sp>
    </p:spTree>
    <p:extLst>
      <p:ext uri="{BB962C8B-B14F-4D97-AF65-F5344CB8AC3E}">
        <p14:creationId xmlns:p14="http://schemas.microsoft.com/office/powerpoint/2010/main" val="1394130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199F2-0320-1A40-8652-040430891A44}"/>
              </a:ext>
            </a:extLst>
          </p:cNvPr>
          <p:cNvSpPr>
            <a:spLocks noGrp="1"/>
          </p:cNvSpPr>
          <p:nvPr>
            <p:ph type="title"/>
          </p:nvPr>
        </p:nvSpPr>
        <p:spPr>
          <a:xfrm>
            <a:off x="2231136" y="220980"/>
            <a:ext cx="7729728" cy="839724"/>
          </a:xfrm>
        </p:spPr>
        <p:txBody>
          <a:bodyPr/>
          <a:lstStyle/>
          <a:p>
            <a:r>
              <a:rPr lang="en-US" dirty="0"/>
              <a:t>6 bodies of the UN</a:t>
            </a:r>
          </a:p>
        </p:txBody>
      </p:sp>
      <p:sp>
        <p:nvSpPr>
          <p:cNvPr id="3" name="Content Placeholder 2">
            <a:extLst>
              <a:ext uri="{FF2B5EF4-FFF2-40B4-BE49-F238E27FC236}">
                <a16:creationId xmlns:a16="http://schemas.microsoft.com/office/drawing/2014/main" id="{64F01758-B757-6345-BE35-7E42160A0883}"/>
              </a:ext>
            </a:extLst>
          </p:cNvPr>
          <p:cNvSpPr>
            <a:spLocks noGrp="1"/>
          </p:cNvSpPr>
          <p:nvPr>
            <p:ph idx="1"/>
          </p:nvPr>
        </p:nvSpPr>
        <p:spPr>
          <a:xfrm>
            <a:off x="1377696" y="1292352"/>
            <a:ext cx="9485376" cy="5449824"/>
          </a:xfrm>
        </p:spPr>
        <p:txBody>
          <a:bodyPr>
            <a:normAutofit fontScale="92500" lnSpcReduction="10000"/>
          </a:bodyPr>
          <a:lstStyle/>
          <a:p>
            <a:pPr marL="342900" indent="-342900">
              <a:buFont typeface="+mj-lt"/>
              <a:buAutoNum type="arabicPeriod"/>
            </a:pPr>
            <a:r>
              <a:rPr lang="en-US" b="1" u="sng" dirty="0"/>
              <a:t>General Assembly</a:t>
            </a:r>
          </a:p>
          <a:p>
            <a:pPr lvl="1"/>
            <a:r>
              <a:rPr lang="en-US" dirty="0"/>
              <a:t>All member nations have equal representation, and the main deliberative, policy-making, and representative organ of the UN</a:t>
            </a:r>
          </a:p>
          <a:p>
            <a:pPr marL="342900" indent="-342900">
              <a:buFont typeface="+mj-lt"/>
              <a:buAutoNum type="arabicPeriod"/>
            </a:pPr>
            <a:r>
              <a:rPr lang="en-US" b="1" u="sng" dirty="0"/>
              <a:t>Security Council</a:t>
            </a:r>
          </a:p>
          <a:p>
            <a:pPr lvl="1"/>
            <a:r>
              <a:rPr lang="en-US" dirty="0"/>
              <a:t>Charged with ensuring international peace and security, accepting new members to the United Nations and approving any changes to its charter</a:t>
            </a:r>
          </a:p>
          <a:p>
            <a:pPr marL="342900" indent="-342900">
              <a:buFont typeface="+mj-lt"/>
              <a:buAutoNum type="arabicPeriod"/>
            </a:pPr>
            <a:r>
              <a:rPr lang="en-US" b="1" u="sng" dirty="0"/>
              <a:t>Economic &amp; Social Council</a:t>
            </a:r>
          </a:p>
          <a:p>
            <a:pPr lvl="1"/>
            <a:r>
              <a:rPr lang="en-US" dirty="0"/>
              <a:t>Works to Improve Standard of living and Promote Human Rights </a:t>
            </a:r>
          </a:p>
          <a:p>
            <a:pPr marL="342900" indent="-342900">
              <a:buFont typeface="+mj-lt"/>
              <a:buAutoNum type="arabicPeriod"/>
            </a:pPr>
            <a:r>
              <a:rPr lang="en-US" b="1" u="sng" dirty="0"/>
              <a:t>International Court of Justice (AKA World Court)</a:t>
            </a:r>
          </a:p>
          <a:p>
            <a:pPr lvl="1"/>
            <a:r>
              <a:rPr lang="en-US" dirty="0"/>
              <a:t>Functions are to settle international legal disputes submitted by states and give advisory opinions on legal issues referred to it by the UN</a:t>
            </a:r>
          </a:p>
          <a:p>
            <a:pPr marL="342900" indent="-342900">
              <a:buFont typeface="+mj-lt"/>
              <a:buAutoNum type="arabicPeriod"/>
            </a:pPr>
            <a:r>
              <a:rPr lang="en-US" b="1" u="sng" dirty="0"/>
              <a:t>The Trustee Council</a:t>
            </a:r>
          </a:p>
          <a:p>
            <a:pPr lvl="1"/>
            <a:r>
              <a:rPr lang="en-US" dirty="0"/>
              <a:t>Established to help ensure that trust territories were administered in the best interests of their inhabitants and of international peace and security.</a:t>
            </a:r>
          </a:p>
          <a:p>
            <a:pPr marL="342900" indent="-342900">
              <a:buFont typeface="+mj-lt"/>
              <a:buAutoNum type="arabicPeriod"/>
            </a:pPr>
            <a:r>
              <a:rPr lang="en-US" b="1" u="sng" dirty="0"/>
              <a:t>Secretariat </a:t>
            </a:r>
          </a:p>
          <a:p>
            <a:pPr lvl="1"/>
            <a:r>
              <a:rPr lang="en-US" dirty="0"/>
              <a:t>Role is to set the agenda for UN's deliberative and decision making bodies (the General Assembly, Economic and Social Council, and Security Council), and the implementation of the decision of these bodies.</a:t>
            </a:r>
          </a:p>
          <a:p>
            <a:endParaRPr lang="en-US" dirty="0"/>
          </a:p>
          <a:p>
            <a:pPr marL="0" indent="0">
              <a:buNone/>
            </a:pPr>
            <a:endParaRPr lang="en-US" dirty="0"/>
          </a:p>
        </p:txBody>
      </p:sp>
    </p:spTree>
    <p:extLst>
      <p:ext uri="{BB962C8B-B14F-4D97-AF65-F5344CB8AC3E}">
        <p14:creationId xmlns:p14="http://schemas.microsoft.com/office/powerpoint/2010/main" val="2454709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70E2D-5D41-CC49-88B1-EBC761D41FF9}"/>
              </a:ext>
            </a:extLst>
          </p:cNvPr>
          <p:cNvSpPr>
            <a:spLocks noGrp="1"/>
          </p:cNvSpPr>
          <p:nvPr>
            <p:ph type="title"/>
          </p:nvPr>
        </p:nvSpPr>
        <p:spPr>
          <a:xfrm>
            <a:off x="804672" y="964692"/>
            <a:ext cx="5894832" cy="1188720"/>
          </a:xfrm>
        </p:spPr>
        <p:txBody>
          <a:bodyPr>
            <a:normAutofit/>
          </a:bodyPr>
          <a:lstStyle/>
          <a:p>
            <a:r>
              <a:rPr lang="en-US" dirty="0"/>
              <a:t>UN Charter</a:t>
            </a:r>
          </a:p>
        </p:txBody>
      </p:sp>
      <p:sp>
        <p:nvSpPr>
          <p:cNvPr id="3" name="Content Placeholder 2">
            <a:extLst>
              <a:ext uri="{FF2B5EF4-FFF2-40B4-BE49-F238E27FC236}">
                <a16:creationId xmlns:a16="http://schemas.microsoft.com/office/drawing/2014/main" id="{DA73EC20-20C2-374F-AB3F-2E1654F5B2F6}"/>
              </a:ext>
            </a:extLst>
          </p:cNvPr>
          <p:cNvSpPr>
            <a:spLocks noGrp="1"/>
          </p:cNvSpPr>
          <p:nvPr>
            <p:ph idx="1"/>
          </p:nvPr>
        </p:nvSpPr>
        <p:spPr>
          <a:xfrm>
            <a:off x="803243" y="2426208"/>
            <a:ext cx="5963317" cy="4120896"/>
          </a:xfrm>
        </p:spPr>
        <p:txBody>
          <a:bodyPr>
            <a:normAutofit/>
          </a:bodyPr>
          <a:lstStyle/>
          <a:p>
            <a:pPr>
              <a:lnSpc>
                <a:spcPct val="90000"/>
              </a:lnSpc>
            </a:pPr>
            <a:r>
              <a:rPr lang="en-US" sz="2000" b="1" u="sng" dirty="0"/>
              <a:t>The UN Charter</a:t>
            </a:r>
          </a:p>
          <a:p>
            <a:pPr>
              <a:lnSpc>
                <a:spcPct val="90000"/>
              </a:lnSpc>
            </a:pPr>
            <a:r>
              <a:rPr lang="en-US" sz="2000" dirty="0"/>
              <a:t>The Charter of the United Nations was signed on 26 June 1945, in San Francisco, at the conclusion of the United Nations Conference on International Organization, and came into force on 24 October 1945. The Statute of the International Court of Justice is an integral part of the Charter. </a:t>
            </a:r>
            <a:endParaRPr lang="en-US" sz="1700" dirty="0">
              <a:hlinkClick r:id="rId2"/>
            </a:endParaRPr>
          </a:p>
          <a:p>
            <a:pPr>
              <a:lnSpc>
                <a:spcPct val="90000"/>
              </a:lnSpc>
            </a:pPr>
            <a:r>
              <a:rPr lang="en-US" sz="1700" dirty="0">
                <a:hlinkClick r:id="rId2"/>
              </a:rPr>
              <a:t>https://www.un.org/en/charter-united-nations/</a:t>
            </a:r>
            <a:endParaRPr lang="en-US" sz="1700" dirty="0"/>
          </a:p>
        </p:txBody>
      </p:sp>
      <p:sp>
        <p:nvSpPr>
          <p:cNvPr id="9" name="Rectangle 8">
            <a:extLst>
              <a:ext uri="{FF2B5EF4-FFF2-40B4-BE49-F238E27FC236}">
                <a16:creationId xmlns:a16="http://schemas.microsoft.com/office/drawing/2014/main" id="{879398A9-0D0D-4901-BDDF-B3D93CECA7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6706" y="964692"/>
            <a:ext cx="3986784"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011FEC3B-E514-4E21-B2CB-7903A73569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1298" y="1128683"/>
            <a:ext cx="3657600"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35158BA5-A76E-CD44-9D95-9DBDB9744AA8}"/>
              </a:ext>
            </a:extLst>
          </p:cNvPr>
          <p:cNvPicPr>
            <a:picLocks noChangeAspect="1"/>
          </p:cNvPicPr>
          <p:nvPr/>
        </p:nvPicPr>
        <p:blipFill>
          <a:blip r:embed="rId3"/>
          <a:stretch>
            <a:fillRect/>
          </a:stretch>
        </p:blipFill>
        <p:spPr>
          <a:xfrm>
            <a:off x="7737881" y="1293275"/>
            <a:ext cx="3284433" cy="4279392"/>
          </a:xfrm>
          <a:prstGeom prst="rect">
            <a:avLst/>
          </a:prstGeom>
        </p:spPr>
      </p:pic>
    </p:spTree>
    <p:extLst>
      <p:ext uri="{BB962C8B-B14F-4D97-AF65-F5344CB8AC3E}">
        <p14:creationId xmlns:p14="http://schemas.microsoft.com/office/powerpoint/2010/main" val="1045898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173A3-B8D2-394D-BB1A-CFC00096BE71}"/>
              </a:ext>
            </a:extLst>
          </p:cNvPr>
          <p:cNvSpPr>
            <a:spLocks noGrp="1"/>
          </p:cNvSpPr>
          <p:nvPr>
            <p:ph type="title"/>
          </p:nvPr>
        </p:nvSpPr>
        <p:spPr/>
        <p:txBody>
          <a:bodyPr/>
          <a:lstStyle/>
          <a:p>
            <a:r>
              <a:rPr lang="en-US" dirty="0"/>
              <a:t>helpful links</a:t>
            </a:r>
          </a:p>
        </p:txBody>
      </p:sp>
      <p:sp>
        <p:nvSpPr>
          <p:cNvPr id="3" name="Content Placeholder 2">
            <a:extLst>
              <a:ext uri="{FF2B5EF4-FFF2-40B4-BE49-F238E27FC236}">
                <a16:creationId xmlns:a16="http://schemas.microsoft.com/office/drawing/2014/main" id="{450F41BB-B839-8347-B56E-FA22665D8B61}"/>
              </a:ext>
            </a:extLst>
          </p:cNvPr>
          <p:cNvSpPr>
            <a:spLocks noGrp="1"/>
          </p:cNvSpPr>
          <p:nvPr>
            <p:ph idx="1"/>
          </p:nvPr>
        </p:nvSpPr>
        <p:spPr/>
        <p:txBody>
          <a:bodyPr/>
          <a:lstStyle/>
          <a:p>
            <a:r>
              <a:rPr lang="en-US" dirty="0">
                <a:hlinkClick r:id="rId2"/>
              </a:rPr>
              <a:t>https://www.un.org/en/index.html</a:t>
            </a:r>
            <a:endParaRPr lang="en-US" dirty="0"/>
          </a:p>
          <a:p>
            <a:r>
              <a:rPr lang="en-US" dirty="0">
                <a:hlinkClick r:id="rId3"/>
              </a:rPr>
              <a:t>https://unfoundation.org/</a:t>
            </a:r>
            <a:endParaRPr lang="en-US" dirty="0"/>
          </a:p>
          <a:p>
            <a:r>
              <a:rPr lang="en-US" dirty="0">
                <a:hlinkClick r:id="rId4"/>
              </a:rPr>
              <a:t>https://www.youtube.com/unitednations</a:t>
            </a:r>
            <a:endParaRPr lang="en-US" dirty="0"/>
          </a:p>
        </p:txBody>
      </p:sp>
    </p:spTree>
    <p:extLst>
      <p:ext uri="{BB962C8B-B14F-4D97-AF65-F5344CB8AC3E}">
        <p14:creationId xmlns:p14="http://schemas.microsoft.com/office/powerpoint/2010/main" val="1286760205"/>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otalTime>6</TotalTime>
  <Words>383</Words>
  <Application>Microsoft Macintosh PowerPoint</Application>
  <PresentationFormat>Widescreen</PresentationFormat>
  <Paragraphs>36</Paragraphs>
  <Slides>6</Slides>
  <Notes>0</Notes>
  <HiddenSlides>0</HiddenSlides>
  <MMClips>1</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Gill Sans MT</vt:lpstr>
      <vt:lpstr>Parcel</vt:lpstr>
      <vt:lpstr>Intro to the UN</vt:lpstr>
      <vt:lpstr>PowerPoint Presentation</vt:lpstr>
      <vt:lpstr>What is the UN?</vt:lpstr>
      <vt:lpstr>6 bodies of the UN</vt:lpstr>
      <vt:lpstr>UN Charter</vt:lpstr>
      <vt:lpstr>helpful links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to the UN</dc:title>
  <dc:creator>Taylor Hunter</dc:creator>
  <cp:lastModifiedBy>Taylor Hunter</cp:lastModifiedBy>
  <cp:revision>2</cp:revision>
  <dcterms:created xsi:type="dcterms:W3CDTF">2019-05-20T00:20:26Z</dcterms:created>
  <dcterms:modified xsi:type="dcterms:W3CDTF">2019-05-20T00:26:39Z</dcterms:modified>
</cp:coreProperties>
</file>