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sldIdLst>
    <p:sldId id="257" r:id="rId2"/>
    <p:sldId id="256"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8"/>
    <p:restoredTop sz="94690"/>
  </p:normalViewPr>
  <p:slideViewPr>
    <p:cSldViewPr snapToGrid="0" snapToObjects="1">
      <p:cViewPr varScale="1">
        <p:scale>
          <a:sx n="71" d="100"/>
          <a:sy n="71" d="100"/>
        </p:scale>
        <p:origin x="176" y="9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01F99224-4A84-BD43-ADFC-22269FBAEFBE}" type="datetimeFigureOut">
              <a:rPr lang="en-US" smtClean="0"/>
              <a:t>4/2/19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F6A80D-B3A8-7443-B16A-3CCC72F27978}" type="slidenum">
              <a:rPr lang="en-US" smtClean="0"/>
              <a:t>‹#›</a:t>
            </a:fld>
            <a:endParaRPr lang="en-US"/>
          </a:p>
        </p:txBody>
      </p:sp>
    </p:spTree>
    <p:extLst>
      <p:ext uri="{BB962C8B-B14F-4D97-AF65-F5344CB8AC3E}">
        <p14:creationId xmlns:p14="http://schemas.microsoft.com/office/powerpoint/2010/main" val="336369109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F99224-4A84-BD43-ADFC-22269FBAEFBE}" type="datetimeFigureOut">
              <a:rPr lang="en-US" smtClean="0"/>
              <a:t>4/2/19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6A80D-B3A8-7443-B16A-3CCC72F27978}" type="slidenum">
              <a:rPr lang="en-US" smtClean="0"/>
              <a:t>‹#›</a:t>
            </a:fld>
            <a:endParaRPr lang="en-US"/>
          </a:p>
        </p:txBody>
      </p:sp>
    </p:spTree>
    <p:extLst>
      <p:ext uri="{BB962C8B-B14F-4D97-AF65-F5344CB8AC3E}">
        <p14:creationId xmlns:p14="http://schemas.microsoft.com/office/powerpoint/2010/main" val="2432017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F99224-4A84-BD43-ADFC-22269FBAEFBE}" type="datetimeFigureOut">
              <a:rPr lang="en-US" smtClean="0"/>
              <a:t>4/2/19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6A80D-B3A8-7443-B16A-3CCC72F27978}" type="slidenum">
              <a:rPr lang="en-US" smtClean="0"/>
              <a:t>‹#›</a:t>
            </a:fld>
            <a:endParaRPr lang="en-US"/>
          </a:p>
        </p:txBody>
      </p:sp>
    </p:spTree>
    <p:extLst>
      <p:ext uri="{BB962C8B-B14F-4D97-AF65-F5344CB8AC3E}">
        <p14:creationId xmlns:p14="http://schemas.microsoft.com/office/powerpoint/2010/main" val="2174484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F99224-4A84-BD43-ADFC-22269FBAEFBE}" type="datetimeFigureOut">
              <a:rPr lang="en-US" smtClean="0"/>
              <a:t>4/2/19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F6A80D-B3A8-7443-B16A-3CCC72F27978}" type="slidenum">
              <a:rPr lang="en-US" smtClean="0"/>
              <a:t>‹#›</a:t>
            </a:fld>
            <a:endParaRPr lang="en-US"/>
          </a:p>
        </p:txBody>
      </p:sp>
    </p:spTree>
    <p:extLst>
      <p:ext uri="{BB962C8B-B14F-4D97-AF65-F5344CB8AC3E}">
        <p14:creationId xmlns:p14="http://schemas.microsoft.com/office/powerpoint/2010/main" val="3772609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01F99224-4A84-BD43-ADFC-22269FBAEFBE}" type="datetimeFigureOut">
              <a:rPr lang="en-US" smtClean="0"/>
              <a:t>4/2/19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F6A80D-B3A8-7443-B16A-3CCC72F27978}" type="slidenum">
              <a:rPr lang="en-US" smtClean="0"/>
              <a:t>‹#›</a:t>
            </a:fld>
            <a:endParaRPr lang="en-US"/>
          </a:p>
        </p:txBody>
      </p:sp>
    </p:spTree>
    <p:extLst>
      <p:ext uri="{BB962C8B-B14F-4D97-AF65-F5344CB8AC3E}">
        <p14:creationId xmlns:p14="http://schemas.microsoft.com/office/powerpoint/2010/main" val="38922080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01F99224-4A84-BD43-ADFC-22269FBAEFBE}" type="datetimeFigureOut">
              <a:rPr lang="en-US" smtClean="0"/>
              <a:t>4/2/19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3F6A80D-B3A8-7443-B16A-3CCC72F27978}" type="slidenum">
              <a:rPr lang="en-US" smtClean="0"/>
              <a:t>‹#›</a:t>
            </a:fld>
            <a:endParaRPr lang="en-US"/>
          </a:p>
        </p:txBody>
      </p:sp>
    </p:spTree>
    <p:extLst>
      <p:ext uri="{BB962C8B-B14F-4D97-AF65-F5344CB8AC3E}">
        <p14:creationId xmlns:p14="http://schemas.microsoft.com/office/powerpoint/2010/main" val="2572108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01F99224-4A84-BD43-ADFC-22269FBAEFBE}" type="datetimeFigureOut">
              <a:rPr lang="en-US" smtClean="0"/>
              <a:t>4/2/19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F6A80D-B3A8-7443-B16A-3CCC72F2797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973066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F99224-4A84-BD43-ADFC-22269FBAEFBE}" type="datetimeFigureOut">
              <a:rPr lang="en-US" smtClean="0"/>
              <a:t>4/2/19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F6A80D-B3A8-7443-B16A-3CCC72F27978}" type="slidenum">
              <a:rPr lang="en-US" smtClean="0"/>
              <a:t>‹#›</a:t>
            </a:fld>
            <a:endParaRPr lang="en-US"/>
          </a:p>
        </p:txBody>
      </p:sp>
    </p:spTree>
    <p:extLst>
      <p:ext uri="{BB962C8B-B14F-4D97-AF65-F5344CB8AC3E}">
        <p14:creationId xmlns:p14="http://schemas.microsoft.com/office/powerpoint/2010/main" val="881404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F99224-4A84-BD43-ADFC-22269FBAEFBE}" type="datetimeFigureOut">
              <a:rPr lang="en-US" smtClean="0"/>
              <a:t>4/2/19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F6A80D-B3A8-7443-B16A-3CCC72F27978}" type="slidenum">
              <a:rPr lang="en-US" smtClean="0"/>
              <a:t>‹#›</a:t>
            </a:fld>
            <a:endParaRPr lang="en-US"/>
          </a:p>
        </p:txBody>
      </p:sp>
    </p:spTree>
    <p:extLst>
      <p:ext uri="{BB962C8B-B14F-4D97-AF65-F5344CB8AC3E}">
        <p14:creationId xmlns:p14="http://schemas.microsoft.com/office/powerpoint/2010/main" val="1838778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01F99224-4A84-BD43-ADFC-22269FBAEFBE}" type="datetimeFigureOut">
              <a:rPr lang="en-US" smtClean="0"/>
              <a:t>4/2/19</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D3F6A80D-B3A8-7443-B16A-3CCC72F27978}" type="slidenum">
              <a:rPr lang="en-US" smtClean="0"/>
              <a:t>‹#›</a:t>
            </a:fld>
            <a:endParaRPr lang="en-US"/>
          </a:p>
        </p:txBody>
      </p:sp>
    </p:spTree>
    <p:extLst>
      <p:ext uri="{BB962C8B-B14F-4D97-AF65-F5344CB8AC3E}">
        <p14:creationId xmlns:p14="http://schemas.microsoft.com/office/powerpoint/2010/main" val="655872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1F99224-4A84-BD43-ADFC-22269FBAEFBE}" type="datetimeFigureOut">
              <a:rPr lang="en-US" smtClean="0"/>
              <a:t>4/2/19</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D3F6A80D-B3A8-7443-B16A-3CCC72F27978}" type="slidenum">
              <a:rPr lang="en-US" smtClean="0"/>
              <a:t>‹#›</a:t>
            </a:fld>
            <a:endParaRPr lang="en-US"/>
          </a:p>
        </p:txBody>
      </p:sp>
    </p:spTree>
    <p:extLst>
      <p:ext uri="{BB962C8B-B14F-4D97-AF65-F5344CB8AC3E}">
        <p14:creationId xmlns:p14="http://schemas.microsoft.com/office/powerpoint/2010/main" val="178475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01F99224-4A84-BD43-ADFC-22269FBAEFBE}" type="datetimeFigureOut">
              <a:rPr lang="en-US" smtClean="0"/>
              <a:t>4/2/19</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3F6A80D-B3A8-7443-B16A-3CCC72F27978}" type="slidenum">
              <a:rPr lang="en-US" smtClean="0"/>
              <a:t>‹#›</a:t>
            </a:fld>
            <a:endParaRPr lang="en-US"/>
          </a:p>
        </p:txBody>
      </p:sp>
    </p:spTree>
    <p:extLst>
      <p:ext uri="{BB962C8B-B14F-4D97-AF65-F5344CB8AC3E}">
        <p14:creationId xmlns:p14="http://schemas.microsoft.com/office/powerpoint/2010/main" val="115317578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usa.gov/Citizen/Topics/PublicSafety/Law-Enforcement.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C9AB5-1F2E-3147-9904-E4306D9AA641}"/>
              </a:ext>
            </a:extLst>
          </p:cNvPr>
          <p:cNvSpPr>
            <a:spLocks noGrp="1"/>
          </p:cNvSpPr>
          <p:nvPr>
            <p:ph type="title"/>
          </p:nvPr>
        </p:nvSpPr>
        <p:spPr>
          <a:xfrm>
            <a:off x="2231136" y="457200"/>
            <a:ext cx="7729728" cy="1188720"/>
          </a:xfrm>
        </p:spPr>
        <p:txBody>
          <a:bodyPr/>
          <a:lstStyle/>
          <a:p>
            <a:r>
              <a:rPr lang="en-US" dirty="0"/>
              <a:t>Bell ringer #8 </a:t>
            </a:r>
            <a:br>
              <a:rPr lang="en-US" dirty="0"/>
            </a:br>
            <a:r>
              <a:rPr lang="en-US" dirty="0"/>
              <a:t>4/1/19</a:t>
            </a:r>
          </a:p>
        </p:txBody>
      </p:sp>
      <p:sp>
        <p:nvSpPr>
          <p:cNvPr id="3" name="Content Placeholder 2">
            <a:extLst>
              <a:ext uri="{FF2B5EF4-FFF2-40B4-BE49-F238E27FC236}">
                <a16:creationId xmlns:a16="http://schemas.microsoft.com/office/drawing/2014/main" id="{FBD4082D-8CD6-434A-B6F3-8D961272BC58}"/>
              </a:ext>
            </a:extLst>
          </p:cNvPr>
          <p:cNvSpPr>
            <a:spLocks noGrp="1"/>
          </p:cNvSpPr>
          <p:nvPr>
            <p:ph idx="1"/>
          </p:nvPr>
        </p:nvSpPr>
        <p:spPr>
          <a:xfrm>
            <a:off x="2231136" y="1645920"/>
            <a:ext cx="7729728" cy="4754880"/>
          </a:xfrm>
        </p:spPr>
        <p:txBody>
          <a:bodyPr>
            <a:normAutofit/>
          </a:bodyPr>
          <a:lstStyle/>
          <a:p>
            <a:pPr marL="342900" indent="-342900">
              <a:buFont typeface="+mj-lt"/>
              <a:buAutoNum type="arabicPeriod"/>
            </a:pPr>
            <a:r>
              <a:rPr lang="en-US" dirty="0"/>
              <a:t>How do adult and juvenile trials differ?</a:t>
            </a:r>
          </a:p>
          <a:p>
            <a:pPr marL="571500" lvl="1" indent="-342900">
              <a:buFont typeface="+mj-lt"/>
              <a:buAutoNum type="alphaLcParenR"/>
            </a:pPr>
            <a:r>
              <a:rPr lang="en-US" dirty="0"/>
              <a:t>Juvenile punishments focus more on incarceration</a:t>
            </a:r>
          </a:p>
          <a:p>
            <a:pPr marL="571500" lvl="1" indent="-342900">
              <a:buFont typeface="+mj-lt"/>
              <a:buAutoNum type="alphaLcParenR"/>
            </a:pPr>
            <a:r>
              <a:rPr lang="en-US" dirty="0"/>
              <a:t>Juveniles trials are closed to the public</a:t>
            </a:r>
          </a:p>
          <a:p>
            <a:pPr marL="571500" lvl="1" indent="-342900">
              <a:buFont typeface="+mj-lt"/>
              <a:buAutoNum type="alphaLcParenR"/>
            </a:pPr>
            <a:r>
              <a:rPr lang="en-US" dirty="0"/>
              <a:t>Adult punishments are based on indictments </a:t>
            </a:r>
          </a:p>
          <a:p>
            <a:pPr marL="228600" lvl="1" indent="0">
              <a:buNone/>
            </a:pPr>
            <a:endParaRPr lang="en-US" dirty="0"/>
          </a:p>
          <a:p>
            <a:pPr marL="342900" indent="-342900">
              <a:buFont typeface="+mj-lt"/>
              <a:buAutoNum type="arabicPeriod"/>
            </a:pPr>
            <a:r>
              <a:rPr lang="en-US" dirty="0"/>
              <a:t>Why would society encourage putting juveniles on trial as adults?</a:t>
            </a:r>
          </a:p>
          <a:p>
            <a:pPr marL="571500" lvl="1" indent="-342900">
              <a:buFont typeface="+mj-lt"/>
              <a:buAutoNum type="alphaLcParenR"/>
            </a:pPr>
            <a:r>
              <a:rPr lang="en-US" dirty="0"/>
              <a:t>To keep young offenders out of the prison system</a:t>
            </a:r>
          </a:p>
          <a:p>
            <a:pPr marL="571500" lvl="1" indent="-342900">
              <a:buFont typeface="+mj-lt"/>
              <a:buAutoNum type="alphaLcParenR"/>
            </a:pPr>
            <a:r>
              <a:rPr lang="en-US" dirty="0"/>
              <a:t>To meet a quota of criminal convictions</a:t>
            </a:r>
          </a:p>
          <a:p>
            <a:pPr marL="571500" lvl="1" indent="-342900">
              <a:buFont typeface="+mj-lt"/>
              <a:buAutoNum type="alphaLcParenR"/>
            </a:pPr>
            <a:r>
              <a:rPr lang="en-US" dirty="0"/>
              <a:t>To deter juveniles from committing serious crimes</a:t>
            </a:r>
          </a:p>
          <a:p>
            <a:pPr marL="342900" indent="-342900">
              <a:buFont typeface="+mj-lt"/>
              <a:buAutoNum type="arabicPeriod"/>
            </a:pPr>
            <a:endParaRPr lang="en-US" dirty="0"/>
          </a:p>
          <a:p>
            <a:pPr marL="342900" indent="-342900">
              <a:buFont typeface="+mj-lt"/>
              <a:buAutoNum type="arabicPeriod"/>
            </a:pPr>
            <a:r>
              <a:rPr lang="en-US" dirty="0"/>
              <a:t>How many citizens usually make up a petit jury</a:t>
            </a:r>
          </a:p>
          <a:p>
            <a:endParaRPr lang="en-US" dirty="0"/>
          </a:p>
        </p:txBody>
      </p:sp>
    </p:spTree>
    <p:extLst>
      <p:ext uri="{BB962C8B-B14F-4D97-AF65-F5344CB8AC3E}">
        <p14:creationId xmlns:p14="http://schemas.microsoft.com/office/powerpoint/2010/main" val="2433729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E005-D352-694C-AA7D-05C9CC14380C}"/>
              </a:ext>
            </a:extLst>
          </p:cNvPr>
          <p:cNvSpPr>
            <a:spLocks noGrp="1"/>
          </p:cNvSpPr>
          <p:nvPr>
            <p:ph type="ctrTitle"/>
          </p:nvPr>
        </p:nvSpPr>
        <p:spPr/>
        <p:txBody>
          <a:bodyPr/>
          <a:lstStyle/>
          <a:p>
            <a:r>
              <a:rPr lang="en-US" dirty="0"/>
              <a:t>Policing: Purpose and organization</a:t>
            </a:r>
          </a:p>
        </p:txBody>
      </p:sp>
      <p:sp>
        <p:nvSpPr>
          <p:cNvPr id="3" name="Subtitle 2">
            <a:extLst>
              <a:ext uri="{FF2B5EF4-FFF2-40B4-BE49-F238E27FC236}">
                <a16:creationId xmlns:a16="http://schemas.microsoft.com/office/drawing/2014/main" id="{7F6CBE1C-F34B-7142-BAF4-30A75C7024E8}"/>
              </a:ext>
            </a:extLst>
          </p:cNvPr>
          <p:cNvSpPr>
            <a:spLocks noGrp="1"/>
          </p:cNvSpPr>
          <p:nvPr>
            <p:ph type="subTitle" idx="1"/>
          </p:nvPr>
        </p:nvSpPr>
        <p:spPr/>
        <p:txBody>
          <a:bodyPr/>
          <a:lstStyle/>
          <a:p>
            <a:r>
              <a:rPr lang="en-US" dirty="0"/>
              <a:t>EQ: . Who has the right/power to carry out specific laws and the ways the laws are carried out?</a:t>
            </a:r>
          </a:p>
          <a:p>
            <a:endParaRPr lang="en-US" dirty="0"/>
          </a:p>
        </p:txBody>
      </p:sp>
    </p:spTree>
    <p:extLst>
      <p:ext uri="{BB962C8B-B14F-4D97-AF65-F5344CB8AC3E}">
        <p14:creationId xmlns:p14="http://schemas.microsoft.com/office/powerpoint/2010/main" val="354173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97438-CA0D-7443-A6E2-7A66285E0D55}"/>
              </a:ext>
            </a:extLst>
          </p:cNvPr>
          <p:cNvSpPr>
            <a:spLocks noGrp="1"/>
          </p:cNvSpPr>
          <p:nvPr>
            <p:ph type="title"/>
          </p:nvPr>
        </p:nvSpPr>
        <p:spPr/>
        <p:txBody>
          <a:bodyPr/>
          <a:lstStyle/>
          <a:p>
            <a:r>
              <a:rPr lang="en-US" dirty="0"/>
              <a:t>The Police mission </a:t>
            </a:r>
          </a:p>
        </p:txBody>
      </p:sp>
      <p:sp>
        <p:nvSpPr>
          <p:cNvPr id="3" name="Content Placeholder 2">
            <a:extLst>
              <a:ext uri="{FF2B5EF4-FFF2-40B4-BE49-F238E27FC236}">
                <a16:creationId xmlns:a16="http://schemas.microsoft.com/office/drawing/2014/main" id="{7FF69B90-415B-554A-8307-55C2AB9A0405}"/>
              </a:ext>
            </a:extLst>
          </p:cNvPr>
          <p:cNvSpPr>
            <a:spLocks noGrp="1"/>
          </p:cNvSpPr>
          <p:nvPr>
            <p:ph idx="1"/>
          </p:nvPr>
        </p:nvSpPr>
        <p:spPr/>
        <p:txBody>
          <a:bodyPr/>
          <a:lstStyle/>
          <a:p>
            <a:r>
              <a:rPr lang="en-US" dirty="0">
                <a:solidFill>
                  <a:schemeClr val="tx1"/>
                </a:solidFill>
                <a:latin typeface="Arial"/>
                <a:ea typeface="Arial"/>
                <a:cs typeface="Arial"/>
                <a:sym typeface="Arial"/>
              </a:rPr>
              <a:t>The basic </a:t>
            </a:r>
            <a:r>
              <a:rPr lang="en-US" dirty="0">
                <a:solidFill>
                  <a:srgbClr val="FF0000"/>
                </a:solidFill>
                <a:latin typeface="Arial"/>
                <a:ea typeface="Arial"/>
                <a:cs typeface="Arial"/>
                <a:sym typeface="Arial"/>
              </a:rPr>
              <a:t>purposes of policing </a:t>
            </a:r>
            <a:r>
              <a:rPr lang="en-US" dirty="0">
                <a:solidFill>
                  <a:schemeClr val="tx1"/>
                </a:solidFill>
                <a:latin typeface="Arial"/>
                <a:ea typeface="Arial"/>
                <a:cs typeface="Arial"/>
                <a:sym typeface="Arial"/>
              </a:rPr>
              <a:t>in democratic societies are to:</a:t>
            </a:r>
            <a:endParaRPr lang="en-US" dirty="0">
              <a:solidFill>
                <a:schemeClr val="tx1"/>
              </a:solidFill>
            </a:endParaRPr>
          </a:p>
          <a:p>
            <a:pPr lvl="1" fontAlgn="t"/>
            <a:r>
              <a:rPr lang="en-US" dirty="0"/>
              <a:t>Enforce the law</a:t>
            </a:r>
          </a:p>
          <a:p>
            <a:pPr lvl="1" fontAlgn="t"/>
            <a:r>
              <a:rPr lang="en-US" dirty="0"/>
              <a:t>Apprehend offenders</a:t>
            </a:r>
          </a:p>
          <a:p>
            <a:pPr lvl="1" fontAlgn="t"/>
            <a:r>
              <a:rPr lang="en-US" dirty="0"/>
              <a:t>Prevent crime</a:t>
            </a:r>
          </a:p>
          <a:p>
            <a:pPr lvl="1" fontAlgn="t"/>
            <a:r>
              <a:rPr lang="en-US" dirty="0"/>
              <a:t>Preserve the peace</a:t>
            </a:r>
          </a:p>
          <a:p>
            <a:pPr lvl="1" fontAlgn="t"/>
            <a:r>
              <a:rPr lang="en-US" dirty="0"/>
              <a:t>Provide services</a:t>
            </a:r>
          </a:p>
          <a:p>
            <a:endParaRPr lang="en-US" dirty="0"/>
          </a:p>
        </p:txBody>
      </p:sp>
    </p:spTree>
    <p:extLst>
      <p:ext uri="{BB962C8B-B14F-4D97-AF65-F5344CB8AC3E}">
        <p14:creationId xmlns:p14="http://schemas.microsoft.com/office/powerpoint/2010/main" val="1610497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AA0F6-9A57-1143-AB17-2BF74393561E}"/>
              </a:ext>
            </a:extLst>
          </p:cNvPr>
          <p:cNvSpPr>
            <a:spLocks noGrp="1"/>
          </p:cNvSpPr>
          <p:nvPr>
            <p:ph type="title"/>
          </p:nvPr>
        </p:nvSpPr>
        <p:spPr/>
        <p:txBody>
          <a:bodyPr/>
          <a:lstStyle/>
          <a:p>
            <a:r>
              <a:rPr lang="en-US" dirty="0"/>
              <a:t>American policing: Federal- local</a:t>
            </a:r>
          </a:p>
        </p:txBody>
      </p:sp>
      <p:sp>
        <p:nvSpPr>
          <p:cNvPr id="3" name="Content Placeholder 2">
            <a:extLst>
              <a:ext uri="{FF2B5EF4-FFF2-40B4-BE49-F238E27FC236}">
                <a16:creationId xmlns:a16="http://schemas.microsoft.com/office/drawing/2014/main" id="{2FD145B7-03E5-C548-AA9F-864D72DAE986}"/>
              </a:ext>
            </a:extLst>
          </p:cNvPr>
          <p:cNvSpPr>
            <a:spLocks noGrp="1"/>
          </p:cNvSpPr>
          <p:nvPr>
            <p:ph idx="1"/>
          </p:nvPr>
        </p:nvSpPr>
        <p:spPr/>
        <p:txBody>
          <a:bodyPr>
            <a:normAutofit fontScale="92500" lnSpcReduction="20000"/>
          </a:bodyPr>
          <a:lstStyle/>
          <a:p>
            <a:pPr marL="342900" lvl="0" indent="-342900">
              <a:spcBef>
                <a:spcPts val="0"/>
              </a:spcBef>
              <a:buClr>
                <a:schemeClr val="lt1"/>
              </a:buClr>
              <a:buSzPts val="3200"/>
              <a:buFont typeface="Arial"/>
              <a:buChar char="•"/>
            </a:pPr>
            <a:r>
              <a:rPr lang="en-US" sz="3200" dirty="0">
                <a:solidFill>
                  <a:schemeClr val="tx1"/>
                </a:solidFill>
                <a:latin typeface="Arial"/>
                <a:ea typeface="Arial"/>
                <a:cs typeface="Arial"/>
                <a:sym typeface="Arial"/>
              </a:rPr>
              <a:t>Three major legislative and judicial jurisdictions</a:t>
            </a:r>
            <a:endParaRPr lang="en-US" dirty="0">
              <a:solidFill>
                <a:schemeClr val="tx1"/>
              </a:solidFill>
            </a:endParaRPr>
          </a:p>
          <a:p>
            <a:pPr marL="1147762" lvl="1" indent="-403224">
              <a:spcBef>
                <a:spcPts val="560"/>
              </a:spcBef>
              <a:buClr>
                <a:srgbClr val="2DFFFA"/>
              </a:buClr>
              <a:buSzPts val="2800"/>
              <a:buFont typeface="Arial"/>
              <a:buChar char="–"/>
            </a:pPr>
            <a:r>
              <a:rPr lang="en-US" sz="2800" dirty="0">
                <a:solidFill>
                  <a:schemeClr val="tx1"/>
                </a:solidFill>
                <a:latin typeface="Arial"/>
                <a:ea typeface="Arial"/>
                <a:cs typeface="Arial"/>
                <a:sym typeface="Arial"/>
              </a:rPr>
              <a:t>Federal</a:t>
            </a:r>
            <a:endParaRPr lang="en-US" dirty="0">
              <a:solidFill>
                <a:schemeClr val="tx1"/>
              </a:solidFill>
            </a:endParaRPr>
          </a:p>
          <a:p>
            <a:pPr marL="1147762" lvl="1" indent="-403224">
              <a:spcBef>
                <a:spcPts val="560"/>
              </a:spcBef>
              <a:buClr>
                <a:srgbClr val="2DFFFA"/>
              </a:buClr>
              <a:buSzPts val="2800"/>
              <a:buFont typeface="Arial"/>
              <a:buChar char="–"/>
            </a:pPr>
            <a:r>
              <a:rPr lang="en-US" sz="2800" dirty="0">
                <a:solidFill>
                  <a:schemeClr val="tx1"/>
                </a:solidFill>
                <a:latin typeface="Arial"/>
                <a:ea typeface="Arial"/>
                <a:cs typeface="Arial"/>
                <a:sym typeface="Arial"/>
              </a:rPr>
              <a:t>State</a:t>
            </a:r>
            <a:endParaRPr lang="en-US" dirty="0">
              <a:solidFill>
                <a:schemeClr val="tx1"/>
              </a:solidFill>
            </a:endParaRPr>
          </a:p>
          <a:p>
            <a:pPr marL="1147762" lvl="1" indent="-403224">
              <a:spcBef>
                <a:spcPts val="560"/>
              </a:spcBef>
              <a:buClr>
                <a:srgbClr val="2DFFFA"/>
              </a:buClr>
              <a:buSzPts val="2800"/>
              <a:buFont typeface="Arial"/>
              <a:buChar char="–"/>
            </a:pPr>
            <a:r>
              <a:rPr lang="en-US" sz="2800" dirty="0">
                <a:solidFill>
                  <a:schemeClr val="tx1"/>
                </a:solidFill>
                <a:latin typeface="Arial"/>
                <a:ea typeface="Arial"/>
                <a:cs typeface="Arial"/>
                <a:sym typeface="Arial"/>
              </a:rPr>
              <a:t>Local</a:t>
            </a:r>
            <a:endParaRPr lang="en-US" dirty="0">
              <a:solidFill>
                <a:schemeClr val="tx1"/>
              </a:solidFill>
            </a:endParaRPr>
          </a:p>
          <a:p>
            <a:pPr marL="1147762" lvl="1" indent="-225424">
              <a:spcBef>
                <a:spcPts val="560"/>
              </a:spcBef>
              <a:buClr>
                <a:schemeClr val="lt1"/>
              </a:buClr>
              <a:buSzPts val="2800"/>
              <a:buNone/>
            </a:pPr>
            <a:endParaRPr lang="en-US" sz="2800" dirty="0">
              <a:solidFill>
                <a:schemeClr val="tx1"/>
              </a:solidFill>
              <a:latin typeface="Arial"/>
              <a:ea typeface="Arial"/>
              <a:cs typeface="Arial"/>
              <a:sym typeface="Arial"/>
            </a:endParaRPr>
          </a:p>
          <a:p>
            <a:pPr marL="342900" lvl="0" indent="-342900">
              <a:spcBef>
                <a:spcPts val="640"/>
              </a:spcBef>
              <a:buClr>
                <a:schemeClr val="lt1"/>
              </a:buClr>
              <a:buSzPts val="3200"/>
              <a:buFont typeface="Arial"/>
              <a:buChar char="•"/>
            </a:pPr>
            <a:r>
              <a:rPr lang="en-US" sz="3200" dirty="0">
                <a:solidFill>
                  <a:schemeClr val="tx1"/>
                </a:solidFill>
                <a:latin typeface="Arial"/>
                <a:ea typeface="Arial"/>
                <a:cs typeface="Arial"/>
                <a:sym typeface="Arial"/>
              </a:rPr>
              <a:t>Little uniformity</a:t>
            </a:r>
            <a:endParaRPr lang="en-US" dirty="0">
              <a:solidFill>
                <a:schemeClr val="tx1"/>
              </a:solidFill>
            </a:endParaRPr>
          </a:p>
          <a:p>
            <a:endParaRPr lang="en-US" dirty="0"/>
          </a:p>
        </p:txBody>
      </p:sp>
    </p:spTree>
    <p:extLst>
      <p:ext uri="{BB962C8B-B14F-4D97-AF65-F5344CB8AC3E}">
        <p14:creationId xmlns:p14="http://schemas.microsoft.com/office/powerpoint/2010/main" val="3465470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91069-1764-F04F-846F-DC09003308F6}"/>
              </a:ext>
            </a:extLst>
          </p:cNvPr>
          <p:cNvSpPr>
            <a:spLocks noGrp="1"/>
          </p:cNvSpPr>
          <p:nvPr>
            <p:ph type="title"/>
          </p:nvPr>
        </p:nvSpPr>
        <p:spPr>
          <a:xfrm>
            <a:off x="1613647" y="471633"/>
            <a:ext cx="7729728" cy="1188720"/>
          </a:xfrm>
        </p:spPr>
        <p:txBody>
          <a:bodyPr/>
          <a:lstStyle/>
          <a:p>
            <a:r>
              <a:rPr lang="en-US" dirty="0"/>
              <a:t>Federal agencies </a:t>
            </a:r>
          </a:p>
        </p:txBody>
      </p:sp>
      <p:sp>
        <p:nvSpPr>
          <p:cNvPr id="3" name="Content Placeholder 2">
            <a:extLst>
              <a:ext uri="{FF2B5EF4-FFF2-40B4-BE49-F238E27FC236}">
                <a16:creationId xmlns:a16="http://schemas.microsoft.com/office/drawing/2014/main" id="{8D18387F-9317-364D-A268-C6C9C5408366}"/>
              </a:ext>
            </a:extLst>
          </p:cNvPr>
          <p:cNvSpPr>
            <a:spLocks noGrp="1"/>
          </p:cNvSpPr>
          <p:nvPr>
            <p:ph idx="1"/>
          </p:nvPr>
        </p:nvSpPr>
        <p:spPr>
          <a:xfrm>
            <a:off x="1613647" y="1846729"/>
            <a:ext cx="8347217" cy="4554071"/>
          </a:xfrm>
        </p:spPr>
        <p:txBody>
          <a:bodyPr>
            <a:normAutofit/>
          </a:bodyPr>
          <a:lstStyle/>
          <a:p>
            <a:pPr marL="342900" lvl="0" indent="-342900">
              <a:lnSpc>
                <a:spcPct val="90000"/>
              </a:lnSpc>
              <a:spcBef>
                <a:spcPts val="0"/>
              </a:spcBef>
              <a:buClr>
                <a:srgbClr val="2DFFFA"/>
              </a:buClr>
              <a:buSzPts val="2800"/>
              <a:buFont typeface="Arial"/>
              <a:buChar char="•"/>
            </a:pPr>
            <a:r>
              <a:rPr lang="en-US" sz="2800" u="sng" dirty="0">
                <a:solidFill>
                  <a:schemeClr val="hlink"/>
                </a:solidFill>
                <a:hlinkClick r:id="rId2"/>
              </a:rPr>
              <a:t>There are 11 United States government services</a:t>
            </a:r>
            <a:endParaRPr lang="en-US" dirty="0"/>
          </a:p>
          <a:p>
            <a:pPr marL="342900" lvl="0" indent="-292100">
              <a:lnSpc>
                <a:spcPct val="90000"/>
              </a:lnSpc>
              <a:spcBef>
                <a:spcPts val="160"/>
              </a:spcBef>
              <a:buClr>
                <a:schemeClr val="lt1"/>
              </a:buClr>
              <a:buSzPts val="800"/>
              <a:buNone/>
            </a:pPr>
            <a:endParaRPr lang="en-US" sz="800" dirty="0">
              <a:solidFill>
                <a:srgbClr val="FF0000"/>
              </a:solidFill>
              <a:latin typeface="Arial"/>
              <a:ea typeface="Arial"/>
              <a:cs typeface="Arial"/>
              <a:sym typeface="Arial"/>
            </a:endParaRPr>
          </a:p>
          <a:p>
            <a:pPr marL="342900" lvl="0" indent="-342900">
              <a:lnSpc>
                <a:spcPct val="90000"/>
              </a:lnSpc>
              <a:spcBef>
                <a:spcPts val="560"/>
              </a:spcBef>
              <a:buClr>
                <a:srgbClr val="2DFFFA"/>
              </a:buClr>
              <a:buSzPts val="2800"/>
              <a:buFont typeface="Arial"/>
              <a:buChar char="•"/>
            </a:pPr>
            <a:r>
              <a:rPr lang="en-US" sz="2800" dirty="0">
                <a:solidFill>
                  <a:srgbClr val="FF0000"/>
                </a:solidFill>
                <a:latin typeface="Arial"/>
                <a:ea typeface="Arial"/>
                <a:cs typeface="Arial"/>
                <a:sym typeface="Arial"/>
              </a:rPr>
              <a:t>Federal Bureau of Investigation</a:t>
            </a:r>
            <a:endParaRPr lang="en-US" dirty="0">
              <a:solidFill>
                <a:srgbClr val="FF0000"/>
              </a:solidFill>
            </a:endParaRPr>
          </a:p>
          <a:p>
            <a:pPr marL="342900" lvl="0" indent="-292100">
              <a:lnSpc>
                <a:spcPct val="90000"/>
              </a:lnSpc>
              <a:spcBef>
                <a:spcPts val="160"/>
              </a:spcBef>
              <a:buClr>
                <a:schemeClr val="lt1"/>
              </a:buClr>
              <a:buSzPts val="800"/>
              <a:buNone/>
            </a:pPr>
            <a:endParaRPr lang="en-US" sz="800" dirty="0">
              <a:solidFill>
                <a:schemeClr val="lt1"/>
              </a:solidFill>
              <a:latin typeface="Arial"/>
              <a:ea typeface="Arial"/>
              <a:cs typeface="Arial"/>
              <a:sym typeface="Arial"/>
            </a:endParaRPr>
          </a:p>
          <a:p>
            <a:pPr marL="742950" lvl="1" indent="-285750">
              <a:lnSpc>
                <a:spcPct val="90000"/>
              </a:lnSpc>
              <a:spcBef>
                <a:spcPts val="480"/>
              </a:spcBef>
              <a:buClr>
                <a:schemeClr val="lt1"/>
              </a:buClr>
              <a:buSzPts val="2400"/>
              <a:buFont typeface="Arial"/>
              <a:buChar char="–"/>
            </a:pPr>
            <a:r>
              <a:rPr lang="en-US" sz="2400" dirty="0">
                <a:solidFill>
                  <a:schemeClr val="tx1"/>
                </a:solidFill>
                <a:latin typeface="Arial"/>
                <a:ea typeface="Arial"/>
                <a:cs typeface="Arial"/>
                <a:sym typeface="Arial"/>
              </a:rPr>
              <a:t>Began in 1908</a:t>
            </a:r>
            <a:endParaRPr lang="en-US" dirty="0">
              <a:solidFill>
                <a:schemeClr val="tx1"/>
              </a:solidFill>
            </a:endParaRPr>
          </a:p>
          <a:p>
            <a:pPr marL="742950" lvl="1" indent="-234950">
              <a:lnSpc>
                <a:spcPct val="90000"/>
              </a:lnSpc>
              <a:spcBef>
                <a:spcPts val="160"/>
              </a:spcBef>
              <a:buClr>
                <a:schemeClr val="lt1"/>
              </a:buClr>
              <a:buSzPts val="800"/>
              <a:buNone/>
            </a:pPr>
            <a:endParaRPr lang="en-US" sz="800" dirty="0">
              <a:solidFill>
                <a:schemeClr val="tx1"/>
              </a:solidFill>
              <a:latin typeface="Arial"/>
              <a:ea typeface="Arial"/>
              <a:cs typeface="Arial"/>
              <a:sym typeface="Arial"/>
            </a:endParaRPr>
          </a:p>
          <a:p>
            <a:pPr marL="742950" lvl="1" indent="-285750">
              <a:lnSpc>
                <a:spcPct val="90000"/>
              </a:lnSpc>
              <a:spcBef>
                <a:spcPts val="480"/>
              </a:spcBef>
              <a:buClr>
                <a:schemeClr val="lt1"/>
              </a:buClr>
              <a:buSzPts val="2400"/>
              <a:buFont typeface="Arial"/>
              <a:buChar char="–"/>
            </a:pPr>
            <a:r>
              <a:rPr lang="en-US" sz="2400" dirty="0">
                <a:solidFill>
                  <a:schemeClr val="tx1"/>
                </a:solidFill>
                <a:latin typeface="Arial"/>
                <a:ea typeface="Arial"/>
                <a:cs typeface="Arial"/>
                <a:sym typeface="Arial"/>
              </a:rPr>
              <a:t>Mission statement:</a:t>
            </a:r>
            <a:endParaRPr lang="en-US" dirty="0">
              <a:solidFill>
                <a:schemeClr val="tx1"/>
              </a:solidFill>
            </a:endParaRPr>
          </a:p>
          <a:p>
            <a:pPr marL="1143000" lvl="2">
              <a:lnSpc>
                <a:spcPct val="90000"/>
              </a:lnSpc>
              <a:spcBef>
                <a:spcPts val="400"/>
              </a:spcBef>
              <a:buClr>
                <a:schemeClr val="lt1"/>
              </a:buClr>
              <a:buSzPts val="2000"/>
              <a:buFont typeface="Arial"/>
              <a:buChar char="•"/>
            </a:pPr>
            <a:r>
              <a:rPr lang="en-US" sz="2000" dirty="0">
                <a:solidFill>
                  <a:schemeClr val="tx1"/>
                </a:solidFill>
                <a:latin typeface="Arial"/>
                <a:ea typeface="Arial"/>
                <a:cs typeface="Arial"/>
                <a:sym typeface="Arial"/>
              </a:rPr>
              <a:t>“The Mission of the FBI is to protect and defend the United States against terrorist and foreign intelligence threats, to uphold and enforce the criminal laws of the United States, and to provide leadership and criminal justice services to federal, state, municipal, and international agencies and partners.”</a:t>
            </a:r>
            <a:endParaRPr lang="en-US" dirty="0">
              <a:solidFill>
                <a:schemeClr val="tx1"/>
              </a:solidFill>
            </a:endParaRPr>
          </a:p>
          <a:p>
            <a:endParaRPr lang="en-US" dirty="0"/>
          </a:p>
        </p:txBody>
      </p:sp>
    </p:spTree>
    <p:extLst>
      <p:ext uri="{BB962C8B-B14F-4D97-AF65-F5344CB8AC3E}">
        <p14:creationId xmlns:p14="http://schemas.microsoft.com/office/powerpoint/2010/main" val="4010029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EEF88-CD51-6044-91B1-5EAC58E6913A}"/>
              </a:ext>
            </a:extLst>
          </p:cNvPr>
          <p:cNvSpPr>
            <a:spLocks noGrp="1"/>
          </p:cNvSpPr>
          <p:nvPr>
            <p:ph type="title"/>
          </p:nvPr>
        </p:nvSpPr>
        <p:spPr/>
        <p:txBody>
          <a:bodyPr/>
          <a:lstStyle/>
          <a:p>
            <a:r>
              <a:rPr lang="en-US" dirty="0"/>
              <a:t>Federal bureau of investigation</a:t>
            </a:r>
          </a:p>
        </p:txBody>
      </p:sp>
      <p:sp>
        <p:nvSpPr>
          <p:cNvPr id="3" name="Content Placeholder 2">
            <a:extLst>
              <a:ext uri="{FF2B5EF4-FFF2-40B4-BE49-F238E27FC236}">
                <a16:creationId xmlns:a16="http://schemas.microsoft.com/office/drawing/2014/main" id="{716BB119-44E6-7446-877E-2F33B74ABF5D}"/>
              </a:ext>
            </a:extLst>
          </p:cNvPr>
          <p:cNvSpPr>
            <a:spLocks noGrp="1"/>
          </p:cNvSpPr>
          <p:nvPr>
            <p:ph idx="1"/>
          </p:nvPr>
        </p:nvSpPr>
        <p:spPr>
          <a:xfrm>
            <a:off x="2231136" y="2638044"/>
            <a:ext cx="7729728" cy="3655180"/>
          </a:xfrm>
        </p:spPr>
        <p:txBody>
          <a:bodyPr>
            <a:normAutofit fontScale="92500" lnSpcReduction="20000"/>
          </a:bodyPr>
          <a:lstStyle/>
          <a:p>
            <a:pPr marL="342900" lvl="0" indent="-342900">
              <a:spcBef>
                <a:spcPts val="0"/>
              </a:spcBef>
              <a:buClr>
                <a:schemeClr val="lt1"/>
              </a:buClr>
              <a:buSzPts val="2800"/>
              <a:buFont typeface="Arial"/>
              <a:buChar char="•"/>
            </a:pPr>
            <a:r>
              <a:rPr lang="en-US" sz="2800" dirty="0">
                <a:solidFill>
                  <a:schemeClr val="tx1"/>
                </a:solidFill>
                <a:latin typeface="Arial"/>
                <a:ea typeface="Arial"/>
                <a:cs typeface="Arial"/>
                <a:sym typeface="Arial"/>
              </a:rPr>
              <a:t>Organization</a:t>
            </a:r>
            <a:endParaRPr lang="en-US" dirty="0">
              <a:solidFill>
                <a:schemeClr val="tx1"/>
              </a:solidFill>
            </a:endParaRPr>
          </a:p>
          <a:p>
            <a:pPr marL="742950" lvl="1" indent="-285750">
              <a:spcBef>
                <a:spcPts val="480"/>
              </a:spcBef>
              <a:buClr>
                <a:schemeClr val="lt1"/>
              </a:buClr>
              <a:buSzPts val="2400"/>
              <a:buFont typeface="Arial"/>
              <a:buChar char="–"/>
            </a:pPr>
            <a:r>
              <a:rPr lang="en-US" sz="2400" dirty="0">
                <a:solidFill>
                  <a:schemeClr val="tx1"/>
                </a:solidFill>
                <a:latin typeface="Arial"/>
                <a:ea typeface="Arial"/>
                <a:cs typeface="Arial"/>
                <a:sym typeface="Arial"/>
              </a:rPr>
              <a:t>56 field offices and 400 satellite </a:t>
            </a:r>
          </a:p>
          <a:p>
            <a:pPr marL="742950" lvl="1" indent="-285750">
              <a:spcBef>
                <a:spcPts val="480"/>
              </a:spcBef>
              <a:buClr>
                <a:schemeClr val="lt1"/>
              </a:buClr>
              <a:buSzPts val="2400"/>
              <a:buFont typeface="Arial"/>
              <a:buChar char="–"/>
            </a:pPr>
            <a:r>
              <a:rPr lang="en-US" sz="2400" dirty="0">
                <a:solidFill>
                  <a:schemeClr val="tx1"/>
                </a:solidFill>
                <a:latin typeface="Arial"/>
                <a:ea typeface="Arial"/>
                <a:cs typeface="Arial"/>
                <a:sym typeface="Arial"/>
              </a:rPr>
              <a:t>offices (</a:t>
            </a:r>
            <a:r>
              <a:rPr lang="en-US" sz="2400" i="1" dirty="0">
                <a:solidFill>
                  <a:schemeClr val="tx1"/>
                </a:solidFill>
                <a:latin typeface="Arial"/>
                <a:ea typeface="Arial"/>
                <a:cs typeface="Arial"/>
                <a:sym typeface="Arial"/>
              </a:rPr>
              <a:t>resident offices</a:t>
            </a:r>
            <a:r>
              <a:rPr lang="en-US" sz="2400" dirty="0">
                <a:solidFill>
                  <a:schemeClr val="tx1"/>
                </a:solidFill>
                <a:latin typeface="Arial"/>
                <a:ea typeface="Arial"/>
                <a:cs typeface="Arial"/>
                <a:sym typeface="Arial"/>
              </a:rPr>
              <a:t>)</a:t>
            </a:r>
          </a:p>
          <a:p>
            <a:pPr marL="742950" lvl="1" indent="-285750">
              <a:spcBef>
                <a:spcPts val="480"/>
              </a:spcBef>
              <a:buClr>
                <a:schemeClr val="lt1"/>
              </a:buClr>
              <a:buSzPts val="2400"/>
              <a:buFont typeface="Arial"/>
              <a:buChar char="–"/>
            </a:pPr>
            <a:endParaRPr lang="en-US" sz="2400" dirty="0">
              <a:solidFill>
                <a:schemeClr val="tx1"/>
              </a:solidFill>
              <a:latin typeface="Arial"/>
              <a:ea typeface="Arial"/>
              <a:cs typeface="Arial"/>
              <a:sym typeface="Arial"/>
            </a:endParaRPr>
          </a:p>
          <a:p>
            <a:pPr marL="342900" indent="-342900">
              <a:spcBef>
                <a:spcPts val="0"/>
              </a:spcBef>
              <a:buClr>
                <a:schemeClr val="lt1"/>
              </a:buClr>
              <a:buSzPts val="2800"/>
              <a:buFont typeface="Arial"/>
              <a:buChar char="•"/>
            </a:pPr>
            <a:r>
              <a:rPr lang="en-US" sz="2800" dirty="0">
                <a:solidFill>
                  <a:schemeClr val="tx1"/>
                </a:solidFill>
                <a:latin typeface="Arial"/>
                <a:cs typeface="Arial"/>
                <a:sym typeface="Arial"/>
              </a:rPr>
              <a:t>Responsibilities:</a:t>
            </a:r>
          </a:p>
          <a:p>
            <a:pPr marL="571500" lvl="1" indent="-342900">
              <a:spcBef>
                <a:spcPts val="0"/>
              </a:spcBef>
              <a:buClr>
                <a:schemeClr val="lt1"/>
              </a:buClr>
              <a:buSzPts val="2800"/>
              <a:buFont typeface="Arial"/>
              <a:buChar char="•"/>
            </a:pPr>
            <a:r>
              <a:rPr lang="en-US" sz="1800" dirty="0"/>
              <a:t>jurisdiction of the FBI extends to most federal criminal laws in more than 200 areas including:</a:t>
            </a:r>
          </a:p>
          <a:p>
            <a:pPr marL="571500" lvl="1" indent="-342900">
              <a:spcBef>
                <a:spcPts val="0"/>
              </a:spcBef>
              <a:buClr>
                <a:schemeClr val="lt1"/>
              </a:buClr>
              <a:buSzPts val="2800"/>
              <a:buFont typeface="Arial"/>
              <a:buChar char="•"/>
            </a:pPr>
            <a:r>
              <a:rPr lang="en-US" sz="1800" b="1" dirty="0"/>
              <a:t>computer crime</a:t>
            </a:r>
            <a:r>
              <a:rPr lang="en-US" sz="1800" dirty="0"/>
              <a:t> (</a:t>
            </a:r>
            <a:r>
              <a:rPr lang="en-US" sz="1800" b="1" dirty="0"/>
              <a:t>cybercrime</a:t>
            </a:r>
            <a:r>
              <a:rPr lang="en-US" sz="1800" dirty="0"/>
              <a:t>)</a:t>
            </a:r>
          </a:p>
          <a:p>
            <a:pPr marL="571500" lvl="1" indent="-342900">
              <a:spcBef>
                <a:spcPts val="0"/>
              </a:spcBef>
              <a:buClr>
                <a:schemeClr val="lt1"/>
              </a:buClr>
              <a:buSzPts val="2800"/>
              <a:buFont typeface="Arial"/>
              <a:buChar char="•"/>
            </a:pPr>
            <a:r>
              <a:rPr lang="en-US" sz="1800" b="1" dirty="0"/>
              <a:t>Embezzlement</a:t>
            </a:r>
          </a:p>
          <a:p>
            <a:pPr marL="571500" lvl="1" indent="-342900">
              <a:spcBef>
                <a:spcPts val="0"/>
              </a:spcBef>
              <a:buClr>
                <a:schemeClr val="lt1"/>
              </a:buClr>
              <a:buSzPts val="2800"/>
              <a:buFont typeface="Arial"/>
              <a:buChar char="•"/>
            </a:pPr>
            <a:r>
              <a:rPr lang="en-US" sz="1800" b="1" dirty="0"/>
              <a:t>money laundering</a:t>
            </a:r>
          </a:p>
          <a:p>
            <a:pPr marL="571500" lvl="1" indent="-342900">
              <a:spcBef>
                <a:spcPts val="0"/>
              </a:spcBef>
              <a:buClr>
                <a:schemeClr val="lt1"/>
              </a:buClr>
              <a:buSzPts val="2800"/>
              <a:buFont typeface="Arial"/>
              <a:buChar char="•"/>
            </a:pPr>
            <a:r>
              <a:rPr lang="en-US" sz="1800" b="1" dirty="0"/>
              <a:t>Organized crime</a:t>
            </a:r>
            <a:r>
              <a:rPr lang="en-US" sz="1800" dirty="0"/>
              <a:t> </a:t>
            </a:r>
          </a:p>
          <a:p>
            <a:pPr marL="571500" lvl="1" indent="-342900">
              <a:spcBef>
                <a:spcPts val="0"/>
              </a:spcBef>
              <a:buClr>
                <a:schemeClr val="lt1"/>
              </a:buClr>
              <a:buSzPts val="2800"/>
              <a:buFont typeface="Arial"/>
              <a:buChar char="•"/>
            </a:pPr>
            <a:r>
              <a:rPr lang="en-US" sz="1800" b="1" dirty="0"/>
              <a:t>Piracy</a:t>
            </a:r>
          </a:p>
          <a:p>
            <a:pPr marL="571500" lvl="1" indent="-342900">
              <a:spcBef>
                <a:spcPts val="0"/>
              </a:spcBef>
              <a:buClr>
                <a:schemeClr val="lt1"/>
              </a:buClr>
              <a:buSzPts val="2800"/>
              <a:buFont typeface="Arial"/>
              <a:buChar char="•"/>
            </a:pPr>
            <a:r>
              <a:rPr lang="en-US" sz="1800" b="1" dirty="0"/>
              <a:t>Sabotage</a:t>
            </a:r>
          </a:p>
          <a:p>
            <a:pPr marL="571500" lvl="1" indent="-342900">
              <a:spcBef>
                <a:spcPts val="0"/>
              </a:spcBef>
              <a:buClr>
                <a:schemeClr val="lt1"/>
              </a:buClr>
              <a:buSzPts val="2800"/>
              <a:buFont typeface="Arial"/>
              <a:buChar char="•"/>
            </a:pPr>
            <a:r>
              <a:rPr lang="en-US" sz="1800" b="1" dirty="0">
                <a:solidFill>
                  <a:srgbClr val="FF0000"/>
                </a:solidFill>
              </a:rPr>
              <a:t>terrorism</a:t>
            </a:r>
            <a:r>
              <a:rPr lang="en-US" sz="1800" dirty="0">
                <a:solidFill>
                  <a:srgbClr val="FF0000"/>
                </a:solidFill>
              </a:rPr>
              <a:t> </a:t>
            </a:r>
            <a:endParaRPr lang="en-US" sz="1800" dirty="0">
              <a:solidFill>
                <a:srgbClr val="FF0000"/>
              </a:solidFill>
              <a:latin typeface="Arial"/>
              <a:cs typeface="Arial"/>
              <a:sym typeface="Arial"/>
            </a:endParaRPr>
          </a:p>
          <a:p>
            <a:endParaRPr lang="en-US" dirty="0"/>
          </a:p>
        </p:txBody>
      </p:sp>
    </p:spTree>
    <p:extLst>
      <p:ext uri="{BB962C8B-B14F-4D97-AF65-F5344CB8AC3E}">
        <p14:creationId xmlns:p14="http://schemas.microsoft.com/office/powerpoint/2010/main" val="2114463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F77C-C35B-D44D-A4A6-DA94BE0701BA}"/>
              </a:ext>
            </a:extLst>
          </p:cNvPr>
          <p:cNvSpPr>
            <a:spLocks noGrp="1"/>
          </p:cNvSpPr>
          <p:nvPr>
            <p:ph type="title"/>
          </p:nvPr>
        </p:nvSpPr>
        <p:spPr/>
        <p:txBody>
          <a:bodyPr/>
          <a:lstStyle/>
          <a:p>
            <a:r>
              <a:rPr lang="en-US" dirty="0"/>
              <a:t>State-level agencies</a:t>
            </a:r>
          </a:p>
        </p:txBody>
      </p:sp>
      <p:sp>
        <p:nvSpPr>
          <p:cNvPr id="4" name="Google Shape;104;p22">
            <a:extLst>
              <a:ext uri="{FF2B5EF4-FFF2-40B4-BE49-F238E27FC236}">
                <a16:creationId xmlns:a16="http://schemas.microsoft.com/office/drawing/2014/main" id="{1C33CC5B-21EC-B149-9B33-B00881F5FCF3}"/>
              </a:ext>
            </a:extLst>
          </p:cNvPr>
          <p:cNvSpPr txBox="1">
            <a:spLocks noGrp="1"/>
          </p:cNvSpPr>
          <p:nvPr>
            <p:ph idx="1"/>
          </p:nvPr>
        </p:nvSpPr>
        <p:spPr>
          <a:xfrm>
            <a:off x="2231136" y="2153412"/>
            <a:ext cx="7729728" cy="3586615"/>
          </a:xfrm>
          <a:prstGeom prst="rect">
            <a:avLst/>
          </a:prstGeom>
          <a:noFill/>
          <a:ln>
            <a:noFill/>
          </a:ln>
        </p:spPr>
        <p:txBody>
          <a:bodyPr spcFirstLastPara="1" wrap="square" lIns="91425" tIns="45700" rIns="91425" bIns="45700" numCol="2" anchor="t" anchorCtr="0">
            <a:noAutofit/>
          </a:bodyPr>
          <a:lstStyle/>
          <a:p>
            <a:pPr marL="342900" lvl="0" indent="-342900" algn="l" rtl="0">
              <a:lnSpc>
                <a:spcPct val="100000"/>
              </a:lnSpc>
              <a:spcBef>
                <a:spcPts val="0"/>
              </a:spcBef>
              <a:spcAft>
                <a:spcPts val="0"/>
              </a:spcAft>
              <a:buClr>
                <a:schemeClr val="lt1"/>
              </a:buClr>
              <a:buSzPts val="3200"/>
              <a:buFont typeface="Arial"/>
              <a:buChar char="•"/>
            </a:pPr>
            <a:r>
              <a:rPr lang="en-US" sz="3200" b="0" i="0" u="none" dirty="0">
                <a:solidFill>
                  <a:schemeClr val="tx1"/>
                </a:solidFill>
                <a:latin typeface="Arial"/>
                <a:ea typeface="Arial"/>
                <a:cs typeface="Arial"/>
                <a:sym typeface="Arial"/>
              </a:rPr>
              <a:t>American </a:t>
            </a:r>
            <a:r>
              <a:rPr lang="en-US" sz="3200" b="0" i="0" u="none" dirty="0">
                <a:solidFill>
                  <a:srgbClr val="FF0000"/>
                </a:solidFill>
                <a:latin typeface="Arial"/>
                <a:ea typeface="Arial"/>
                <a:cs typeface="Arial"/>
                <a:sym typeface="Arial"/>
              </a:rPr>
              <a:t>state policing</a:t>
            </a:r>
          </a:p>
          <a:p>
            <a:pPr fontAlgn="t"/>
            <a:r>
              <a:rPr lang="en-US" dirty="0"/>
              <a:t>Highway patrol</a:t>
            </a:r>
          </a:p>
          <a:p>
            <a:pPr fontAlgn="t"/>
            <a:r>
              <a:rPr lang="en-US" dirty="0"/>
              <a:t>Fish and wildlife agencies</a:t>
            </a:r>
          </a:p>
          <a:p>
            <a:pPr fontAlgn="t"/>
            <a:r>
              <a:rPr lang="en-US" dirty="0"/>
              <a:t>State park services</a:t>
            </a:r>
          </a:p>
          <a:p>
            <a:pPr fontAlgn="t"/>
            <a:r>
              <a:rPr lang="en-US" dirty="0"/>
              <a:t>State police</a:t>
            </a:r>
          </a:p>
          <a:p>
            <a:pPr fontAlgn="t"/>
            <a:r>
              <a:rPr lang="en-US" dirty="0"/>
              <a:t>Alcohol law enforcement</a:t>
            </a:r>
          </a:p>
          <a:p>
            <a:pPr fontAlgn="t"/>
            <a:r>
              <a:rPr lang="en-US" dirty="0"/>
              <a:t>   agencies</a:t>
            </a:r>
          </a:p>
          <a:p>
            <a:pPr fontAlgn="t"/>
            <a:r>
              <a:rPr lang="en-US" dirty="0"/>
              <a:t>State university police</a:t>
            </a:r>
          </a:p>
          <a:p>
            <a:pPr fontAlgn="t"/>
            <a:r>
              <a:rPr lang="en-US" dirty="0"/>
              <a:t>Port authorities</a:t>
            </a:r>
          </a:p>
          <a:p>
            <a:pPr fontAlgn="t"/>
            <a:r>
              <a:rPr lang="en-US" dirty="0"/>
              <a:t>Weigh station operations</a:t>
            </a:r>
          </a:p>
          <a:p>
            <a:pPr fontAlgn="t"/>
            <a:r>
              <a:rPr lang="en-US" dirty="0"/>
              <a:t>State bureaus of </a:t>
            </a:r>
          </a:p>
          <a:p>
            <a:pPr fontAlgn="t"/>
            <a:r>
              <a:rPr lang="en-US" dirty="0"/>
              <a:t>    investigation</a:t>
            </a:r>
          </a:p>
          <a:p>
            <a:pPr marL="342900" lvl="0" indent="-342900" algn="l" rtl="0">
              <a:lnSpc>
                <a:spcPct val="100000"/>
              </a:lnSpc>
              <a:spcBef>
                <a:spcPts val="0"/>
              </a:spcBef>
              <a:spcAft>
                <a:spcPts val="0"/>
              </a:spcAft>
              <a:buClr>
                <a:schemeClr val="lt1"/>
              </a:buClr>
              <a:buSzPts val="3200"/>
              <a:buFont typeface="Arial"/>
              <a:buChar char="•"/>
            </a:pPr>
            <a:endParaRPr dirty="0">
              <a:solidFill>
                <a:srgbClr val="FF0000"/>
              </a:solidFill>
            </a:endParaRPr>
          </a:p>
        </p:txBody>
      </p:sp>
      <p:sp>
        <p:nvSpPr>
          <p:cNvPr id="5" name="TextBox 4">
            <a:extLst>
              <a:ext uri="{FF2B5EF4-FFF2-40B4-BE49-F238E27FC236}">
                <a16:creationId xmlns:a16="http://schemas.microsoft.com/office/drawing/2014/main" id="{291596C5-255F-4E44-8037-112665C0CD37}"/>
              </a:ext>
            </a:extLst>
          </p:cNvPr>
          <p:cNvSpPr txBox="1"/>
          <p:nvPr/>
        </p:nvSpPr>
        <p:spPr>
          <a:xfrm>
            <a:off x="3539983" y="5740027"/>
            <a:ext cx="7729728" cy="646331"/>
          </a:xfrm>
          <a:prstGeom prst="rect">
            <a:avLst/>
          </a:prstGeom>
          <a:noFill/>
        </p:spPr>
        <p:txBody>
          <a:bodyPr wrap="square" rtlCol="0">
            <a:spAutoFit/>
          </a:bodyPr>
          <a:lstStyle/>
          <a:p>
            <a:r>
              <a:rPr lang="en-US" b="1" u="sng" dirty="0">
                <a:solidFill>
                  <a:srgbClr val="FF0000"/>
                </a:solidFill>
              </a:rPr>
              <a:t>*The governor enforces the law on a state level </a:t>
            </a:r>
          </a:p>
          <a:p>
            <a:endParaRPr lang="en-US" dirty="0"/>
          </a:p>
        </p:txBody>
      </p:sp>
    </p:spTree>
    <p:extLst>
      <p:ext uri="{BB962C8B-B14F-4D97-AF65-F5344CB8AC3E}">
        <p14:creationId xmlns:p14="http://schemas.microsoft.com/office/powerpoint/2010/main" val="55816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0BDDD-439B-8842-9AA7-8078956C321B}"/>
              </a:ext>
            </a:extLst>
          </p:cNvPr>
          <p:cNvSpPr>
            <a:spLocks noGrp="1"/>
          </p:cNvSpPr>
          <p:nvPr>
            <p:ph type="title"/>
          </p:nvPr>
        </p:nvSpPr>
        <p:spPr/>
        <p:txBody>
          <a:bodyPr/>
          <a:lstStyle/>
          <a:p>
            <a:r>
              <a:rPr lang="en-US" dirty="0"/>
              <a:t>Local agencies </a:t>
            </a:r>
          </a:p>
        </p:txBody>
      </p:sp>
      <p:sp>
        <p:nvSpPr>
          <p:cNvPr id="3" name="Content Placeholder 2">
            <a:extLst>
              <a:ext uri="{FF2B5EF4-FFF2-40B4-BE49-F238E27FC236}">
                <a16:creationId xmlns:a16="http://schemas.microsoft.com/office/drawing/2014/main" id="{40C4A1D4-9E84-1C40-85A0-FBF26741C0FE}"/>
              </a:ext>
            </a:extLst>
          </p:cNvPr>
          <p:cNvSpPr>
            <a:spLocks noGrp="1"/>
          </p:cNvSpPr>
          <p:nvPr>
            <p:ph idx="1"/>
          </p:nvPr>
        </p:nvSpPr>
        <p:spPr>
          <a:xfrm>
            <a:off x="2231136" y="2638044"/>
            <a:ext cx="7729728" cy="3726897"/>
          </a:xfrm>
        </p:spPr>
        <p:txBody>
          <a:bodyPr numCol="2">
            <a:normAutofit/>
          </a:bodyPr>
          <a:lstStyle/>
          <a:p>
            <a:r>
              <a:rPr lang="en-US" dirty="0">
                <a:solidFill>
                  <a:schemeClr val="tx1"/>
                </a:solidFill>
                <a:latin typeface="Arial"/>
                <a:ea typeface="Arial"/>
                <a:cs typeface="Arial"/>
                <a:sym typeface="Arial"/>
              </a:rPr>
              <a:t>The term “local police” encompasses a wide variety of agencies.</a:t>
            </a:r>
          </a:p>
          <a:p>
            <a:pPr fontAlgn="t"/>
            <a:r>
              <a:rPr lang="en-US" dirty="0"/>
              <a:t>Municipal police</a:t>
            </a:r>
          </a:p>
          <a:p>
            <a:pPr fontAlgn="t"/>
            <a:r>
              <a:rPr lang="en-US" dirty="0"/>
              <a:t>Campus police</a:t>
            </a:r>
          </a:p>
          <a:p>
            <a:pPr fontAlgn="t"/>
            <a:r>
              <a:rPr lang="en-US" dirty="0"/>
              <a:t>City/county agencies</a:t>
            </a:r>
          </a:p>
          <a:p>
            <a:pPr fontAlgn="t"/>
            <a:r>
              <a:rPr lang="en-US" dirty="0"/>
              <a:t>Housing authority</a:t>
            </a:r>
          </a:p>
          <a:p>
            <a:pPr fontAlgn="t"/>
            <a:r>
              <a:rPr lang="en-US" dirty="0"/>
              <a:t>Coroners or medical </a:t>
            </a:r>
          </a:p>
          <a:p>
            <a:pPr fontAlgn="t"/>
            <a:r>
              <a:rPr lang="en-US" dirty="0"/>
              <a:t>   examiners</a:t>
            </a:r>
          </a:p>
          <a:p>
            <a:pPr fontAlgn="t"/>
            <a:r>
              <a:rPr lang="en-US" dirty="0"/>
              <a:t>Constables</a:t>
            </a:r>
          </a:p>
          <a:p>
            <a:pPr fontAlgn="t"/>
            <a:r>
              <a:rPr lang="en-US" dirty="0"/>
              <a:t>Marine patrol</a:t>
            </a:r>
          </a:p>
          <a:p>
            <a:pPr fontAlgn="t"/>
            <a:r>
              <a:rPr lang="en-US" dirty="0"/>
              <a:t>Sheriff’s departments</a:t>
            </a:r>
          </a:p>
          <a:p>
            <a:pPr fontAlgn="t"/>
            <a:r>
              <a:rPr lang="en-US" dirty="0"/>
              <a:t>Transit police</a:t>
            </a:r>
          </a:p>
          <a:p>
            <a:pPr marL="0" lvl="0" indent="0">
              <a:spcBef>
                <a:spcPts val="0"/>
              </a:spcBef>
              <a:buClr>
                <a:srgbClr val="2DFFFA"/>
              </a:buClr>
              <a:buSzPts val="2800"/>
              <a:buNone/>
            </a:pPr>
            <a:endParaRPr lang="en-US" sz="2400" dirty="0">
              <a:solidFill>
                <a:schemeClr val="tx1"/>
              </a:solidFill>
              <a:latin typeface="Arial"/>
              <a:cs typeface="Arial"/>
              <a:sym typeface="Arial"/>
            </a:endParaRPr>
          </a:p>
          <a:p>
            <a:pPr marL="0" lvl="0" indent="0">
              <a:spcBef>
                <a:spcPts val="0"/>
              </a:spcBef>
              <a:buClr>
                <a:srgbClr val="2DFFFA"/>
              </a:buClr>
              <a:buSzPts val="2800"/>
              <a:buNone/>
            </a:pPr>
            <a:r>
              <a:rPr lang="en-US" u="sng" dirty="0">
                <a:solidFill>
                  <a:srgbClr val="FF0000"/>
                </a:solidFill>
              </a:rPr>
              <a:t>* The Sheriff is in charge of law enforcement within specific counties in the state of North Carolina </a:t>
            </a:r>
          </a:p>
          <a:p>
            <a:pPr fontAlgn="t"/>
            <a:endParaRPr lang="en-US" dirty="0"/>
          </a:p>
          <a:p>
            <a:endParaRPr lang="en-US" dirty="0"/>
          </a:p>
        </p:txBody>
      </p:sp>
    </p:spTree>
    <p:extLst>
      <p:ext uri="{BB962C8B-B14F-4D97-AF65-F5344CB8AC3E}">
        <p14:creationId xmlns:p14="http://schemas.microsoft.com/office/powerpoint/2010/main" val="3987989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CC19E-16F6-6F40-A076-A5DBFF85A5CB}"/>
              </a:ext>
            </a:extLst>
          </p:cNvPr>
          <p:cNvSpPr>
            <a:spLocks noGrp="1"/>
          </p:cNvSpPr>
          <p:nvPr>
            <p:ph type="title"/>
          </p:nvPr>
        </p:nvSpPr>
        <p:spPr/>
        <p:txBody>
          <a:bodyPr/>
          <a:lstStyle/>
          <a:p>
            <a:r>
              <a:rPr lang="en-US" dirty="0"/>
              <a:t>Local Agencies</a:t>
            </a:r>
          </a:p>
        </p:txBody>
      </p:sp>
      <p:sp>
        <p:nvSpPr>
          <p:cNvPr id="3" name="Content Placeholder 2">
            <a:extLst>
              <a:ext uri="{FF2B5EF4-FFF2-40B4-BE49-F238E27FC236}">
                <a16:creationId xmlns:a16="http://schemas.microsoft.com/office/drawing/2014/main" id="{993AC0EF-48B0-394A-A451-F0E90B07FFB8}"/>
              </a:ext>
            </a:extLst>
          </p:cNvPr>
          <p:cNvSpPr>
            <a:spLocks noGrp="1"/>
          </p:cNvSpPr>
          <p:nvPr>
            <p:ph idx="1"/>
          </p:nvPr>
        </p:nvSpPr>
        <p:spPr/>
        <p:txBody>
          <a:bodyPr>
            <a:normAutofit fontScale="85000" lnSpcReduction="20000"/>
          </a:bodyPr>
          <a:lstStyle/>
          <a:p>
            <a:pPr marL="342900" lvl="0" indent="-342900">
              <a:spcBef>
                <a:spcPts val="0"/>
              </a:spcBef>
              <a:buClr>
                <a:schemeClr val="lt1"/>
              </a:buClr>
              <a:buSzPts val="3200"/>
              <a:buFont typeface="Arial"/>
              <a:buChar char="•"/>
            </a:pPr>
            <a:r>
              <a:rPr lang="en-US" dirty="0">
                <a:solidFill>
                  <a:schemeClr val="tx1"/>
                </a:solidFill>
                <a:latin typeface="Arial"/>
                <a:ea typeface="Arial"/>
                <a:cs typeface="Arial"/>
                <a:sym typeface="Arial"/>
              </a:rPr>
              <a:t>13,580 municipal police departments</a:t>
            </a:r>
            <a:endParaRPr lang="en-US" dirty="0">
              <a:solidFill>
                <a:schemeClr val="tx1"/>
              </a:solidFill>
            </a:endParaRPr>
          </a:p>
          <a:p>
            <a:pPr marL="342900" lvl="0" indent="-292100">
              <a:spcBef>
                <a:spcPts val="160"/>
              </a:spcBef>
              <a:buClr>
                <a:schemeClr val="lt1"/>
              </a:buClr>
              <a:buSzPts val="800"/>
              <a:buNone/>
            </a:pPr>
            <a:endParaRPr lang="en-US" dirty="0">
              <a:solidFill>
                <a:schemeClr val="tx1"/>
              </a:solidFill>
              <a:latin typeface="Arial"/>
              <a:ea typeface="Arial"/>
              <a:cs typeface="Arial"/>
              <a:sym typeface="Arial"/>
            </a:endParaRPr>
          </a:p>
          <a:p>
            <a:pPr marL="342900" lvl="0" indent="-342900">
              <a:spcBef>
                <a:spcPts val="640"/>
              </a:spcBef>
              <a:buClr>
                <a:schemeClr val="lt1"/>
              </a:buClr>
              <a:buSzPts val="3200"/>
              <a:buFont typeface="Arial"/>
              <a:buChar char="•"/>
            </a:pPr>
            <a:r>
              <a:rPr lang="en-US" dirty="0">
                <a:solidFill>
                  <a:schemeClr val="tx1"/>
                </a:solidFill>
                <a:latin typeface="Arial"/>
                <a:ea typeface="Arial"/>
                <a:cs typeface="Arial"/>
                <a:sym typeface="Arial"/>
              </a:rPr>
              <a:t>3,100 sheriff’s departments</a:t>
            </a:r>
            <a:endParaRPr lang="en-US" dirty="0">
              <a:solidFill>
                <a:schemeClr val="tx1"/>
              </a:solidFill>
            </a:endParaRPr>
          </a:p>
          <a:p>
            <a:pPr marL="342900" lvl="0" indent="-292100">
              <a:spcBef>
                <a:spcPts val="160"/>
              </a:spcBef>
              <a:buClr>
                <a:schemeClr val="lt1"/>
              </a:buClr>
              <a:buSzPts val="800"/>
              <a:buNone/>
            </a:pPr>
            <a:endParaRPr lang="en-US" dirty="0">
              <a:solidFill>
                <a:schemeClr val="tx1"/>
              </a:solidFill>
              <a:latin typeface="Arial"/>
              <a:ea typeface="Arial"/>
              <a:cs typeface="Arial"/>
              <a:sym typeface="Arial"/>
            </a:endParaRPr>
          </a:p>
          <a:p>
            <a:pPr marL="342900" lvl="0" indent="-342900">
              <a:spcBef>
                <a:spcPts val="640"/>
              </a:spcBef>
              <a:buClr>
                <a:schemeClr val="lt1"/>
              </a:buClr>
              <a:buSzPts val="3200"/>
              <a:buFont typeface="Arial"/>
              <a:buChar char="•"/>
            </a:pPr>
            <a:r>
              <a:rPr lang="en-US" dirty="0">
                <a:solidFill>
                  <a:schemeClr val="tx1"/>
                </a:solidFill>
                <a:latin typeface="Arial"/>
                <a:ea typeface="Arial"/>
                <a:cs typeface="Arial"/>
                <a:sym typeface="Arial"/>
              </a:rPr>
              <a:t>The majority of local agencies employ fewer than ten full-time officers.</a:t>
            </a:r>
            <a:endParaRPr lang="en-US" dirty="0">
              <a:solidFill>
                <a:schemeClr val="tx1"/>
              </a:solidFill>
            </a:endParaRPr>
          </a:p>
          <a:p>
            <a:pPr marL="342900" lvl="0" indent="-292100">
              <a:spcBef>
                <a:spcPts val="160"/>
              </a:spcBef>
              <a:buClr>
                <a:schemeClr val="lt1"/>
              </a:buClr>
              <a:buSzPts val="800"/>
              <a:buNone/>
            </a:pPr>
            <a:endParaRPr lang="en-US" dirty="0">
              <a:solidFill>
                <a:schemeClr val="tx1"/>
              </a:solidFill>
              <a:latin typeface="Arial"/>
              <a:ea typeface="Arial"/>
              <a:cs typeface="Arial"/>
              <a:sym typeface="Arial"/>
            </a:endParaRPr>
          </a:p>
          <a:p>
            <a:pPr marL="342900" lvl="0" indent="-342900">
              <a:spcBef>
                <a:spcPts val="640"/>
              </a:spcBef>
              <a:buClr>
                <a:schemeClr val="lt1"/>
              </a:buClr>
              <a:buSzPts val="3200"/>
              <a:buFont typeface="Arial"/>
              <a:buChar char="•"/>
            </a:pPr>
            <a:r>
              <a:rPr lang="en-US" dirty="0">
                <a:solidFill>
                  <a:schemeClr val="tx1"/>
                </a:solidFill>
                <a:latin typeface="Arial"/>
                <a:ea typeface="Arial"/>
                <a:cs typeface="Arial"/>
                <a:sym typeface="Arial"/>
              </a:rPr>
              <a:t>City police chiefs are typically appointed.</a:t>
            </a:r>
            <a:endParaRPr lang="en-US" dirty="0">
              <a:solidFill>
                <a:schemeClr val="tx1"/>
              </a:solidFill>
            </a:endParaRPr>
          </a:p>
          <a:p>
            <a:pPr marL="342900" lvl="0" indent="-292100">
              <a:spcBef>
                <a:spcPts val="160"/>
              </a:spcBef>
              <a:buClr>
                <a:schemeClr val="lt1"/>
              </a:buClr>
              <a:buSzPts val="800"/>
              <a:buNone/>
            </a:pPr>
            <a:endParaRPr lang="en-US" dirty="0">
              <a:solidFill>
                <a:schemeClr val="tx1"/>
              </a:solidFill>
              <a:latin typeface="Arial"/>
              <a:ea typeface="Arial"/>
              <a:cs typeface="Arial"/>
              <a:sym typeface="Arial"/>
            </a:endParaRPr>
          </a:p>
          <a:p>
            <a:pPr marL="342900" lvl="0" indent="-342900">
              <a:spcBef>
                <a:spcPts val="640"/>
              </a:spcBef>
              <a:buClr>
                <a:schemeClr val="lt1"/>
              </a:buClr>
              <a:buSzPts val="3200"/>
              <a:buFont typeface="Arial"/>
              <a:buChar char="•"/>
            </a:pPr>
            <a:r>
              <a:rPr lang="en-US" dirty="0">
                <a:solidFill>
                  <a:schemeClr val="tx1"/>
                </a:solidFill>
                <a:latin typeface="Arial"/>
                <a:ea typeface="Arial"/>
                <a:cs typeface="Arial"/>
                <a:sym typeface="Arial"/>
              </a:rPr>
              <a:t>Sheriffs are elected officials of a county law enforcement agency.</a:t>
            </a:r>
          </a:p>
          <a:p>
            <a:pPr marL="342900" lvl="0" indent="-342900">
              <a:spcBef>
                <a:spcPts val="640"/>
              </a:spcBef>
              <a:buClr>
                <a:schemeClr val="lt1"/>
              </a:buClr>
              <a:buSzPts val="3200"/>
              <a:buFont typeface="Arial"/>
              <a:buChar char="•"/>
            </a:pPr>
            <a:endParaRPr lang="en-US" dirty="0">
              <a:solidFill>
                <a:schemeClr val="tx1"/>
              </a:solidFill>
              <a:latin typeface="Arial"/>
              <a:cs typeface="Arial"/>
              <a:sym typeface="Arial"/>
            </a:endParaRPr>
          </a:p>
          <a:p>
            <a:pPr marL="0" lvl="0" indent="0" algn="ctr">
              <a:spcBef>
                <a:spcPts val="640"/>
              </a:spcBef>
              <a:buClr>
                <a:schemeClr val="lt1"/>
              </a:buClr>
              <a:buSzPts val="3200"/>
              <a:buNone/>
            </a:pPr>
            <a:r>
              <a:rPr lang="en-US" dirty="0">
                <a:solidFill>
                  <a:srgbClr val="FF0000"/>
                </a:solidFill>
                <a:latin typeface="Arial"/>
                <a:cs typeface="Arial"/>
                <a:sym typeface="Arial"/>
              </a:rPr>
              <a:t>“Ignorance of the law is no excuse.”</a:t>
            </a:r>
          </a:p>
          <a:p>
            <a:pPr marL="0" lvl="0" indent="0" algn="ctr">
              <a:spcBef>
                <a:spcPts val="640"/>
              </a:spcBef>
              <a:buClr>
                <a:schemeClr val="lt1"/>
              </a:buClr>
              <a:buSzPts val="3200"/>
              <a:buNone/>
            </a:pPr>
            <a:r>
              <a:rPr lang="en-US" dirty="0">
                <a:solidFill>
                  <a:schemeClr val="tx1"/>
                </a:solidFill>
                <a:latin typeface="Arial"/>
                <a:cs typeface="Arial"/>
                <a:sym typeface="Arial"/>
              </a:rPr>
              <a:t>	What does this mean?</a:t>
            </a:r>
            <a:endParaRPr lang="en-US" dirty="0">
              <a:solidFill>
                <a:schemeClr val="tx1"/>
              </a:solidFill>
            </a:endParaRPr>
          </a:p>
          <a:p>
            <a:endParaRPr lang="en-US" dirty="0"/>
          </a:p>
        </p:txBody>
      </p:sp>
    </p:spTree>
    <p:extLst>
      <p:ext uri="{BB962C8B-B14F-4D97-AF65-F5344CB8AC3E}">
        <p14:creationId xmlns:p14="http://schemas.microsoft.com/office/powerpoint/2010/main" val="7621919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{CE908770-D708-E440-90DD-C2F1194F89D8}tf10001120</Template>
  <TotalTime>7</TotalTime>
  <Words>401</Words>
  <Application>Microsoft Macintosh PowerPoint</Application>
  <PresentationFormat>Widescreen</PresentationFormat>
  <Paragraphs>92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Gill Sans MT</vt:lpstr>
      <vt:lpstr>Parcel</vt:lpstr>
      <vt:lpstr>Bell ringer #8  4/1/19</vt:lpstr>
      <vt:lpstr>Policing: Purpose and organization</vt:lpstr>
      <vt:lpstr>The Police mission </vt:lpstr>
      <vt:lpstr>American policing: Federal- local</vt:lpstr>
      <vt:lpstr>Federal agencies </vt:lpstr>
      <vt:lpstr>Federal bureau of investigation</vt:lpstr>
      <vt:lpstr>State-level agencies</vt:lpstr>
      <vt:lpstr>Local agencies </vt:lpstr>
      <vt:lpstr>Local Agencies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 ringer #8  4/1/19</dc:title>
  <dc:creator>Taylor Hunter</dc:creator>
  <cp:lastModifiedBy>Taylor Hunter</cp:lastModifiedBy>
  <cp:revision>2</cp:revision>
  <dcterms:created xsi:type="dcterms:W3CDTF">2019-04-02T12:32:19Z</dcterms:created>
  <dcterms:modified xsi:type="dcterms:W3CDTF">2019-04-02T12:40:17Z</dcterms:modified>
</cp:coreProperties>
</file>