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3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2"/>
    <p:restoredTop sz="94643"/>
  </p:normalViewPr>
  <p:slideViewPr>
    <p:cSldViewPr snapToGrid="0" snapToObjects="1">
      <p:cViewPr varScale="1">
        <p:scale>
          <a:sx n="85" d="100"/>
          <a:sy n="85" d="100"/>
        </p:scale>
        <p:origin x="14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February 6,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February 6,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February 6,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6,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February 6,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February 6,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February 6,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February 6,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February 6,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6,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February 6,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February 6,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njBIcYa4F6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91200" cy="9293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Bell Ringer #4</a:t>
            </a:r>
            <a:br>
              <a:rPr lang="en-US" dirty="0"/>
            </a:br>
            <a:r>
              <a:rPr lang="en-US" sz="2400" dirty="0"/>
              <a:t>2/7/19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9450"/>
            <a:ext cx="7620000" cy="43735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1600" b="0" dirty="0"/>
              <a:t>Which concept BEST describes the belief that the strongest and best businesses will survive by accumulating property, wealth, and social status?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/>
              <a:t>Vertical integration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/>
              <a:t>Social Darwinism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b="0" dirty="0"/>
              <a:t>Horizontal integration </a:t>
            </a:r>
          </a:p>
          <a:p>
            <a:pPr marL="457200" indent="-457200">
              <a:buAutoNum type="arabicPeriod"/>
            </a:pPr>
            <a:r>
              <a:rPr lang="en-US" sz="1600" b="0" dirty="0"/>
              <a:t>How did John Rockefeller win control over much of the oil industry?</a:t>
            </a:r>
          </a:p>
          <a:p>
            <a:pPr marL="457200" indent="-457200">
              <a:buAutoNum type="arabicPeriod"/>
            </a:pPr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E4F6B-D3C1-3747-A9BE-0E0189E2D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61" y="2651476"/>
            <a:ext cx="5870644" cy="4176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43DAB6-D86F-874B-80EB-3446780F1CE9}"/>
              </a:ext>
            </a:extLst>
          </p:cNvPr>
          <p:cNvSpPr txBox="1"/>
          <p:nvPr/>
        </p:nvSpPr>
        <p:spPr>
          <a:xfrm>
            <a:off x="509665" y="2931215"/>
            <a:ext cx="2476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This cartoon was published when coal companies raised the price of coal one dollar per ton. What is the message of this cartoon?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28AAA-43F1-0448-9C7A-68A239DF4C1B}"/>
              </a:ext>
            </a:extLst>
          </p:cNvPr>
          <p:cNvSpPr txBox="1"/>
          <p:nvPr/>
        </p:nvSpPr>
        <p:spPr>
          <a:xfrm>
            <a:off x="457200" y="5213013"/>
            <a:ext cx="2256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Coal companies did not care that higher prices meant that poor people could no longer afford coal.</a:t>
            </a:r>
          </a:p>
        </p:txBody>
      </p:sp>
    </p:spTree>
    <p:extLst>
      <p:ext uri="{BB962C8B-B14F-4D97-AF65-F5344CB8AC3E}">
        <p14:creationId xmlns:p14="http://schemas.microsoft.com/office/powerpoint/2010/main" val="2505475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48" y="377544"/>
            <a:ext cx="8272938" cy="6177992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The Pullman Strike (1894)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In Pullman Palace Car Co. laid off workers and reduced wages by 25%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Required workers to live in the company town near Chicago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Workers then turned to the American Railway Union (A.R.U), led by </a:t>
            </a:r>
            <a:r>
              <a:rPr lang="en-US" sz="2400" b="1" u="sng" dirty="0">
                <a:solidFill>
                  <a:srgbClr val="0070C0"/>
                </a:solidFill>
              </a:rPr>
              <a:t>Eugene V. Debs</a:t>
            </a:r>
            <a:r>
              <a:rPr lang="en-US" sz="2400" b="1" dirty="0">
                <a:solidFill>
                  <a:srgbClr val="0070C0"/>
                </a:solidFill>
              </a:rPr>
              <a:t> who called for a national strike (300,000 by June 1894)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Railroad owners cited the Sherman Antitrust Act in their attempt to end the strike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President Cleveland sent in federal troops to end the strike</a:t>
            </a:r>
          </a:p>
          <a:p>
            <a:pPr lvl="1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5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5" y="484635"/>
            <a:ext cx="8504881" cy="616656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The outcome of the Pullman Strike set a precedent about how employers dealt with unions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70C0"/>
                </a:solidFill>
              </a:rPr>
              <a:t>Employers frequently appealed for court orders against unions, citing the Sherman Antitrust Act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Federal gov’t regularly approved these appeals, denying unions to be recognized as legally protected organizations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0070C0"/>
                </a:solidFill>
              </a:rPr>
              <a:t>For the next 30 years, contract negotiations, strikes, and legislation would be a way of life for American industry</a:t>
            </a:r>
          </a:p>
        </p:txBody>
      </p:sp>
      <p:pic>
        <p:nvPicPr>
          <p:cNvPr id="4" name="Picture 3" descr="9.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5" y="3477920"/>
            <a:ext cx="4491850" cy="3173275"/>
          </a:xfrm>
          <a:prstGeom prst="rect">
            <a:avLst/>
          </a:prstGeom>
        </p:spPr>
      </p:pic>
      <p:pic>
        <p:nvPicPr>
          <p:cNvPr id="5" name="Picture 4" descr="9.3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78" y="3477920"/>
            <a:ext cx="3957408" cy="29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0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/>
              <a:t>The Organized Labor Movement</a:t>
            </a:r>
            <a:endParaRPr lang="en-US" dirty="0"/>
          </a:p>
        </p:txBody>
      </p:sp>
      <p:pic>
        <p:nvPicPr>
          <p:cNvPr id="3" name="Picture 2" descr="9.3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61" y="4064730"/>
            <a:ext cx="4138189" cy="26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0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00379"/>
          </a:xfrm>
        </p:spPr>
        <p:txBody>
          <a:bodyPr/>
          <a:lstStyle/>
          <a:p>
            <a:r>
              <a:rPr lang="en-US" dirty="0"/>
              <a:t>Labor Hardships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53904"/>
            <a:ext cx="8147935" cy="467225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sz="2800" b="0" dirty="0"/>
              <a:t>With the rise of industrialization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the American economy started to heavily rely on workers to succeed</a:t>
            </a:r>
          </a:p>
          <a:p>
            <a:pPr marL="342900" indent="-342900">
              <a:buFont typeface="Arial"/>
              <a:buChar char="•"/>
            </a:pPr>
            <a:r>
              <a:rPr lang="en-US" sz="2800" b="0" dirty="0"/>
              <a:t>Even though the economy was booming and the American society was improving, laborers struggled to survive</a:t>
            </a:r>
          </a:p>
          <a:p>
            <a:pPr marL="342900" indent="-342900">
              <a:buFont typeface="Arial"/>
              <a:buChar char="•"/>
            </a:pPr>
            <a:r>
              <a:rPr lang="en-US" sz="2800" b="0" dirty="0"/>
              <a:t>By the 1880’s and 1890’s, </a:t>
            </a:r>
            <a:r>
              <a:rPr lang="en-US" sz="2800" dirty="0">
                <a:solidFill>
                  <a:srgbClr val="0070C0"/>
                </a:solidFill>
              </a:rPr>
              <a:t>business owners </a:t>
            </a:r>
            <a:r>
              <a:rPr lang="en-US" sz="2800" b="0" dirty="0"/>
              <a:t>produced great wealth but took advantage of their labor force (especially immigrants) by…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Paying workers low wages </a:t>
            </a:r>
            <a:r>
              <a:rPr lang="en-US" sz="2800" dirty="0"/>
              <a:t>($6 a week/$3 a week)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Poor and unsafe working conditions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Long workdays </a:t>
            </a:r>
            <a:r>
              <a:rPr lang="en-US" sz="2800" dirty="0"/>
              <a:t>(12hrs/day  6 day/week)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/>
              <a:t>= </a:t>
            </a:r>
            <a:r>
              <a:rPr lang="en-US" sz="2800" b="1" u="sng" dirty="0">
                <a:solidFill>
                  <a:srgbClr val="0070C0"/>
                </a:solidFill>
              </a:rPr>
              <a:t>sweatshop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0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50673"/>
            <a:ext cx="8482115" cy="64673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As industrialization grew, more jobs became available for women.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70C0"/>
                </a:solidFill>
              </a:rPr>
              <a:t>Due to extremely low wages, parents brought their children to work in order to earn an extra wage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By the end of the 19</a:t>
            </a:r>
            <a:r>
              <a:rPr lang="en-US" baseline="30000" dirty="0"/>
              <a:t>th</a:t>
            </a:r>
            <a:r>
              <a:rPr lang="en-US" dirty="0"/>
              <a:t> century, almost 1 in 5 children between 10-16 worked instead of attending school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Many laborers were forced to live in isolated communities near their work called </a:t>
            </a:r>
            <a:r>
              <a:rPr lang="en-US" u="sng" dirty="0">
                <a:solidFill>
                  <a:srgbClr val="0070C0"/>
                </a:solidFill>
              </a:rPr>
              <a:t>company towns</a:t>
            </a:r>
            <a:endParaRPr lang="en-US" dirty="0">
              <a:solidFill>
                <a:srgbClr val="0070C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0070C0"/>
                </a:solidFill>
              </a:rPr>
              <a:t>Owned by businesses and rented out to employees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0070C0"/>
                </a:solidFill>
              </a:rPr>
              <a:t>Popular with mine workers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 “company store” : workers forced to buy from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9.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4060905"/>
            <a:ext cx="3746116" cy="2663905"/>
          </a:xfrm>
          <a:prstGeom prst="rect">
            <a:avLst/>
          </a:prstGeom>
        </p:spPr>
      </p:pic>
      <p:pic>
        <p:nvPicPr>
          <p:cNvPr id="5" name="Picture 4" descr="9.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03" y="3970842"/>
            <a:ext cx="3909905" cy="27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4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16552"/>
          </a:xfrm>
        </p:spPr>
        <p:txBody>
          <a:bodyPr>
            <a:normAutofit/>
          </a:bodyPr>
          <a:lstStyle/>
          <a:p>
            <a:r>
              <a:rPr lang="en-US" sz="3200" dirty="0"/>
              <a:t>Rise of Labor Unions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674"/>
            <a:ext cx="7620000" cy="500649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As early as the 1820’s, </a:t>
            </a:r>
            <a:r>
              <a:rPr lang="en-US" sz="2400" dirty="0">
                <a:solidFill>
                  <a:srgbClr val="0070C0"/>
                </a:solidFill>
              </a:rPr>
              <a:t>factory workers tried to gain more power against their employers through </a:t>
            </a:r>
            <a:r>
              <a:rPr lang="en-US" sz="2400" u="sng" dirty="0">
                <a:solidFill>
                  <a:srgbClr val="0070C0"/>
                </a:solidFill>
              </a:rPr>
              <a:t>collective bargaining</a:t>
            </a:r>
          </a:p>
          <a:p>
            <a:pPr marL="342900" indent="-342900">
              <a:buFont typeface="Arial"/>
              <a:buChar char="•"/>
            </a:pPr>
            <a:r>
              <a:rPr lang="en-US" sz="2400" u="sng" dirty="0">
                <a:solidFill>
                  <a:srgbClr val="0070C0"/>
                </a:solidFill>
              </a:rPr>
              <a:t>Socialism</a:t>
            </a:r>
            <a:r>
              <a:rPr lang="en-US" sz="2400" dirty="0"/>
              <a:t> began to spread in Europe by the 1830’s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Many labor activists borrowed ideas from socialism to support their goals for social reform</a:t>
            </a:r>
          </a:p>
          <a:p>
            <a:pPr marL="800100" lvl="1" indent="-342900">
              <a:buFont typeface="Arial"/>
              <a:buChar char="•"/>
            </a:pPr>
            <a:endParaRPr lang="en-US" sz="2400" b="1" dirty="0">
              <a:latin typeface="Arial" charset="0"/>
            </a:endParaRPr>
          </a:p>
          <a:p>
            <a:pPr lvl="1" indent="0">
              <a:buNone/>
            </a:pPr>
            <a:endParaRPr lang="en-US" sz="2400" dirty="0">
              <a:latin typeface="Arial" charset="0"/>
            </a:endParaRPr>
          </a:p>
          <a:p>
            <a:pPr marL="800100" lvl="1" indent="-342900">
              <a:buFont typeface="Arial"/>
              <a:buChar char="•"/>
            </a:pPr>
            <a:endParaRPr lang="en-US" sz="2400" u="sng" dirty="0"/>
          </a:p>
        </p:txBody>
      </p:sp>
      <p:pic>
        <p:nvPicPr>
          <p:cNvPr id="4" name="Picture 3" descr="9.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24" y="4226632"/>
            <a:ext cx="4280626" cy="24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5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67924"/>
            <a:ext cx="8248190" cy="611642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Uriah Smith Stephens founded the </a:t>
            </a:r>
            <a:r>
              <a:rPr lang="en-US" b="0" u="sng" dirty="0">
                <a:solidFill>
                  <a:srgbClr val="0070C0"/>
                </a:solidFill>
              </a:rPr>
              <a:t>Knights of Labor</a:t>
            </a:r>
            <a:r>
              <a:rPr lang="en-US" b="0" dirty="0">
                <a:solidFill>
                  <a:srgbClr val="0070C0"/>
                </a:solidFill>
              </a:rPr>
              <a:t> </a:t>
            </a:r>
            <a:r>
              <a:rPr lang="en-US" b="0" dirty="0"/>
              <a:t>in 1869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0070C0"/>
                </a:solidFill>
              </a:rPr>
              <a:t>Included skilled and unskilled workers alike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 charset="0"/>
              </a:rPr>
              <a:t>Grand Master </a:t>
            </a:r>
            <a:r>
              <a:rPr lang="en-US" b="1" u="sng" dirty="0">
                <a:solidFill>
                  <a:srgbClr val="0070C0"/>
                </a:solidFill>
                <a:latin typeface="Arial" charset="0"/>
              </a:rPr>
              <a:t>Terence V. Powderly </a:t>
            </a:r>
            <a:r>
              <a:rPr lang="en-US" dirty="0">
                <a:latin typeface="Arial" charset="0"/>
              </a:rPr>
              <a:t>(1879-1893) increased membership from under 10,000 in 1879 to 730,000 in 1886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Sought cooperative society </a:t>
            </a:r>
            <a:r>
              <a:rPr lang="en-US" dirty="0">
                <a:latin typeface="Arial" charset="0"/>
              </a:rPr>
              <a:t>- alliances between employer &amp; employee, producer &amp; consumer - as well as gov’t ownership of utilities, trust reform, &amp; ban on child labor</a:t>
            </a:r>
          </a:p>
          <a:p>
            <a:pPr lvl="1" indent="0">
              <a:buNone/>
            </a:pPr>
            <a:endParaRPr lang="en-US" dirty="0">
              <a:latin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b="0" dirty="0">
                <a:latin typeface="Arial" charset="0"/>
              </a:rPr>
              <a:t>In 1886, </a:t>
            </a:r>
            <a:r>
              <a:rPr lang="en-US" u="sng" dirty="0">
                <a:solidFill>
                  <a:srgbClr val="0070C0"/>
                </a:solidFill>
                <a:latin typeface="Arial" charset="0"/>
              </a:rPr>
              <a:t>Samuel Gompers 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formed the </a:t>
            </a:r>
            <a:r>
              <a:rPr lang="en-US" u="sng" dirty="0">
                <a:solidFill>
                  <a:srgbClr val="0070C0"/>
                </a:solidFill>
                <a:latin typeface="Arial" charset="0"/>
              </a:rPr>
              <a:t>American Federation of Labor (AFL)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Only included </a:t>
            </a:r>
            <a:r>
              <a:rPr lang="en-US" b="1" u="sng" dirty="0">
                <a:solidFill>
                  <a:srgbClr val="C00000"/>
                </a:solidFill>
                <a:latin typeface="Arial" charset="0"/>
              </a:rPr>
              <a:t>skill laborers 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that paid high membership dues from </a:t>
            </a:r>
            <a:r>
              <a:rPr lang="en-US" b="1" u="sng" dirty="0">
                <a:solidFill>
                  <a:srgbClr val="C00000"/>
                </a:solidFill>
                <a:latin typeface="Arial" charset="0"/>
              </a:rPr>
              <a:t>craft unions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Focused on very specific workers’ issues such as wages, working hours, and working conditions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Pushed for 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“closed shops”- meaning that companies could only hire union workers.</a:t>
            </a:r>
          </a:p>
          <a:p>
            <a:pPr marL="800100" lvl="1" indent="-342900">
              <a:buFont typeface="Arial"/>
              <a:buChar char="•"/>
            </a:pPr>
            <a:endParaRPr lang="en-US" sz="2400" dirty="0">
              <a:latin typeface="Arial" charset="0"/>
            </a:endParaRPr>
          </a:p>
          <a:p>
            <a:pPr marL="800100" lvl="1" indent="-342900">
              <a:buFont typeface="Arial"/>
              <a:buChar char="•"/>
            </a:pPr>
            <a:endParaRPr lang="en-US" sz="2400" u="sng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66686"/>
          </a:xfrm>
        </p:spPr>
        <p:txBody>
          <a:bodyPr/>
          <a:lstStyle/>
          <a:p>
            <a:r>
              <a:rPr lang="en-US" dirty="0"/>
              <a:t>Laborers strike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7" y="1019404"/>
            <a:ext cx="8464641" cy="541454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000" dirty="0">
                <a:solidFill>
                  <a:srgbClr val="0070C0"/>
                </a:solidFill>
              </a:rPr>
              <a:t>The Great Railroad Strike of 1877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Baltimore &amp; Ohio Railroad Co. (B&amp;O) cut workers’ wages for the third time in a year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Started in Baltimore then quickly expanded to Pennsylvania and the mid-west.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No labor unions were involved, just a bunch of workers fed up with their treatment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Resulted in violent conflict between workers and local militia’s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Finally put down 45 days later by federal troops sent by President Rutherford B. Hayes</a:t>
            </a:r>
          </a:p>
        </p:txBody>
      </p:sp>
    </p:spTree>
    <p:extLst>
      <p:ext uri="{BB962C8B-B14F-4D97-AF65-F5344CB8AC3E}">
        <p14:creationId xmlns:p14="http://schemas.microsoft.com/office/powerpoint/2010/main" val="200472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84" y="308900"/>
            <a:ext cx="8324430" cy="628095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Haymarket Riot (May 1886)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A national strike</a:t>
            </a:r>
            <a:r>
              <a:rPr lang="en-US" sz="2400" b="1" dirty="0"/>
              <a:t> </a:t>
            </a:r>
            <a:r>
              <a:rPr lang="en-US" sz="2400" dirty="0"/>
              <a:t>was planned and over 340,000 workers participated in 12,000 companies in order to reduce workday hours from 12 to 8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On May 4</a:t>
            </a:r>
            <a:r>
              <a:rPr lang="en-US" sz="2400" b="1" baseline="30000" dirty="0">
                <a:solidFill>
                  <a:srgbClr val="0070C0"/>
                </a:solidFill>
              </a:rPr>
              <a:t>th</a:t>
            </a:r>
            <a:r>
              <a:rPr lang="en-US" sz="2400" b="1" dirty="0">
                <a:solidFill>
                  <a:srgbClr val="0070C0"/>
                </a:solidFill>
              </a:rPr>
              <a:t>, during a protest at Haymarket Square in Chicago, a bomb exploded killing dozens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Left a bad image for unions</a:t>
            </a:r>
          </a:p>
          <a:p>
            <a:pPr marL="1485900" lvl="2" indent="-342900">
              <a:buFont typeface="Arial"/>
              <a:buChar char="•"/>
            </a:pPr>
            <a:r>
              <a:rPr lang="en-US" sz="2200" b="1" dirty="0">
                <a:solidFill>
                  <a:srgbClr val="0070C0"/>
                </a:solidFill>
              </a:rPr>
              <a:t>Decreased Knights of Labor #’s</a:t>
            </a:r>
          </a:p>
          <a:p>
            <a:endParaRPr lang="en-US" dirty="0"/>
          </a:p>
        </p:txBody>
      </p:sp>
      <p:pic>
        <p:nvPicPr>
          <p:cNvPr id="4" name="Picture 3" descr="Haymarket_Fli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10" y="3350702"/>
            <a:ext cx="2217639" cy="3198398"/>
          </a:xfrm>
          <a:prstGeom prst="rect">
            <a:avLst/>
          </a:prstGeom>
        </p:spPr>
      </p:pic>
      <p:pic>
        <p:nvPicPr>
          <p:cNvPr id="5" name="Picture 4" descr="HaymarketRiot-Harpe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39" y="3741117"/>
            <a:ext cx="4104916" cy="28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5" y="317519"/>
            <a:ext cx="8538299" cy="623340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The Homestead Strike (1892)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Steel plant workers went on strike after wages were cut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Andrew Carnegie’s partner, Henry Fick, brought in a private police force known as the Pinkertons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Ended in November after loss of momentum due to an un-backed assassination attempt on Fick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Part of a larger epidemic of steelworkers’ and miners’ strikes due to economic downturn spreading across the nation</a:t>
            </a:r>
          </a:p>
          <a:p>
            <a:pPr lvl="1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Lockout: </a:t>
            </a:r>
            <a:r>
              <a:rPr lang="en-US" dirty="0"/>
              <a:t>the exclusion of employees by their employer from their place of work until certain terms are agreed to.</a:t>
            </a:r>
            <a:endParaRPr lang="en-US" sz="2400" b="1" dirty="0">
              <a:solidFill>
                <a:srgbClr val="0070C0"/>
              </a:solidFill>
            </a:endParaRPr>
          </a:p>
          <a:p>
            <a:pPr lvl="1" indent="0">
              <a:buNone/>
            </a:pPr>
            <a:endParaRPr lang="en-US" sz="1400" b="1" dirty="0">
              <a:solidFill>
                <a:srgbClr val="0070C0"/>
              </a:solidFill>
              <a:hlinkClick r:id="rId2"/>
            </a:endParaRPr>
          </a:p>
          <a:p>
            <a:pPr lvl="1" indent="0">
              <a:buNone/>
            </a:pPr>
            <a:r>
              <a:rPr lang="en-US" sz="1400" b="1" dirty="0">
                <a:solidFill>
                  <a:srgbClr val="0070C0"/>
                </a:solidFill>
                <a:hlinkClick r:id="rId2"/>
              </a:rPr>
              <a:t>https://www.youtube.com/watch?v=njBIcYa4F6M</a:t>
            </a:r>
            <a:endParaRPr lang="en-US" sz="1400" b="1" dirty="0">
              <a:solidFill>
                <a:srgbClr val="0070C0"/>
              </a:solidFill>
            </a:endParaRPr>
          </a:p>
          <a:p>
            <a:pPr lvl="1" indent="0">
              <a:buNone/>
            </a:pPr>
            <a:endParaRPr lang="en-US" sz="1400" b="1" dirty="0">
              <a:solidFill>
                <a:srgbClr val="0070C0"/>
              </a:solidFill>
            </a:endParaRPr>
          </a:p>
          <a:p>
            <a:pPr lvl="1" indent="0">
              <a:buNone/>
            </a:pPr>
            <a:r>
              <a:rPr lang="en-US" sz="1400" dirty="0"/>
              <a:t> </a:t>
            </a:r>
          </a:p>
          <a:p>
            <a:pPr lvl="1" indent="0">
              <a:buNone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2" name="Picture 1" descr="Homestead_Strike_-_Barges_on_fi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13" y="4972185"/>
            <a:ext cx="2406212" cy="15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05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468</TotalTime>
  <Words>846</Words>
  <Application>Microsoft Macintosh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Arial Black</vt:lpstr>
      <vt:lpstr>Essential</vt:lpstr>
      <vt:lpstr>Bell Ringer #4 2/7/19</vt:lpstr>
      <vt:lpstr>The Organized Labor Movement</vt:lpstr>
      <vt:lpstr>Labor Hardships</vt:lpstr>
      <vt:lpstr>PowerPoint Presentation</vt:lpstr>
      <vt:lpstr>Rise of Labor Unions</vt:lpstr>
      <vt:lpstr>PowerPoint Presentation</vt:lpstr>
      <vt:lpstr>Laborers strike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9.3 The Organized Labor Movement</dc:title>
  <dc:creator>Ryan Abrams</dc:creator>
  <cp:lastModifiedBy>Taylor Hunter</cp:lastModifiedBy>
  <cp:revision>31</cp:revision>
  <cp:lastPrinted>2017-09-01T13:17:21Z</cp:lastPrinted>
  <dcterms:created xsi:type="dcterms:W3CDTF">2016-01-08T13:58:09Z</dcterms:created>
  <dcterms:modified xsi:type="dcterms:W3CDTF">2019-02-07T03:10:44Z</dcterms:modified>
</cp:coreProperties>
</file>