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6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0"/>
    <p:restoredTop sz="94643"/>
  </p:normalViewPr>
  <p:slideViewPr>
    <p:cSldViewPr snapToGrid="0">
      <p:cViewPr varScale="1">
        <p:scale>
          <a:sx n="85" d="100"/>
          <a:sy n="85" d="100"/>
        </p:scale>
        <p:origin x="18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44e1193c5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44e1193c5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/>
          <p:nvPr/>
        </p:nvSpPr>
        <p:spPr>
          <a:xfrm rot="10800000" flipH="1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3"/>
          <p:cNvSpPr/>
          <p:nvPr/>
        </p:nvSpPr>
        <p:spPr>
          <a:xfrm rot="10800000" flipH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Google Shape;34;p3"/>
          <p:cNvSpPr/>
          <p:nvPr/>
        </p:nvSpPr>
        <p:spPr>
          <a:xfrm rot="10800000" flipH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Google Shape;35;p3"/>
          <p:cNvSpPr/>
          <p:nvPr/>
        </p:nvSpPr>
        <p:spPr>
          <a:xfrm rot="10800000" flipH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Google Shape;36;p3"/>
          <p:cNvSpPr/>
          <p:nvPr/>
        </p:nvSpPr>
        <p:spPr>
          <a:xfrm rot="10800000" flipH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Google Shape;37;p3"/>
          <p:cNvSpPr/>
          <p:nvPr/>
        </p:nvSpPr>
        <p:spPr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" name="Google Shape;38;p3"/>
          <p:cNvSpPr/>
          <p:nvPr/>
        </p:nvSpPr>
        <p:spPr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" name="Google Shape;39;p3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" name="Google Shape;40;p3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1" name="Google Shape;41;p3"/>
          <p:cNvSpPr/>
          <p:nvPr/>
        </p:nvSpPr>
        <p:spPr>
          <a:xfrm rot="10800000" flipH="1">
            <a:off x="6414051" y="3643090"/>
            <a:ext cx="2729950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" name="Google Shape;42;p3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" name="Google Shape;43;p3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None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None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None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None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None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None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5" name="Google Shape;45;p3"/>
          <p:cNvSpPr txBox="1">
            <a:spLocks noGrp="1"/>
          </p:cNvSpPr>
          <p:nvPr>
            <p:ph type="dt" idx="10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6" name="Google Shape;46;p3"/>
          <p:cNvSpPr txBox="1">
            <a:spLocks noGrp="1"/>
          </p:cNvSpPr>
          <p:nvPr>
            <p:ph type="ft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7" name="Google Shape;47;p3"/>
          <p:cNvSpPr txBox="1">
            <a:spLocks noGrp="1"/>
          </p:cNvSpPr>
          <p:nvPr>
            <p:ph type="sldNum" idx="12"/>
          </p:nvPr>
        </p:nvSpPr>
        <p:spPr>
          <a:xfrm>
            <a:off x="8320088" y="1136"/>
            <a:ext cx="74771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Trebuchet MS"/>
              <a:buNone/>
              <a:defRPr sz="43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None/>
              <a:defRPr sz="21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Georgia"/>
              <a:buNone/>
              <a:defRPr sz="18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rgbClr val="FFA71B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Georgia"/>
              <a:buNone/>
              <a:defRPr sz="1900" b="1" i="0" u="none" strike="noStrike" cap="none">
                <a:solidFill>
                  <a:srgbClr val="41414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Georgia"/>
              <a:buNone/>
              <a:defRPr sz="2000" b="1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None/>
              <a:defRPr sz="1600" b="1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775" cy="457200"/>
          </a:xfrm>
          <a:prstGeom prst="rect">
            <a:avLst/>
          </a:prstGeom>
          <a:solidFill>
            <a:srgbClr val="FFA71B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Georgia"/>
              <a:buNone/>
              <a:defRPr sz="1900" b="1" i="0" u="none" strike="noStrike" cap="none">
                <a:solidFill>
                  <a:srgbClr val="41414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Georgia"/>
              <a:buNone/>
              <a:defRPr sz="2000" b="1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None/>
              <a:defRPr sz="1600" b="1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55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429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302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775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55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429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302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7" name="Google Shape;67;p6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7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sz="18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None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Georgia"/>
              <a:buNone/>
              <a:defRPr sz="12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Georgia"/>
              <a:buNone/>
              <a:defRPr sz="9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Char char="•"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4064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Georgia"/>
              <a:buChar char="▫"/>
              <a:defRPr sz="2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55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>
            <a:spLocks noGrp="1"/>
          </p:cNvSpPr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None/>
              <a:defRPr sz="20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7" name="Google Shape;87;p10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Georgia"/>
              <a:buNone/>
              <a:defRPr sz="1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Georgia"/>
              <a:buNone/>
              <a:defRPr sz="12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Georgia"/>
              <a:buNone/>
              <a:defRPr sz="9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body" idx="1"/>
          </p:nvPr>
        </p:nvSpPr>
        <p:spPr>
          <a:xfrm rot="5400000">
            <a:off x="2409444" y="297180"/>
            <a:ext cx="432511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1"/>
          <p:cNvSpPr/>
          <p:nvPr/>
        </p:nvSpPr>
        <p:spPr>
          <a:xfrm rot="10800000" flipH="1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1"/>
          <p:cNvSpPr/>
          <p:nvPr/>
        </p:nvSpPr>
        <p:spPr>
          <a:xfrm rot="10800000" flipH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" name="Google Shape;19;p1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-span.org/classroom/document/?8817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8CBF9-4492-F340-9500-0F33038D7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#5</a:t>
            </a:r>
            <a:br>
              <a:rPr lang="en-US" dirty="0"/>
            </a:br>
            <a:r>
              <a:rPr lang="en-US" sz="2800" dirty="0"/>
              <a:t>3/11/19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8FEBD-0E1B-D74B-82F4-E1BBF0BC85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65150" indent="-514350" fontAlgn="base">
              <a:buFont typeface="+mj-lt"/>
              <a:buAutoNum type="arabicPeriod"/>
            </a:pPr>
            <a:r>
              <a:rPr lang="en-US" dirty="0"/>
              <a:t>What role do political parties play in American politics? </a:t>
            </a:r>
          </a:p>
          <a:p>
            <a:pPr marL="565150" indent="-514350" fontAlgn="base">
              <a:buFont typeface="+mj-lt"/>
              <a:buAutoNum type="arabicPeriod"/>
            </a:pPr>
            <a:r>
              <a:rPr lang="en-US" dirty="0"/>
              <a:t>How did America become a two-party system? </a:t>
            </a:r>
          </a:p>
          <a:p>
            <a:pPr marL="565150" indent="-514350" fontAlgn="base">
              <a:buFont typeface="+mj-lt"/>
              <a:buAutoNum type="arabicPeriod"/>
            </a:pPr>
            <a:r>
              <a:rPr lang="en-US" dirty="0"/>
              <a:t>Give examples of how laws have been influenced by political parties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64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3"/>
          <p:cNvSpPr txBox="1">
            <a:spLocks noGrp="1"/>
          </p:cNvSpPr>
          <p:nvPr>
            <p:ph type="title"/>
          </p:nvPr>
        </p:nvSpPr>
        <p:spPr>
          <a:xfrm>
            <a:off x="214975" y="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INTEREST GROUPS</a:t>
            </a:r>
            <a:endParaRPr sz="40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6" name="Google Shape;176;p23"/>
          <p:cNvSpPr txBox="1">
            <a:spLocks noGrp="1"/>
          </p:cNvSpPr>
          <p:nvPr>
            <p:ph type="body" idx="1"/>
          </p:nvPr>
        </p:nvSpPr>
        <p:spPr>
          <a:xfrm>
            <a:off x="66600" y="718450"/>
            <a:ext cx="9010800" cy="5727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70"/>
              <a:buFont typeface="Georgia"/>
              <a:buChar char="•"/>
            </a:pPr>
            <a:r>
              <a:rPr lang="en-US" sz="2170" b="0" i="0" u="none" strike="noStrike" cap="none" dirty="0">
                <a:solidFill>
                  <a:srgbClr val="FF0000"/>
                </a:solidFill>
                <a:sym typeface="Georgia"/>
              </a:rPr>
              <a:t>A group of people working together for a very specific issue or group of people</a:t>
            </a:r>
          </a:p>
          <a:p>
            <a:pPr marL="365760" marR="0" lvl="0" indent="-25603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70"/>
              <a:buFont typeface="Georgia"/>
              <a:buChar char="•"/>
            </a:pPr>
            <a:endParaRPr dirty="0">
              <a:solidFill>
                <a:srgbClr val="FF0000"/>
              </a:solidFill>
            </a:endParaRPr>
          </a:p>
          <a:p>
            <a:pPr marL="365760" marR="0" lvl="0" indent="-256032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170"/>
              <a:buFont typeface="Georgia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sym typeface="Georgia"/>
              </a:rPr>
              <a:t>- Economic Interest Groups (Only write a couple)</a:t>
            </a:r>
            <a:endParaRPr sz="2400" dirty="0"/>
          </a:p>
          <a:p>
            <a:pPr marL="822960" lvl="1" indent="-256031">
              <a:lnSpc>
                <a:spcPct val="80000"/>
              </a:lnSpc>
              <a:buClr>
                <a:schemeClr val="accent3"/>
              </a:buClr>
              <a:buSzPts val="2170"/>
              <a:buFont typeface="Georgia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sym typeface="Georgia"/>
              </a:rPr>
              <a:t>Chamber of Commerce: enforce high standards for businesses and work for government help for businesses</a:t>
            </a:r>
            <a:endParaRPr sz="2000" dirty="0"/>
          </a:p>
          <a:p>
            <a:pPr marL="822960" lvl="1" indent="-256031">
              <a:lnSpc>
                <a:spcPct val="80000"/>
              </a:lnSpc>
              <a:buClr>
                <a:schemeClr val="accent3"/>
              </a:buClr>
              <a:buSzPts val="2170"/>
              <a:buFont typeface="Georgia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sym typeface="Georgia"/>
              </a:rPr>
              <a:t>Tobacco Institute: supports the major tobacco companies</a:t>
            </a:r>
            <a:endParaRPr sz="2000" dirty="0"/>
          </a:p>
          <a:p>
            <a:pPr marL="822960" lvl="1" indent="-256031">
              <a:lnSpc>
                <a:spcPct val="80000"/>
              </a:lnSpc>
              <a:buClr>
                <a:schemeClr val="accent3"/>
              </a:buClr>
              <a:buSzPts val="2170"/>
              <a:buFont typeface="Georgia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sym typeface="Georgia"/>
              </a:rPr>
              <a:t>American Federation of Labor and Congress of International Organizations (AFL-CIO): represents many labor unions</a:t>
            </a:r>
            <a:endParaRPr sz="2000" dirty="0"/>
          </a:p>
          <a:p>
            <a:pPr marL="822960" lvl="1" indent="-256031">
              <a:lnSpc>
                <a:spcPct val="80000"/>
              </a:lnSpc>
              <a:buClr>
                <a:schemeClr val="accent3"/>
              </a:buClr>
              <a:buSzPts val="2170"/>
              <a:buFont typeface="Georgia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sym typeface="Georgia"/>
              </a:rPr>
              <a:t>National Education Association (NEA): works for better pay and working conditions for teachers</a:t>
            </a:r>
          </a:p>
          <a:p>
            <a:pPr marL="566929" lvl="1" indent="0">
              <a:lnSpc>
                <a:spcPct val="80000"/>
              </a:lnSpc>
              <a:buClr>
                <a:schemeClr val="accent3"/>
              </a:buClr>
              <a:buSzPts val="2170"/>
              <a:buNone/>
            </a:pPr>
            <a:endParaRPr sz="2000" dirty="0"/>
          </a:p>
          <a:p>
            <a:pPr marL="365760" marR="0" lvl="0" indent="-256032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170"/>
              <a:buFont typeface="Georgia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sym typeface="Georgia"/>
              </a:rPr>
              <a:t>- People Interest Groups (Only Write a couple)</a:t>
            </a:r>
            <a:endParaRPr sz="2400" dirty="0"/>
          </a:p>
          <a:p>
            <a:pPr marL="822960" lvl="1" indent="-256031">
              <a:lnSpc>
                <a:spcPct val="80000"/>
              </a:lnSpc>
              <a:buClr>
                <a:schemeClr val="accent3"/>
              </a:buClr>
              <a:buSzPts val="2170"/>
              <a:buFont typeface="Georgia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sym typeface="Georgia"/>
              </a:rPr>
              <a:t>National Organization for Women (NOW)</a:t>
            </a:r>
            <a:endParaRPr sz="2000" dirty="0"/>
          </a:p>
          <a:p>
            <a:pPr marL="822960" lvl="1" indent="-256031">
              <a:lnSpc>
                <a:spcPct val="80000"/>
              </a:lnSpc>
              <a:buClr>
                <a:schemeClr val="accent3"/>
              </a:buClr>
              <a:buSzPts val="2170"/>
              <a:buFont typeface="Georgia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sym typeface="Georgia"/>
              </a:rPr>
              <a:t>National Association for the Advancement of Colored People (NAACP)</a:t>
            </a:r>
            <a:endParaRPr sz="2000" dirty="0"/>
          </a:p>
          <a:p>
            <a:pPr marL="822960" lvl="1" indent="-256031">
              <a:lnSpc>
                <a:spcPct val="80000"/>
              </a:lnSpc>
              <a:buClr>
                <a:schemeClr val="accent3"/>
              </a:buClr>
              <a:buSzPts val="2170"/>
              <a:buFont typeface="Georgia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sym typeface="Georgia"/>
              </a:rPr>
              <a:t>American Civil Liberties Union (ACLU): worked to ensure civil liberties</a:t>
            </a:r>
            <a:endParaRPr sz="2000" dirty="0"/>
          </a:p>
          <a:p>
            <a:pPr marL="822960" lvl="1" indent="-256031">
              <a:lnSpc>
                <a:spcPct val="80000"/>
              </a:lnSpc>
              <a:buClr>
                <a:schemeClr val="accent3"/>
              </a:buClr>
              <a:buSzPts val="2170"/>
              <a:buFont typeface="Georgia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sym typeface="Georgia"/>
              </a:rPr>
              <a:t>American Association of Retired Persons (AARP)</a:t>
            </a:r>
            <a:endParaRPr sz="2000" dirty="0"/>
          </a:p>
          <a:p>
            <a:pPr marL="365760" marR="0" lvl="0" indent="-118236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170"/>
              <a:buFont typeface="Georgia"/>
              <a:buNone/>
            </a:pPr>
            <a:endParaRPr sz="217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4"/>
          <p:cNvSpPr txBox="1">
            <a:spLocks noGrp="1"/>
          </p:cNvSpPr>
          <p:nvPr>
            <p:ph type="title"/>
          </p:nvPr>
        </p:nvSpPr>
        <p:spPr>
          <a:xfrm>
            <a:off x="457200" y="723276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 dirty="0"/>
              <a:t>E</a:t>
            </a:r>
            <a:r>
              <a:rPr lang="en-US" sz="40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FFECTS OF INTEREST GROUPS</a:t>
            </a:r>
            <a:endParaRPr sz="4000" b="0" i="0" u="none" strike="noStrike" cap="none" dirty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2" name="Google Shape;182;p24"/>
          <p:cNvSpPr txBox="1">
            <a:spLocks noGrp="1"/>
          </p:cNvSpPr>
          <p:nvPr>
            <p:ph type="body" idx="1"/>
          </p:nvPr>
        </p:nvSpPr>
        <p:spPr>
          <a:xfrm>
            <a:off x="457200" y="1790076"/>
            <a:ext cx="8229600" cy="4784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90"/>
              <a:buFont typeface="Georgia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Support Candidates: campaigning and donating money through Political Action Committees (PAC)→ special piece of an interest group that can donate unlimited amounts of money to candidates.</a:t>
            </a:r>
            <a:endParaRPr sz="259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65760" marR="0" lvl="0" indent="-2560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590"/>
              <a:buFont typeface="Georgia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Going to court: help members in disputes with other people or the government</a:t>
            </a:r>
            <a:endParaRPr dirty="0"/>
          </a:p>
          <a:p>
            <a:pPr marL="365760" marR="0" lvl="0" indent="-2560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590"/>
              <a:buFont typeface="Georgia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Lobbying: speaking directly to lawmakers to convince them to support or oppose a bill</a:t>
            </a:r>
            <a:endParaRPr dirty="0"/>
          </a:p>
          <a:p>
            <a:pPr marL="365760" marR="0" lvl="0" indent="-2560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590"/>
              <a:buFont typeface="Georgia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Protests and Petitions</a:t>
            </a:r>
            <a:endParaRPr dirty="0"/>
          </a:p>
          <a:p>
            <a:pPr marL="365760" marR="0" lvl="0" indent="-2560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590"/>
              <a:buFont typeface="Georgia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Commercials</a:t>
            </a:r>
            <a:endParaRPr dirty="0"/>
          </a:p>
          <a:p>
            <a:pPr marL="365760" marR="0" lvl="0" indent="-91566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590"/>
              <a:buFont typeface="Georgia"/>
              <a:buNone/>
            </a:pPr>
            <a:endParaRPr sz="259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OTHER WAYS TO INFLUENCE THE GOVERNMENT</a:t>
            </a:r>
            <a:endParaRPr sz="4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1" name="Google Shape;121;p15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Georgia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EQ:Beyond voting and joining political parties, how else can citizens have their voices heard?</a:t>
            </a:r>
            <a:endParaRPr/>
          </a:p>
          <a:p>
            <a:pPr marL="64008" marR="0" lvl="0" indent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Georgia"/>
              <a:buNone/>
            </a:pPr>
            <a:endParaRPr sz="24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PUBLIC OPINION</a:t>
            </a:r>
            <a:endParaRPr sz="40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7" name="Google Shape;127;p16"/>
          <p:cNvSpPr txBox="1">
            <a:spLocks noGrp="1"/>
          </p:cNvSpPr>
          <p:nvPr>
            <p:ph type="body" idx="1"/>
          </p:nvPr>
        </p:nvSpPr>
        <p:spPr>
          <a:xfrm>
            <a:off x="0" y="1447800"/>
            <a:ext cx="8686800" cy="5126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Georgia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The general view of most people regarding the government or an elected official</a:t>
            </a:r>
            <a:endParaRPr dirty="0"/>
          </a:p>
          <a:p>
            <a:pPr marL="365760" marR="0" lvl="0" indent="-2560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Georgia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Allows elected officials to know whether the people approve of the job they are doing or not.</a:t>
            </a:r>
            <a:endParaRPr dirty="0"/>
          </a:p>
          <a:p>
            <a:pPr marL="365760" marR="0" lvl="0" indent="-2560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Georgia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Allows elected officials to know when the public is ready for a change or something new</a:t>
            </a:r>
            <a:endParaRPr dirty="0"/>
          </a:p>
          <a:p>
            <a:pPr marL="365760" marR="0" lvl="0" indent="-782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None/>
            </a:pPr>
            <a:endParaRPr sz="2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Where does your opinion come from?</a:t>
            </a:r>
            <a:br>
              <a:rPr lang="en-US" sz="36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sz="36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3" name="Google Shape;133;p17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Personal background</a:t>
            </a:r>
            <a:endParaRPr dirty="0"/>
          </a:p>
          <a:p>
            <a:pPr marL="365760" marR="0" lvl="0" indent="-2560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Mass media: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how information is presented can have a major effect on opinion</a:t>
            </a:r>
            <a:endParaRPr dirty="0"/>
          </a:p>
          <a:p>
            <a:pPr marL="365760" marR="0" lvl="0" indent="-2560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Public officials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speeches and written statements are intended to convince people of thinking a certain way</a:t>
            </a:r>
            <a:endParaRPr dirty="0"/>
          </a:p>
          <a:p>
            <a:pPr marL="365760" marR="0" lvl="0" indent="-2560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Interest groups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groups of people with similar views who try to persuade the government to do certain things</a:t>
            </a:r>
            <a:endParaRPr sz="2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How is Public Opinion Measured</a:t>
            </a:r>
            <a:endParaRPr sz="40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9" name="Google Shape;139;p18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Look at elections</a:t>
            </a:r>
            <a:endParaRPr dirty="0"/>
          </a:p>
          <a:p>
            <a:pPr marL="365760" marR="0" lvl="0" indent="-2560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Public opinion polls: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pollsters must question at least 1,500 people for the poll to be legitimate</a:t>
            </a:r>
          </a:p>
          <a:p>
            <a:pPr marL="822960" lvl="1" indent="-256032">
              <a:buClr>
                <a:schemeClr val="accent3"/>
              </a:buClr>
              <a:buSzPts val="2800"/>
              <a:buFont typeface="Georgia"/>
              <a:buChar char="•"/>
            </a:pPr>
            <a:r>
              <a:rPr lang="en-US" dirty="0">
                <a:solidFill>
                  <a:schemeClr val="dk1"/>
                </a:solidFill>
              </a:rPr>
              <a:t>Legitimate sample </a:t>
            </a:r>
            <a:endParaRPr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19" descr="http://iwillserve.files.wordpress.com/2009/05/fox-news-log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97156" y="1447801"/>
            <a:ext cx="2744944" cy="259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9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MASS MEDIA</a:t>
            </a:r>
            <a:endParaRPr sz="40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6" name="Google Shape;146;p19"/>
          <p:cNvSpPr txBox="1">
            <a:spLocks noGrp="1"/>
          </p:cNvSpPr>
          <p:nvPr>
            <p:ph type="body" idx="1"/>
          </p:nvPr>
        </p:nvSpPr>
        <p:spPr>
          <a:xfrm>
            <a:off x="0" y="2057400"/>
            <a:ext cx="42672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90"/>
              <a:buFont typeface="Georgia"/>
              <a:buChar char="•"/>
            </a:pPr>
            <a:r>
              <a:rPr lang="en-US" sz="2590" b="0" i="0" u="none" strike="noStrike" cap="none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Types:</a:t>
            </a:r>
            <a:endParaRPr dirty="0"/>
          </a:p>
          <a:p>
            <a:pPr marL="365760" marR="0" lvl="0" indent="-256032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590"/>
              <a:buFont typeface="Georgia"/>
              <a:buNone/>
            </a:pPr>
            <a:r>
              <a:rPr lang="en-US" sz="2590" b="0" i="0" u="none" strike="noStrike" cap="none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   - Print- newspapers and magazines</a:t>
            </a:r>
            <a:endParaRPr dirty="0"/>
          </a:p>
          <a:p>
            <a:pPr marL="365760" marR="0" lvl="0" indent="-256032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590"/>
              <a:buFont typeface="Georgia"/>
              <a:buNone/>
            </a:pPr>
            <a:r>
              <a:rPr lang="en-US" sz="2590" b="0" i="0" u="none" strike="noStrike" cap="none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   - Electronic- TV, radio, internet</a:t>
            </a:r>
            <a:endParaRPr dirty="0"/>
          </a:p>
          <a:p>
            <a:pPr marL="365760" marR="0" lvl="0" indent="-256032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590"/>
              <a:buFont typeface="Georgia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Most mass media outlets are for-profit businesses.  This means they present stories and info to make money, rather than simply to inform</a:t>
            </a:r>
            <a:endParaRPr dirty="0"/>
          </a:p>
          <a:p>
            <a:pPr marL="365760" marR="0" lvl="0" indent="-91566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590"/>
              <a:buFont typeface="Georgia"/>
              <a:buNone/>
            </a:pPr>
            <a:endParaRPr sz="259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47" name="Google Shape;147;p19" descr="http://www.smokeindaeye.com/images/cnn_21fq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54554" y="1"/>
            <a:ext cx="3589446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9" descr="http://scrapetv.com/News/News%20Pages/Entertainment/images-4/msnbc-logo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35118" y="1828800"/>
            <a:ext cx="2608881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9" descr="http://www.ecuad.ca/system/files/time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43750" y="3657600"/>
            <a:ext cx="2000250" cy="162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9" descr="http://bccareer.files.wordpress.com/2009/05/nbc-logo1.jp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91400" y="5105400"/>
            <a:ext cx="1752600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9" descr="http://www.uvalencia.info/wp-content/uploads/cbs-logo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181600" y="5334000"/>
            <a:ext cx="1827056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9" descr="http://press.restaurant.com/images/10033/ABC%20logo.jp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562600" y="3962400"/>
            <a:ext cx="16002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IMPACT OF MASS MEDIA</a:t>
            </a:r>
            <a:endParaRPr sz="40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8" name="Google Shape;158;p20"/>
          <p:cNvSpPr txBox="1">
            <a:spLocks noGrp="1"/>
          </p:cNvSpPr>
          <p:nvPr>
            <p:ph type="body" idx="1"/>
          </p:nvPr>
        </p:nvSpPr>
        <p:spPr>
          <a:xfrm>
            <a:off x="228600" y="1524000"/>
            <a:ext cx="8458200" cy="5050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Set public agenda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stories presented by the media help decide what the public thinks is important</a:t>
            </a:r>
            <a:endParaRPr dirty="0"/>
          </a:p>
          <a:p>
            <a:pPr marL="365760" marR="0" lvl="0" indent="-2560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Celebrities often use their fame to get involved in politics.  Ex: Oprah and Arnold Schwarzenegger.</a:t>
            </a:r>
            <a:endParaRPr dirty="0"/>
          </a:p>
          <a:p>
            <a:pPr marL="365760" marR="0" lvl="0" indent="-2560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Elected officials want the media to present them as hard-working and honest</a:t>
            </a:r>
            <a:endParaRPr dirty="0"/>
          </a:p>
          <a:p>
            <a:pPr marL="365760" marR="0" lvl="0" indent="-2560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Watchdog: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expose govt. corruption</a:t>
            </a:r>
            <a:endParaRPr dirty="0"/>
          </a:p>
          <a:p>
            <a:pPr marL="365760" marR="0" lvl="0" indent="-2560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National Securi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ty: the media is not supposed to release information that could endanger national security</a:t>
            </a:r>
            <a:endParaRPr sz="2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1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Celebrity Activism </a:t>
            </a:r>
            <a:endParaRPr/>
          </a:p>
        </p:txBody>
      </p:sp>
      <p:sp>
        <p:nvSpPr>
          <p:cNvPr id="164" name="Google Shape;164;p21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https://www.c-span.org/classroom/document/?8817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2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Limits on the Media</a:t>
            </a:r>
            <a:endParaRPr sz="40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0" name="Google Shape;170;p22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The first amendment guarantees freedom of the press, except for libel</a:t>
            </a:r>
            <a:endParaRPr dirty="0"/>
          </a:p>
          <a:p>
            <a:pPr marL="365760" marR="0" lvl="0" indent="-2560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The Federal Communications Commission (FCC) regulates the media</a:t>
            </a:r>
            <a:endParaRPr dirty="0"/>
          </a:p>
          <a:p>
            <a:pPr marL="365760" marR="0" lvl="0" indent="-782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None/>
            </a:pPr>
            <a:endParaRPr sz="2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build="p"/>
    </p:bldLst>
  </p:timing>
</p:sld>
</file>

<file path=ppt/theme/theme1.xml><?xml version="1.0" encoding="utf-8"?>
<a:theme xmlns:a="http://schemas.openxmlformats.org/drawingml/2006/main" name="Urban">
  <a:themeElements>
    <a:clrScheme name="Paper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546</Words>
  <Application>Microsoft Macintosh PowerPoint</Application>
  <PresentationFormat>On-screen Show (4:3)</PresentationFormat>
  <Paragraphs>55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Georgia</vt:lpstr>
      <vt:lpstr>Noto Sans Symbols</vt:lpstr>
      <vt:lpstr>Trebuchet MS</vt:lpstr>
      <vt:lpstr>Urban</vt:lpstr>
      <vt:lpstr>Bell Ringer #5 3/11/19</vt:lpstr>
      <vt:lpstr>OTHER WAYS TO INFLUENCE THE GOVERNMENT</vt:lpstr>
      <vt:lpstr>PUBLIC OPINION</vt:lpstr>
      <vt:lpstr>Where does your opinion come from? </vt:lpstr>
      <vt:lpstr>How is Public Opinion Measured</vt:lpstr>
      <vt:lpstr>MASS MEDIA</vt:lpstr>
      <vt:lpstr>IMPACT OF MASS MEDIA</vt:lpstr>
      <vt:lpstr>Celebrity Activism </vt:lpstr>
      <vt:lpstr>Limits on the Media</vt:lpstr>
      <vt:lpstr>INTEREST GROUPS</vt:lpstr>
      <vt:lpstr>EFFECTS OF INTEREST GROUPS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Taylor Hunter</cp:lastModifiedBy>
  <cp:revision>2</cp:revision>
  <dcterms:modified xsi:type="dcterms:W3CDTF">2019-03-11T11:03:59Z</dcterms:modified>
</cp:coreProperties>
</file>