
<file path=[Content_Types].xml><?xml version="1.0" encoding="utf-8"?>
<Types xmlns="http://schemas.openxmlformats.org/package/2006/content-types">
  <Default Extension="jpeg" ContentType="image/jpeg"/>
  <Default Extension="rels" ContentType="application/vnd.openxmlformats-package.relationships+xml"/>
  <Default Extension="tiff" ContentType="image/tif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7" r:id="rId2"/>
    <p:sldId id="256" r:id="rId3"/>
    <p:sldId id="258" r:id="rId4"/>
    <p:sldId id="262" r:id="rId5"/>
    <p:sldId id="261" r:id="rId6"/>
    <p:sldId id="263" r:id="rId7"/>
    <p:sldId id="259" r:id="rId8"/>
    <p:sldId id="264" r:id="rId9"/>
    <p:sldId id="260" r:id="rId10"/>
    <p:sldId id="265" r:id="rId11"/>
    <p:sldId id="266"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38"/>
    <p:restoredTop sz="94690"/>
  </p:normalViewPr>
  <p:slideViewPr>
    <p:cSldViewPr snapToGrid="0" snapToObjects="1">
      <p:cViewPr varScale="1">
        <p:scale>
          <a:sx n="102" d="100"/>
          <a:sy n="102" d="100"/>
        </p:scale>
        <p:origin x="216" y="2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en-US"/>
              <a:t>Click to edit Master title style</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5D4628B0-7E88-374F-9BE2-F104BC99953E}" type="datetimeFigureOut">
              <a:rPr lang="en-US" smtClean="0"/>
              <a:t>4/3/19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19C45D8-1058-A247-B503-47EE50869647}" type="slidenum">
              <a:rPr lang="en-US" smtClean="0"/>
              <a:t>‹#›</a:t>
            </a:fld>
            <a:endParaRPr lang="en-US"/>
          </a:p>
        </p:txBody>
      </p:sp>
    </p:spTree>
    <p:extLst>
      <p:ext uri="{BB962C8B-B14F-4D97-AF65-F5344CB8AC3E}">
        <p14:creationId xmlns:p14="http://schemas.microsoft.com/office/powerpoint/2010/main" val="429376188"/>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D4628B0-7E88-374F-9BE2-F104BC99953E}" type="datetimeFigureOut">
              <a:rPr lang="en-US" smtClean="0"/>
              <a:t>4/3/19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9C45D8-1058-A247-B503-47EE50869647}" type="slidenum">
              <a:rPr lang="en-US" smtClean="0"/>
              <a:t>‹#›</a:t>
            </a:fld>
            <a:endParaRPr lang="en-US"/>
          </a:p>
        </p:txBody>
      </p:sp>
    </p:spTree>
    <p:extLst>
      <p:ext uri="{BB962C8B-B14F-4D97-AF65-F5344CB8AC3E}">
        <p14:creationId xmlns:p14="http://schemas.microsoft.com/office/powerpoint/2010/main" val="42351270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D4628B0-7E88-374F-9BE2-F104BC99953E}" type="datetimeFigureOut">
              <a:rPr lang="en-US" smtClean="0"/>
              <a:t>4/3/19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9C45D8-1058-A247-B503-47EE50869647}" type="slidenum">
              <a:rPr lang="en-US" smtClean="0"/>
              <a:t>‹#›</a:t>
            </a:fld>
            <a:endParaRPr lang="en-US"/>
          </a:p>
        </p:txBody>
      </p:sp>
    </p:spTree>
    <p:extLst>
      <p:ext uri="{BB962C8B-B14F-4D97-AF65-F5344CB8AC3E}">
        <p14:creationId xmlns:p14="http://schemas.microsoft.com/office/powerpoint/2010/main" val="24046488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D4628B0-7E88-374F-9BE2-F104BC99953E}" type="datetimeFigureOut">
              <a:rPr lang="en-US" smtClean="0"/>
              <a:t>4/3/19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19C45D8-1058-A247-B503-47EE50869647}" type="slidenum">
              <a:rPr lang="en-US" smtClean="0"/>
              <a:t>‹#›</a:t>
            </a:fld>
            <a:endParaRPr lang="en-US"/>
          </a:p>
        </p:txBody>
      </p:sp>
    </p:spTree>
    <p:extLst>
      <p:ext uri="{BB962C8B-B14F-4D97-AF65-F5344CB8AC3E}">
        <p14:creationId xmlns:p14="http://schemas.microsoft.com/office/powerpoint/2010/main" val="29835589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en-US"/>
              <a:t>Click to edit Master title style</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Date Placeholder 6"/>
          <p:cNvSpPr>
            <a:spLocks noGrp="1"/>
          </p:cNvSpPr>
          <p:nvPr>
            <p:ph type="dt" sz="half" idx="10"/>
          </p:nvPr>
        </p:nvSpPr>
        <p:spPr/>
        <p:txBody>
          <a:bodyPr/>
          <a:lstStyle/>
          <a:p>
            <a:fld id="{5D4628B0-7E88-374F-9BE2-F104BC99953E}" type="datetimeFigureOut">
              <a:rPr lang="en-US" smtClean="0"/>
              <a:t>4/3/19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19C45D8-1058-A247-B503-47EE50869647}" type="slidenum">
              <a:rPr lang="en-US" smtClean="0"/>
              <a:t>‹#›</a:t>
            </a:fld>
            <a:endParaRPr lang="en-US"/>
          </a:p>
        </p:txBody>
      </p:sp>
    </p:spTree>
    <p:extLst>
      <p:ext uri="{BB962C8B-B14F-4D97-AF65-F5344CB8AC3E}">
        <p14:creationId xmlns:p14="http://schemas.microsoft.com/office/powerpoint/2010/main" val="3037537760"/>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5D4628B0-7E88-374F-9BE2-F104BC99953E}" type="datetimeFigureOut">
              <a:rPr lang="en-US" smtClean="0"/>
              <a:t>4/3/19</a:t>
            </a:fld>
            <a:endParaRPr lang="en-US"/>
          </a:p>
        </p:txBody>
      </p:sp>
      <p:sp>
        <p:nvSpPr>
          <p:cNvPr id="9" name="Footer Placeholder 8"/>
          <p:cNvSpPr>
            <a:spLocks noGrp="1"/>
          </p:cNvSpPr>
          <p:nvPr>
            <p:ph type="ftr" sz="quarter" idx="11"/>
          </p:nvPr>
        </p:nvSpPr>
        <p:spPr/>
        <p:txBody>
          <a:bodyPr/>
          <a:lstStyle/>
          <a:p>
            <a:endParaRPr lang="en-US"/>
          </a:p>
        </p:txBody>
      </p:sp>
      <p:sp>
        <p:nvSpPr>
          <p:cNvPr id="10" name="Slide Number Placeholder 9"/>
          <p:cNvSpPr>
            <a:spLocks noGrp="1"/>
          </p:cNvSpPr>
          <p:nvPr>
            <p:ph type="sldNum" sz="quarter" idx="12"/>
          </p:nvPr>
        </p:nvSpPr>
        <p:spPr/>
        <p:txBody>
          <a:bodyPr/>
          <a:lstStyle/>
          <a:p>
            <a:fld id="{419C45D8-1058-A247-B503-47EE50869647}" type="slidenum">
              <a:rPr lang="en-US" smtClean="0"/>
              <a:t>‹#›</a:t>
            </a:fld>
            <a:endParaRPr lang="en-US"/>
          </a:p>
        </p:txBody>
      </p:sp>
    </p:spTree>
    <p:extLst>
      <p:ext uri="{BB962C8B-B14F-4D97-AF65-F5344CB8AC3E}">
        <p14:creationId xmlns:p14="http://schemas.microsoft.com/office/powerpoint/2010/main" val="26433348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583436" y="3143250"/>
            <a:ext cx="4270248" cy="25967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7" name="Date Placeholder 6"/>
          <p:cNvSpPr>
            <a:spLocks noGrp="1"/>
          </p:cNvSpPr>
          <p:nvPr>
            <p:ph type="dt" sz="half" idx="10"/>
          </p:nvPr>
        </p:nvSpPr>
        <p:spPr/>
        <p:txBody>
          <a:bodyPr/>
          <a:lstStyle/>
          <a:p>
            <a:fld id="{5D4628B0-7E88-374F-9BE2-F104BC99953E}" type="datetimeFigureOut">
              <a:rPr lang="en-US" smtClean="0"/>
              <a:t>4/3/19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19C45D8-1058-A247-B503-47EE50869647}" type="slidenum">
              <a:rPr lang="en-US" smtClean="0"/>
              <a:t>‹#›</a:t>
            </a:fld>
            <a:endParaRPr lang="en-US"/>
          </a:p>
        </p:txBody>
      </p:sp>
      <p:sp>
        <p:nvSpPr>
          <p:cNvPr id="10" name="Title 9"/>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14603327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D4628B0-7E88-374F-9BE2-F104BC99953E}" type="datetimeFigureOut">
              <a:rPr lang="en-US" smtClean="0"/>
              <a:t>4/3/19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19C45D8-1058-A247-B503-47EE50869647}" type="slidenum">
              <a:rPr lang="en-US" smtClean="0"/>
              <a:t>‹#›</a:t>
            </a:fld>
            <a:endParaRPr lang="en-US"/>
          </a:p>
        </p:txBody>
      </p:sp>
    </p:spTree>
    <p:extLst>
      <p:ext uri="{BB962C8B-B14F-4D97-AF65-F5344CB8AC3E}">
        <p14:creationId xmlns:p14="http://schemas.microsoft.com/office/powerpoint/2010/main" val="32932847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D4628B0-7E88-374F-9BE2-F104BC99953E}" type="datetimeFigureOut">
              <a:rPr lang="en-US" smtClean="0"/>
              <a:t>4/3/19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19C45D8-1058-A247-B503-47EE50869647}" type="slidenum">
              <a:rPr lang="en-US" smtClean="0"/>
              <a:t>‹#›</a:t>
            </a:fld>
            <a:endParaRPr lang="en-US"/>
          </a:p>
        </p:txBody>
      </p:sp>
    </p:spTree>
    <p:extLst>
      <p:ext uri="{BB962C8B-B14F-4D97-AF65-F5344CB8AC3E}">
        <p14:creationId xmlns:p14="http://schemas.microsoft.com/office/powerpoint/2010/main" val="26490946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en-US"/>
              <a:t>Click to edit Master title style</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9" name="Date Placeholder 8"/>
          <p:cNvSpPr>
            <a:spLocks noGrp="1"/>
          </p:cNvSpPr>
          <p:nvPr>
            <p:ph type="dt" sz="half" idx="10"/>
          </p:nvPr>
        </p:nvSpPr>
        <p:spPr/>
        <p:txBody>
          <a:bodyPr/>
          <a:lstStyle/>
          <a:p>
            <a:fld id="{5D4628B0-7E88-374F-9BE2-F104BC99953E}" type="datetimeFigureOut">
              <a:rPr lang="en-US" smtClean="0"/>
              <a:t>4/3/19</a:t>
            </a:fld>
            <a:endParaRPr lang="en-US"/>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a:p>
        </p:txBody>
      </p:sp>
      <p:sp>
        <p:nvSpPr>
          <p:cNvPr id="11" name="Slide Number Placeholder 10"/>
          <p:cNvSpPr>
            <a:spLocks noGrp="1"/>
          </p:cNvSpPr>
          <p:nvPr>
            <p:ph type="sldNum" sz="quarter" idx="12"/>
          </p:nvPr>
        </p:nvSpPr>
        <p:spPr/>
        <p:txBody>
          <a:bodyPr/>
          <a:lstStyle/>
          <a:p>
            <a:fld id="{419C45D8-1058-A247-B503-47EE50869647}" type="slidenum">
              <a:rPr lang="en-US" smtClean="0"/>
              <a:t>‹#›</a:t>
            </a:fld>
            <a:endParaRPr lang="en-US"/>
          </a:p>
        </p:txBody>
      </p:sp>
    </p:spTree>
    <p:extLst>
      <p:ext uri="{BB962C8B-B14F-4D97-AF65-F5344CB8AC3E}">
        <p14:creationId xmlns:p14="http://schemas.microsoft.com/office/powerpoint/2010/main" val="15381498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5D4628B0-7E88-374F-9BE2-F104BC99953E}" type="datetimeFigureOut">
              <a:rPr lang="en-US" smtClean="0"/>
              <a:t>4/3/19</a:t>
            </a:fld>
            <a:endParaRPr lang="en-US"/>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a:p>
        </p:txBody>
      </p:sp>
      <p:sp>
        <p:nvSpPr>
          <p:cNvPr id="10" name="Slide Number Placeholder 9"/>
          <p:cNvSpPr>
            <a:spLocks noGrp="1"/>
          </p:cNvSpPr>
          <p:nvPr>
            <p:ph type="sldNum" sz="quarter" idx="12"/>
          </p:nvPr>
        </p:nvSpPr>
        <p:spPr/>
        <p:txBody>
          <a:bodyPr/>
          <a:lstStyle/>
          <a:p>
            <a:fld id="{419C45D8-1058-A247-B503-47EE50869647}" type="slidenum">
              <a:rPr lang="en-US" smtClean="0"/>
              <a:t>‹#›</a:t>
            </a:fld>
            <a:endParaRPr lang="en-US"/>
          </a:p>
        </p:txBody>
      </p:sp>
    </p:spTree>
    <p:extLst>
      <p:ext uri="{BB962C8B-B14F-4D97-AF65-F5344CB8AC3E}">
        <p14:creationId xmlns:p14="http://schemas.microsoft.com/office/powerpoint/2010/main" val="35203365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5D4628B0-7E88-374F-9BE2-F104BC99953E}" type="datetimeFigureOut">
              <a:rPr lang="en-US" smtClean="0"/>
              <a:t>4/3/19</a:t>
            </a:fld>
            <a:endParaRPr lang="en-US"/>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419C45D8-1058-A247-B503-47EE50869647}" type="slidenum">
              <a:rPr lang="en-US" smtClean="0"/>
              <a:t>‹#›</a:t>
            </a:fld>
            <a:endParaRPr lang="en-US"/>
          </a:p>
        </p:txBody>
      </p:sp>
    </p:spTree>
    <p:extLst>
      <p:ext uri="{BB962C8B-B14F-4D97-AF65-F5344CB8AC3E}">
        <p14:creationId xmlns:p14="http://schemas.microsoft.com/office/powerpoint/2010/main" val="141519268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1.tiff"/><Relationship Id="rId2" Type="http://schemas.openxmlformats.org/officeDocument/2006/relationships/hyperlink" Target="https://www.youtube.com/watch?v=NwOYLV-L7pc"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www.nytimes.com/2018/04/23/well/eat/are-gmo-foods-safe.html" TargetMode="External"/><Relationship Id="rId2" Type="http://schemas.openxmlformats.org/officeDocument/2006/relationships/hyperlink" Target="https://www.youtube.com/watch?v=7TmcXYp8xu4" TargetMode="External"/><Relationship Id="rId1" Type="http://schemas.openxmlformats.org/officeDocument/2006/relationships/slideLayout" Target="../slideLayouts/slideLayout2.xml"/><Relationship Id="rId5" Type="http://schemas.openxmlformats.org/officeDocument/2006/relationships/hyperlink" Target="https://www.greenamerica.org/gmo-inside?gclid=Cj0KCQjws5HlBRDIARIsAOomqA3tjm5TfvkQTPIIZ4sOQ3eAq1e3z6siSEkrrMOk-jHmxw1oU1roEdwaAuohEALw_wcB" TargetMode="External"/><Relationship Id="rId4" Type="http://schemas.openxmlformats.org/officeDocument/2006/relationships/hyperlink" Target="https://www.youtube.com/watch?v=5MkH08772A4"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www.youtube.com/watch?v=Czx8nF7GrIM"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2E3BDF-0F03-D645-8B07-414A603C60B9}"/>
              </a:ext>
            </a:extLst>
          </p:cNvPr>
          <p:cNvSpPr>
            <a:spLocks noGrp="1"/>
          </p:cNvSpPr>
          <p:nvPr>
            <p:ph type="title"/>
          </p:nvPr>
        </p:nvSpPr>
        <p:spPr>
          <a:xfrm>
            <a:off x="2231136" y="263234"/>
            <a:ext cx="7729728" cy="1188720"/>
          </a:xfrm>
        </p:spPr>
        <p:txBody>
          <a:bodyPr/>
          <a:lstStyle/>
          <a:p>
            <a:r>
              <a:rPr lang="en-US" dirty="0"/>
              <a:t>Bell Ringer #2 </a:t>
            </a:r>
            <a:br>
              <a:rPr lang="en-US" dirty="0"/>
            </a:br>
            <a:r>
              <a:rPr lang="en-US" dirty="0"/>
              <a:t>4/4/19</a:t>
            </a:r>
          </a:p>
        </p:txBody>
      </p:sp>
      <p:sp>
        <p:nvSpPr>
          <p:cNvPr id="3" name="Content Placeholder 2">
            <a:extLst>
              <a:ext uri="{FF2B5EF4-FFF2-40B4-BE49-F238E27FC236}">
                <a16:creationId xmlns:a16="http://schemas.microsoft.com/office/drawing/2014/main" id="{22310760-3890-B54F-895C-62AACA0ABF0C}"/>
              </a:ext>
            </a:extLst>
          </p:cNvPr>
          <p:cNvSpPr>
            <a:spLocks noGrp="1"/>
          </p:cNvSpPr>
          <p:nvPr>
            <p:ph idx="1"/>
          </p:nvPr>
        </p:nvSpPr>
        <p:spPr>
          <a:xfrm>
            <a:off x="1453019" y="1627318"/>
            <a:ext cx="8668011" cy="4773481"/>
          </a:xfrm>
        </p:spPr>
        <p:txBody>
          <a:bodyPr>
            <a:normAutofit lnSpcReduction="10000"/>
          </a:bodyPr>
          <a:lstStyle/>
          <a:p>
            <a:pPr marL="342900" indent="-342900">
              <a:buFont typeface="+mj-lt"/>
              <a:buAutoNum type="arabicPeriod"/>
            </a:pPr>
            <a:r>
              <a:rPr lang="en-US" dirty="0"/>
              <a:t>What is impulse buying?</a:t>
            </a:r>
          </a:p>
          <a:p>
            <a:pPr marL="342900" indent="-342900">
              <a:buFont typeface="+mj-lt"/>
              <a:buAutoNum type="arabicPeriod"/>
            </a:pPr>
            <a:r>
              <a:rPr lang="en-US" dirty="0"/>
              <a:t>What are three ways to mitigate impulse buying?</a:t>
            </a:r>
          </a:p>
          <a:p>
            <a:pPr marL="342900" indent="-342900">
              <a:buFont typeface="+mj-lt"/>
              <a:buAutoNum type="arabicPeriod"/>
            </a:pPr>
            <a:endParaRPr lang="en-US" dirty="0"/>
          </a:p>
          <a:p>
            <a:pPr marL="342900" indent="-342900">
              <a:buFont typeface="+mj-lt"/>
              <a:buAutoNum type="arabicPeriod"/>
            </a:pPr>
            <a:r>
              <a:rPr lang="en-US" dirty="0"/>
              <a:t>Consumer Purchase Options:</a:t>
            </a:r>
          </a:p>
          <a:p>
            <a:pPr marL="628650" lvl="1" indent="-400050">
              <a:buFont typeface="+mj-lt"/>
              <a:buAutoNum type="romanLcPeriod"/>
            </a:pPr>
            <a:r>
              <a:rPr lang="en-US" dirty="0"/>
              <a:t>buy the purchase item by trading an item of equal value</a:t>
            </a:r>
          </a:p>
          <a:p>
            <a:pPr marL="628650" lvl="1" indent="-400050">
              <a:buFont typeface="+mj-lt"/>
              <a:buAutoNum type="romanLcPeriod"/>
            </a:pPr>
            <a:r>
              <a:rPr lang="en-US" dirty="0"/>
              <a:t>buy the purchase item using cash from a savings account</a:t>
            </a:r>
          </a:p>
          <a:p>
            <a:pPr marL="628650" lvl="1" indent="-400050">
              <a:buFont typeface="+mj-lt"/>
              <a:buAutoNum type="romanLcPeriod"/>
            </a:pPr>
            <a:r>
              <a:rPr lang="en-US" dirty="0"/>
              <a:t>buy the purchase item using cash from a checking account</a:t>
            </a:r>
          </a:p>
          <a:p>
            <a:pPr marL="628650" lvl="1" indent="-400050">
              <a:buFont typeface="+mj-lt"/>
              <a:buAutoNum type="romanLcPeriod"/>
            </a:pPr>
            <a:r>
              <a:rPr lang="en-US" dirty="0"/>
              <a:t>buy the purchase item through a credit card transaction </a:t>
            </a:r>
          </a:p>
          <a:p>
            <a:pPr marL="0" indent="0">
              <a:buNone/>
            </a:pPr>
            <a:r>
              <a:rPr lang="en-US" dirty="0"/>
              <a:t>Given the different costs associated with each option above, which should a</a:t>
            </a:r>
            <a:br>
              <a:rPr lang="en-US" dirty="0"/>
            </a:br>
            <a:r>
              <a:rPr lang="en-US" dirty="0"/>
              <a:t>consumer consider before making a credit card purchase? </a:t>
            </a:r>
          </a:p>
          <a:p>
            <a:pPr marL="228600" lvl="1" indent="0">
              <a:buNone/>
            </a:pPr>
            <a:r>
              <a:rPr lang="en-US" dirty="0"/>
              <a:t>A  the history of the producer’s company </a:t>
            </a:r>
          </a:p>
          <a:p>
            <a:pPr marL="228600" lvl="1" indent="0">
              <a:buNone/>
            </a:pPr>
            <a:r>
              <a:rPr lang="en-US" dirty="0"/>
              <a:t>B  the final cost of the product </a:t>
            </a:r>
          </a:p>
          <a:p>
            <a:pPr marL="228600" lvl="1" indent="0">
              <a:buNone/>
            </a:pPr>
            <a:r>
              <a:rPr lang="en-US" dirty="0"/>
              <a:t>C  the length of product availability </a:t>
            </a:r>
          </a:p>
          <a:p>
            <a:endParaRPr lang="en-US" dirty="0"/>
          </a:p>
        </p:txBody>
      </p:sp>
    </p:spTree>
    <p:extLst>
      <p:ext uri="{BB962C8B-B14F-4D97-AF65-F5344CB8AC3E}">
        <p14:creationId xmlns:p14="http://schemas.microsoft.com/office/powerpoint/2010/main" val="34994114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A9E74E-9813-4941-8FCA-8ED0AB4EFDBB}"/>
              </a:ext>
            </a:extLst>
          </p:cNvPr>
          <p:cNvSpPr>
            <a:spLocks noGrp="1"/>
          </p:cNvSpPr>
          <p:nvPr>
            <p:ph type="title"/>
          </p:nvPr>
        </p:nvSpPr>
        <p:spPr>
          <a:xfrm>
            <a:off x="2143454" y="443214"/>
            <a:ext cx="7729728" cy="1188720"/>
          </a:xfrm>
        </p:spPr>
        <p:txBody>
          <a:bodyPr/>
          <a:lstStyle/>
          <a:p>
            <a:r>
              <a:rPr lang="en-US" dirty="0"/>
              <a:t>How much does a purchase really cost?</a:t>
            </a:r>
          </a:p>
        </p:txBody>
      </p:sp>
      <p:sp>
        <p:nvSpPr>
          <p:cNvPr id="3" name="Content Placeholder 2">
            <a:extLst>
              <a:ext uri="{FF2B5EF4-FFF2-40B4-BE49-F238E27FC236}">
                <a16:creationId xmlns:a16="http://schemas.microsoft.com/office/drawing/2014/main" id="{DB02B60B-C7E3-C544-AB74-9D4E0E06E254}"/>
              </a:ext>
            </a:extLst>
          </p:cNvPr>
          <p:cNvSpPr>
            <a:spLocks noGrp="1"/>
          </p:cNvSpPr>
          <p:nvPr>
            <p:ph idx="1"/>
          </p:nvPr>
        </p:nvSpPr>
        <p:spPr>
          <a:xfrm>
            <a:off x="2231136" y="1866378"/>
            <a:ext cx="7729728" cy="4121064"/>
          </a:xfrm>
        </p:spPr>
        <p:txBody>
          <a:bodyPr/>
          <a:lstStyle/>
          <a:p>
            <a:r>
              <a:rPr lang="en-US" sz="2400" dirty="0"/>
              <a:t>Buying a product costs more than money; it also costs the time it takes to make the purchase, and the opportunity cost of not buying something else</a:t>
            </a:r>
          </a:p>
          <a:p>
            <a:pPr lvl="1"/>
            <a:r>
              <a:rPr lang="en-US" sz="2000" b="1" u="sng" dirty="0">
                <a:solidFill>
                  <a:srgbClr val="0070C0"/>
                </a:solidFill>
              </a:rPr>
              <a:t>Opportunity cost- </a:t>
            </a:r>
          </a:p>
          <a:p>
            <a:pPr lvl="2"/>
            <a:r>
              <a:rPr lang="en-US" sz="2000" dirty="0"/>
              <a:t>The loss of potential gain from other alternatives when one alternative is chosen.</a:t>
            </a:r>
          </a:p>
          <a:p>
            <a:pPr marL="457200" lvl="2" indent="0">
              <a:buNone/>
            </a:pPr>
            <a:endParaRPr lang="en-US" sz="2000" dirty="0"/>
          </a:p>
          <a:p>
            <a:pPr marL="457200" lvl="2" indent="0">
              <a:buNone/>
            </a:pPr>
            <a:r>
              <a:rPr lang="en-US" sz="1400" dirty="0">
                <a:hlinkClick r:id="rId2"/>
              </a:rPr>
              <a:t>https://www.youtube.com/watch?v=NwOYLV-L7pc</a:t>
            </a:r>
            <a:endParaRPr lang="en-US" sz="1400" dirty="0"/>
          </a:p>
          <a:p>
            <a:pPr marL="457200" lvl="2" indent="0">
              <a:buNone/>
            </a:pPr>
            <a:endParaRPr lang="en-US" sz="2000" dirty="0"/>
          </a:p>
          <a:p>
            <a:pPr marL="0" indent="0">
              <a:buNone/>
            </a:pPr>
            <a:endParaRPr lang="en-US" dirty="0"/>
          </a:p>
        </p:txBody>
      </p:sp>
      <p:pic>
        <p:nvPicPr>
          <p:cNvPr id="4" name="Picture 3">
            <a:extLst>
              <a:ext uri="{FF2B5EF4-FFF2-40B4-BE49-F238E27FC236}">
                <a16:creationId xmlns:a16="http://schemas.microsoft.com/office/drawing/2014/main" id="{F0A81639-D72B-D240-9396-52D26FCA5D68}"/>
              </a:ext>
            </a:extLst>
          </p:cNvPr>
          <p:cNvPicPr>
            <a:picLocks noChangeAspect="1"/>
          </p:cNvPicPr>
          <p:nvPr/>
        </p:nvPicPr>
        <p:blipFill>
          <a:blip r:embed="rId3"/>
          <a:stretch>
            <a:fillRect/>
          </a:stretch>
        </p:blipFill>
        <p:spPr>
          <a:xfrm>
            <a:off x="7327726" y="4212585"/>
            <a:ext cx="4283902" cy="2377566"/>
          </a:xfrm>
          <a:prstGeom prst="rect">
            <a:avLst/>
          </a:prstGeom>
        </p:spPr>
      </p:pic>
    </p:spTree>
    <p:extLst>
      <p:ext uri="{BB962C8B-B14F-4D97-AF65-F5344CB8AC3E}">
        <p14:creationId xmlns:p14="http://schemas.microsoft.com/office/powerpoint/2010/main" val="21931261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1F5778-E8F1-9143-8499-7BD104D46DE9}"/>
              </a:ext>
            </a:extLst>
          </p:cNvPr>
          <p:cNvSpPr>
            <a:spLocks noGrp="1"/>
          </p:cNvSpPr>
          <p:nvPr>
            <p:ph type="title"/>
          </p:nvPr>
        </p:nvSpPr>
        <p:spPr>
          <a:xfrm>
            <a:off x="1980616" y="150500"/>
            <a:ext cx="7729728" cy="1188720"/>
          </a:xfrm>
        </p:spPr>
        <p:txBody>
          <a:bodyPr/>
          <a:lstStyle/>
          <a:p>
            <a:r>
              <a:rPr lang="en-US" dirty="0"/>
              <a:t>GMO Debate</a:t>
            </a:r>
          </a:p>
        </p:txBody>
      </p:sp>
      <p:sp>
        <p:nvSpPr>
          <p:cNvPr id="3" name="Content Placeholder 2">
            <a:extLst>
              <a:ext uri="{FF2B5EF4-FFF2-40B4-BE49-F238E27FC236}">
                <a16:creationId xmlns:a16="http://schemas.microsoft.com/office/drawing/2014/main" id="{D9D0BDFB-A78A-8047-B537-7309ABB39D9A}"/>
              </a:ext>
            </a:extLst>
          </p:cNvPr>
          <p:cNvSpPr>
            <a:spLocks noGrp="1"/>
          </p:cNvSpPr>
          <p:nvPr>
            <p:ph idx="1"/>
          </p:nvPr>
        </p:nvSpPr>
        <p:spPr>
          <a:xfrm>
            <a:off x="2231136" y="1478072"/>
            <a:ext cx="7729728" cy="5022936"/>
          </a:xfrm>
        </p:spPr>
        <p:txBody>
          <a:bodyPr>
            <a:normAutofit fontScale="85000" lnSpcReduction="20000"/>
          </a:bodyPr>
          <a:lstStyle/>
          <a:p>
            <a:r>
              <a:rPr lang="en-US" dirty="0"/>
              <a:t>Directions: the class will be divided into two groups. Each group will be assigned an argument for or against GMO’s. You will have 10 minutes to create an argument for your case. Once that time is up, we will have a class debate.</a:t>
            </a:r>
          </a:p>
          <a:p>
            <a:r>
              <a:rPr lang="en-US" b="1" i="1" dirty="0"/>
              <a:t> Criteria:</a:t>
            </a:r>
          </a:p>
          <a:p>
            <a:pPr marL="571500" lvl="1" indent="-342900">
              <a:buFont typeface="+mj-lt"/>
              <a:buAutoNum type="arabicParenR"/>
            </a:pPr>
            <a:r>
              <a:rPr lang="en-US" dirty="0"/>
              <a:t>Everyone in the group must participate (engage those who are not involved)</a:t>
            </a:r>
          </a:p>
          <a:p>
            <a:pPr marL="571500" lvl="1" indent="-342900">
              <a:buFont typeface="+mj-lt"/>
              <a:buAutoNum type="arabicParenR"/>
            </a:pPr>
            <a:r>
              <a:rPr lang="en-US" dirty="0"/>
              <a:t>Each group must send at least 3 representatives to debate their case.</a:t>
            </a:r>
          </a:p>
          <a:p>
            <a:pPr marL="571500" lvl="1" indent="-342900">
              <a:buFont typeface="+mj-lt"/>
              <a:buAutoNum type="arabicParenR"/>
            </a:pPr>
            <a:r>
              <a:rPr lang="en-US" dirty="0"/>
              <a:t>Each group will have 4 minutes to present their case, 5 minutes to come up with a rebuttal, and 2 additional minutes to debate</a:t>
            </a:r>
          </a:p>
          <a:p>
            <a:pPr marL="571500" lvl="1" indent="-342900">
              <a:buFont typeface="+mj-lt"/>
              <a:buAutoNum type="arabicParenR"/>
            </a:pPr>
            <a:r>
              <a:rPr lang="en-US" dirty="0"/>
              <a:t>Must back claims with factual evidence</a:t>
            </a:r>
          </a:p>
          <a:p>
            <a:r>
              <a:rPr lang="en-US" b="1" u="sng" dirty="0"/>
              <a:t>Resources to help you get started:</a:t>
            </a:r>
          </a:p>
          <a:p>
            <a:r>
              <a:rPr lang="en-US" dirty="0"/>
              <a:t>Pro GMO-</a:t>
            </a:r>
          </a:p>
          <a:p>
            <a:pPr lvl="1"/>
            <a:r>
              <a:rPr lang="en-US" dirty="0">
                <a:hlinkClick r:id="rId2"/>
              </a:rPr>
              <a:t>https://www.youtube.com/watch?v=7TmcXYp8xu4</a:t>
            </a:r>
            <a:endParaRPr lang="en-US" dirty="0"/>
          </a:p>
          <a:p>
            <a:pPr lvl="1"/>
            <a:r>
              <a:rPr lang="en-US" dirty="0">
                <a:hlinkClick r:id="rId3"/>
              </a:rPr>
              <a:t>https://www.nytimes.com/2018/04/23/well/eat/are-gmo-foods-safe.html</a:t>
            </a:r>
            <a:endParaRPr lang="en-US" dirty="0"/>
          </a:p>
          <a:p>
            <a:r>
              <a:rPr lang="en-US" dirty="0"/>
              <a:t>Anti GMO- </a:t>
            </a:r>
          </a:p>
          <a:p>
            <a:r>
              <a:rPr lang="en-US" dirty="0">
                <a:hlinkClick r:id="rId4"/>
              </a:rPr>
              <a:t>https://www.youtube.com/watch?v=5MkH08772A4</a:t>
            </a:r>
            <a:endParaRPr lang="en-US" dirty="0"/>
          </a:p>
          <a:p>
            <a:r>
              <a:rPr lang="en-US" dirty="0">
                <a:hlinkClick r:id="rId5"/>
              </a:rPr>
              <a:t>https://www.greenamerica.org/gmo-inside?gclid=Cj0KCQjws5HlBRDIARIsAOomqA3tjm5TfvkQTPIIZ4sOQ3eAq1e3z6siSEkrrMOk-jHmxw1oU1roEdwaAuohEALw_wcB</a:t>
            </a:r>
            <a:endParaRPr lang="en-US" dirty="0"/>
          </a:p>
          <a:p>
            <a:endParaRPr lang="en-US" dirty="0"/>
          </a:p>
        </p:txBody>
      </p:sp>
    </p:spTree>
    <p:extLst>
      <p:ext uri="{BB962C8B-B14F-4D97-AF65-F5344CB8AC3E}">
        <p14:creationId xmlns:p14="http://schemas.microsoft.com/office/powerpoint/2010/main" val="18024886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1A1D67-D80F-D14F-9D8B-A252FC2752EA}"/>
              </a:ext>
            </a:extLst>
          </p:cNvPr>
          <p:cNvSpPr>
            <a:spLocks noGrp="1"/>
          </p:cNvSpPr>
          <p:nvPr>
            <p:ph type="ctrTitle"/>
          </p:nvPr>
        </p:nvSpPr>
        <p:spPr/>
        <p:txBody>
          <a:bodyPr/>
          <a:lstStyle/>
          <a:p>
            <a:r>
              <a:rPr lang="en-US" dirty="0"/>
              <a:t>Personal finances: Managing your money</a:t>
            </a:r>
          </a:p>
        </p:txBody>
      </p:sp>
      <p:sp>
        <p:nvSpPr>
          <p:cNvPr id="3" name="Subtitle 2">
            <a:extLst>
              <a:ext uri="{FF2B5EF4-FFF2-40B4-BE49-F238E27FC236}">
                <a16:creationId xmlns:a16="http://schemas.microsoft.com/office/drawing/2014/main" id="{D1072B44-5763-504A-8C22-1FF36B36F146}"/>
              </a:ext>
            </a:extLst>
          </p:cNvPr>
          <p:cNvSpPr>
            <a:spLocks noGrp="1"/>
          </p:cNvSpPr>
          <p:nvPr>
            <p:ph type="subTitle" idx="1"/>
          </p:nvPr>
        </p:nvSpPr>
        <p:spPr/>
        <p:txBody>
          <a:bodyPr/>
          <a:lstStyle/>
          <a:p>
            <a:r>
              <a:rPr lang="en-US" dirty="0"/>
              <a:t>EQ: How can your education, career, and income influence the options that you have in life and the goals that you set?</a:t>
            </a:r>
          </a:p>
        </p:txBody>
      </p:sp>
    </p:spTree>
    <p:extLst>
      <p:ext uri="{BB962C8B-B14F-4D97-AF65-F5344CB8AC3E}">
        <p14:creationId xmlns:p14="http://schemas.microsoft.com/office/powerpoint/2010/main" val="29006217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3B789C-F3CD-5F40-BEB8-311982B65DE2}"/>
              </a:ext>
            </a:extLst>
          </p:cNvPr>
          <p:cNvSpPr>
            <a:spLocks noGrp="1"/>
          </p:cNvSpPr>
          <p:nvPr>
            <p:ph type="title"/>
          </p:nvPr>
        </p:nvSpPr>
        <p:spPr/>
        <p:txBody>
          <a:bodyPr/>
          <a:lstStyle/>
          <a:p>
            <a:r>
              <a:rPr lang="en-US" dirty="0"/>
              <a:t>Consumer Rights</a:t>
            </a:r>
          </a:p>
        </p:txBody>
      </p:sp>
      <p:sp>
        <p:nvSpPr>
          <p:cNvPr id="3" name="Content Placeholder 2">
            <a:extLst>
              <a:ext uri="{FF2B5EF4-FFF2-40B4-BE49-F238E27FC236}">
                <a16:creationId xmlns:a16="http://schemas.microsoft.com/office/drawing/2014/main" id="{7F168A36-69F3-544A-BD33-326643D17D8D}"/>
              </a:ext>
            </a:extLst>
          </p:cNvPr>
          <p:cNvSpPr>
            <a:spLocks noGrp="1"/>
          </p:cNvSpPr>
          <p:nvPr>
            <p:ph idx="1"/>
          </p:nvPr>
        </p:nvSpPr>
        <p:spPr/>
        <p:txBody>
          <a:bodyPr/>
          <a:lstStyle/>
          <a:p>
            <a:r>
              <a:rPr lang="en-US" dirty="0"/>
              <a:t>To make good economic decisions as consumers, we need to be aware of our rights and responsibilities</a:t>
            </a:r>
          </a:p>
          <a:p>
            <a:r>
              <a:rPr lang="en-US" dirty="0"/>
              <a:t>Question: Have you ever bought a product or service that did not work the way it was advertised? What did you do?</a:t>
            </a:r>
          </a:p>
          <a:p>
            <a:r>
              <a:rPr lang="en-US" dirty="0"/>
              <a:t>Consumer- someone who buys a product or service </a:t>
            </a:r>
          </a:p>
        </p:txBody>
      </p:sp>
    </p:spTree>
    <p:extLst>
      <p:ext uri="{BB962C8B-B14F-4D97-AF65-F5344CB8AC3E}">
        <p14:creationId xmlns:p14="http://schemas.microsoft.com/office/powerpoint/2010/main" val="2448959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EC5DDD-3BAC-DA4A-A8DF-67A1E4D3C42A}"/>
              </a:ext>
            </a:extLst>
          </p:cNvPr>
          <p:cNvSpPr>
            <a:spLocks noGrp="1"/>
          </p:cNvSpPr>
          <p:nvPr>
            <p:ph type="title"/>
          </p:nvPr>
        </p:nvSpPr>
        <p:spPr/>
        <p:txBody>
          <a:bodyPr/>
          <a:lstStyle/>
          <a:p>
            <a:r>
              <a:rPr lang="en-US" dirty="0"/>
              <a:t>Two types of income</a:t>
            </a:r>
          </a:p>
        </p:txBody>
      </p:sp>
      <p:sp>
        <p:nvSpPr>
          <p:cNvPr id="3" name="Content Placeholder 2">
            <a:extLst>
              <a:ext uri="{FF2B5EF4-FFF2-40B4-BE49-F238E27FC236}">
                <a16:creationId xmlns:a16="http://schemas.microsoft.com/office/drawing/2014/main" id="{75EB42FE-2F7E-3F4D-87D5-7C2C90857D9C}"/>
              </a:ext>
            </a:extLst>
          </p:cNvPr>
          <p:cNvSpPr>
            <a:spLocks noGrp="1"/>
          </p:cNvSpPr>
          <p:nvPr>
            <p:ph idx="1"/>
          </p:nvPr>
        </p:nvSpPr>
        <p:spPr/>
        <p:txBody>
          <a:bodyPr/>
          <a:lstStyle/>
          <a:p>
            <a:r>
              <a:rPr lang="en-US" dirty="0"/>
              <a:t>One of your fundamental rights as a consumer is to spend the money (income) you earn as you wish!</a:t>
            </a:r>
          </a:p>
          <a:p>
            <a:r>
              <a:rPr lang="en-US" dirty="0"/>
              <a:t>Two basic types of income:</a:t>
            </a:r>
          </a:p>
          <a:p>
            <a:pPr lvl="1"/>
            <a:r>
              <a:rPr lang="en-US" sz="2800" dirty="0">
                <a:solidFill>
                  <a:srgbClr val="0000FF"/>
                </a:solidFill>
              </a:rPr>
              <a:t>Disposable income </a:t>
            </a:r>
            <a:r>
              <a:rPr lang="en-US" sz="2800" dirty="0">
                <a:solidFill>
                  <a:srgbClr val="0000FF"/>
                </a:solidFill>
                <a:sym typeface="Wingdings"/>
              </a:rPr>
              <a:t> $ that remains after all taxes on it have been paid</a:t>
            </a:r>
          </a:p>
          <a:p>
            <a:pPr lvl="1"/>
            <a:r>
              <a:rPr lang="en-US" sz="2800" dirty="0">
                <a:solidFill>
                  <a:srgbClr val="0000FF"/>
                </a:solidFill>
                <a:sym typeface="Wingdings"/>
              </a:rPr>
              <a:t>Discretionary income  $ that remains after paying for necessities (bills, food, housing)</a:t>
            </a:r>
            <a:endParaRPr lang="en-US" sz="2800" dirty="0">
              <a:solidFill>
                <a:srgbClr val="0000FF"/>
              </a:solidFill>
            </a:endParaRPr>
          </a:p>
        </p:txBody>
      </p:sp>
    </p:spTree>
    <p:extLst>
      <p:ext uri="{BB962C8B-B14F-4D97-AF65-F5344CB8AC3E}">
        <p14:creationId xmlns:p14="http://schemas.microsoft.com/office/powerpoint/2010/main" val="18522128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921865-FC44-3040-BBEA-4398A6228C0C}"/>
              </a:ext>
            </a:extLst>
          </p:cNvPr>
          <p:cNvSpPr>
            <a:spLocks noGrp="1"/>
          </p:cNvSpPr>
          <p:nvPr>
            <p:ph type="title"/>
          </p:nvPr>
        </p:nvSpPr>
        <p:spPr>
          <a:xfrm>
            <a:off x="2143454" y="137974"/>
            <a:ext cx="7729728" cy="1188720"/>
          </a:xfrm>
        </p:spPr>
        <p:txBody>
          <a:bodyPr/>
          <a:lstStyle/>
          <a:p>
            <a:r>
              <a:rPr lang="en-US" dirty="0"/>
              <a:t>Protecting consumer rights</a:t>
            </a:r>
          </a:p>
        </p:txBody>
      </p:sp>
      <p:sp>
        <p:nvSpPr>
          <p:cNvPr id="3" name="Content Placeholder 2">
            <a:extLst>
              <a:ext uri="{FF2B5EF4-FFF2-40B4-BE49-F238E27FC236}">
                <a16:creationId xmlns:a16="http://schemas.microsoft.com/office/drawing/2014/main" id="{13710387-8053-C54F-93EA-A6CED9C6F91B}"/>
              </a:ext>
            </a:extLst>
          </p:cNvPr>
          <p:cNvSpPr>
            <a:spLocks noGrp="1"/>
          </p:cNvSpPr>
          <p:nvPr>
            <p:ph idx="1"/>
          </p:nvPr>
        </p:nvSpPr>
        <p:spPr>
          <a:xfrm>
            <a:off x="2231136" y="1603332"/>
            <a:ext cx="7729728" cy="4797468"/>
          </a:xfrm>
        </p:spPr>
        <p:txBody>
          <a:bodyPr>
            <a:normAutofit fontScale="92500" lnSpcReduction="20000"/>
          </a:bodyPr>
          <a:lstStyle/>
          <a:p>
            <a:r>
              <a:rPr lang="en-US" sz="2400" u="sng" dirty="0">
                <a:solidFill>
                  <a:srgbClr val="FF0000"/>
                </a:solidFill>
              </a:rPr>
              <a:t>Consumerism: </a:t>
            </a:r>
            <a:r>
              <a:rPr lang="en-US" sz="2400" dirty="0"/>
              <a:t>a movement to educate buyers about the purchases they make and to demand better and safer products from manufacturers</a:t>
            </a:r>
          </a:p>
          <a:p>
            <a:r>
              <a:rPr lang="en-US" sz="2400" b="1" u="sng" dirty="0">
                <a:solidFill>
                  <a:srgbClr val="FF0000"/>
                </a:solidFill>
              </a:rPr>
              <a:t>Consumer Product Safety Commission (CPSC)- </a:t>
            </a:r>
            <a:r>
              <a:rPr lang="en-US" sz="2400" dirty="0"/>
              <a:t>makes sure that toys, products, tools, and other goods are acceptable for public use.</a:t>
            </a:r>
          </a:p>
          <a:p>
            <a:r>
              <a:rPr lang="en-US" sz="2400" b="1" u="sng" dirty="0"/>
              <a:t>Food Labels</a:t>
            </a:r>
          </a:p>
          <a:p>
            <a:pPr lvl="1"/>
            <a:r>
              <a:rPr lang="en-US" sz="2400" dirty="0"/>
              <a:t>The U.S. Food and Drug Administration requires packaged food to display labels giving key information about their contents</a:t>
            </a:r>
          </a:p>
          <a:p>
            <a:pPr lvl="2"/>
            <a:r>
              <a:rPr lang="en-US" sz="2400" dirty="0"/>
              <a:t>GMO’S??</a:t>
            </a:r>
          </a:p>
          <a:p>
            <a:pPr lvl="2"/>
            <a:r>
              <a:rPr lang="en-US" sz="2400" dirty="0">
                <a:hlinkClick r:id="rId2"/>
              </a:rPr>
              <a:t>https://www.youtube.com/watch?v=Czx8nF7GrIM</a:t>
            </a:r>
            <a:endParaRPr lang="en-US" sz="2400" dirty="0"/>
          </a:p>
          <a:p>
            <a:pPr marL="457200" lvl="2" indent="0">
              <a:buNone/>
            </a:pPr>
            <a:endParaRPr lang="en-US" sz="2400" dirty="0"/>
          </a:p>
          <a:p>
            <a:pPr lvl="1"/>
            <a:r>
              <a:rPr lang="en-US" sz="2400" b="1" dirty="0">
                <a:solidFill>
                  <a:srgbClr val="0070C0"/>
                </a:solidFill>
              </a:rPr>
              <a:t>Q: How does this information help consumers?</a:t>
            </a:r>
          </a:p>
          <a:p>
            <a:pPr marL="0" indent="0">
              <a:buNone/>
            </a:pPr>
            <a:endParaRPr lang="en-US" dirty="0"/>
          </a:p>
        </p:txBody>
      </p:sp>
    </p:spTree>
    <p:extLst>
      <p:ext uri="{BB962C8B-B14F-4D97-AF65-F5344CB8AC3E}">
        <p14:creationId xmlns:p14="http://schemas.microsoft.com/office/powerpoint/2010/main" val="5696917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54042D-C1F7-6E45-9E58-CC57DA70E172}"/>
              </a:ext>
            </a:extLst>
          </p:cNvPr>
          <p:cNvSpPr>
            <a:spLocks noGrp="1"/>
          </p:cNvSpPr>
          <p:nvPr>
            <p:ph type="title"/>
          </p:nvPr>
        </p:nvSpPr>
        <p:spPr/>
        <p:txBody>
          <a:bodyPr/>
          <a:lstStyle/>
          <a:p>
            <a:r>
              <a:rPr lang="en-US" dirty="0"/>
              <a:t>Consumer Bill of Rights </a:t>
            </a:r>
          </a:p>
        </p:txBody>
      </p:sp>
      <p:sp>
        <p:nvSpPr>
          <p:cNvPr id="3" name="Content Placeholder 2">
            <a:extLst>
              <a:ext uri="{FF2B5EF4-FFF2-40B4-BE49-F238E27FC236}">
                <a16:creationId xmlns:a16="http://schemas.microsoft.com/office/drawing/2014/main" id="{2CAC4F15-7BF1-0040-8F96-F7D2E23FBDFE}"/>
              </a:ext>
            </a:extLst>
          </p:cNvPr>
          <p:cNvSpPr>
            <a:spLocks noGrp="1"/>
          </p:cNvSpPr>
          <p:nvPr>
            <p:ph idx="1"/>
          </p:nvPr>
        </p:nvSpPr>
        <p:spPr>
          <a:xfrm>
            <a:off x="2231136" y="2153412"/>
            <a:ext cx="7729728" cy="3896659"/>
          </a:xfrm>
        </p:spPr>
        <p:txBody>
          <a:bodyPr>
            <a:normAutofit fontScale="85000" lnSpcReduction="20000"/>
          </a:bodyPr>
          <a:lstStyle/>
          <a:p>
            <a:r>
              <a:rPr lang="en-US" sz="3000" dirty="0"/>
              <a:t>Over the past century, Congress has passed laws to protect consumer rights</a:t>
            </a:r>
          </a:p>
          <a:p>
            <a:r>
              <a:rPr lang="en-US" sz="3000" dirty="0"/>
              <a:t>In the 1960’s President Kennedy and, later, President Nixon emphasized five consumer rights</a:t>
            </a:r>
          </a:p>
          <a:p>
            <a:pPr lvl="1"/>
            <a:r>
              <a:rPr lang="en-US" sz="2800" dirty="0">
                <a:solidFill>
                  <a:srgbClr val="000000"/>
                </a:solidFill>
              </a:rPr>
              <a:t>The </a:t>
            </a:r>
            <a:r>
              <a:rPr lang="en-US" sz="2800" dirty="0">
                <a:solidFill>
                  <a:srgbClr val="0000FF"/>
                </a:solidFill>
              </a:rPr>
              <a:t>right to a safe product</a:t>
            </a:r>
          </a:p>
          <a:p>
            <a:pPr lvl="1"/>
            <a:r>
              <a:rPr lang="en-US" sz="2800" dirty="0">
                <a:solidFill>
                  <a:srgbClr val="000000"/>
                </a:solidFill>
              </a:rPr>
              <a:t>The </a:t>
            </a:r>
            <a:r>
              <a:rPr lang="en-US" sz="2800" dirty="0">
                <a:solidFill>
                  <a:srgbClr val="0000FF"/>
                </a:solidFill>
              </a:rPr>
              <a:t>right to be informed</a:t>
            </a:r>
          </a:p>
          <a:p>
            <a:pPr lvl="1"/>
            <a:r>
              <a:rPr lang="en-US" sz="2800" dirty="0">
                <a:solidFill>
                  <a:srgbClr val="000000"/>
                </a:solidFill>
              </a:rPr>
              <a:t>The </a:t>
            </a:r>
            <a:r>
              <a:rPr lang="en-US" sz="2800" dirty="0">
                <a:solidFill>
                  <a:srgbClr val="0000FF"/>
                </a:solidFill>
              </a:rPr>
              <a:t>right to choose </a:t>
            </a:r>
            <a:r>
              <a:rPr lang="en-US" sz="2800" dirty="0">
                <a:solidFill>
                  <a:srgbClr val="000000"/>
                </a:solidFill>
              </a:rPr>
              <a:t>from variety products and services</a:t>
            </a:r>
          </a:p>
          <a:p>
            <a:pPr lvl="1"/>
            <a:r>
              <a:rPr lang="en-US" sz="2800" dirty="0">
                <a:solidFill>
                  <a:srgbClr val="000000"/>
                </a:solidFill>
              </a:rPr>
              <a:t>The </a:t>
            </a:r>
            <a:r>
              <a:rPr lang="en-US" sz="2800" dirty="0">
                <a:solidFill>
                  <a:srgbClr val="0000FF"/>
                </a:solidFill>
              </a:rPr>
              <a:t>right to be heard </a:t>
            </a:r>
          </a:p>
          <a:p>
            <a:pPr lvl="1"/>
            <a:r>
              <a:rPr lang="en-US" sz="2800" dirty="0">
                <a:solidFill>
                  <a:srgbClr val="000000"/>
                </a:solidFill>
              </a:rPr>
              <a:t>The </a:t>
            </a:r>
            <a:r>
              <a:rPr lang="en-US" sz="2800" dirty="0">
                <a:solidFill>
                  <a:srgbClr val="0000FF"/>
                </a:solidFill>
              </a:rPr>
              <a:t>right to redress </a:t>
            </a:r>
            <a:r>
              <a:rPr lang="en-US" sz="2800" dirty="0">
                <a:solidFill>
                  <a:srgbClr val="000000"/>
                </a:solidFill>
                <a:sym typeface="Wingdings"/>
              </a:rPr>
              <a:t> refund or replacement </a:t>
            </a:r>
            <a:endParaRPr lang="en-US" sz="2800" dirty="0">
              <a:solidFill>
                <a:srgbClr val="000000"/>
              </a:solidFill>
            </a:endParaRPr>
          </a:p>
          <a:p>
            <a:endParaRPr lang="en-US" dirty="0"/>
          </a:p>
        </p:txBody>
      </p:sp>
    </p:spTree>
    <p:extLst>
      <p:ext uri="{BB962C8B-B14F-4D97-AF65-F5344CB8AC3E}">
        <p14:creationId xmlns:p14="http://schemas.microsoft.com/office/powerpoint/2010/main" val="16954526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5AD044-F694-2441-B346-00BAC4531459}"/>
              </a:ext>
            </a:extLst>
          </p:cNvPr>
          <p:cNvSpPr>
            <a:spLocks noGrp="1"/>
          </p:cNvSpPr>
          <p:nvPr>
            <p:ph type="title"/>
          </p:nvPr>
        </p:nvSpPr>
        <p:spPr/>
        <p:txBody>
          <a:bodyPr/>
          <a:lstStyle/>
          <a:p>
            <a:r>
              <a:rPr lang="en-US" dirty="0"/>
              <a:t>Consumer responsibilities</a:t>
            </a:r>
          </a:p>
        </p:txBody>
      </p:sp>
      <p:sp>
        <p:nvSpPr>
          <p:cNvPr id="3" name="Content Placeholder 2">
            <a:extLst>
              <a:ext uri="{FF2B5EF4-FFF2-40B4-BE49-F238E27FC236}">
                <a16:creationId xmlns:a16="http://schemas.microsoft.com/office/drawing/2014/main" id="{1CF7B471-9034-674C-904C-13C7B4619DF3}"/>
              </a:ext>
            </a:extLst>
          </p:cNvPr>
          <p:cNvSpPr>
            <a:spLocks noGrp="1"/>
          </p:cNvSpPr>
          <p:nvPr>
            <p:ph idx="1"/>
          </p:nvPr>
        </p:nvSpPr>
        <p:spPr>
          <a:xfrm>
            <a:off x="2231136" y="2442575"/>
            <a:ext cx="7729728" cy="3983277"/>
          </a:xfrm>
        </p:spPr>
        <p:txBody>
          <a:bodyPr>
            <a:normAutofit fontScale="92500" lnSpcReduction="10000"/>
          </a:bodyPr>
          <a:lstStyle/>
          <a:p>
            <a:r>
              <a:rPr lang="en-US" sz="3000" dirty="0"/>
              <a:t>Every right comes with certain responsibilities</a:t>
            </a:r>
          </a:p>
          <a:p>
            <a:pPr lvl="1"/>
            <a:r>
              <a:rPr lang="en-US" sz="2800" dirty="0">
                <a:solidFill>
                  <a:schemeClr val="tx1"/>
                </a:solidFill>
              </a:rPr>
              <a:t>The right to vote </a:t>
            </a:r>
            <a:r>
              <a:rPr lang="en-US" sz="2800" dirty="0">
                <a:solidFill>
                  <a:schemeClr val="tx1"/>
                </a:solidFill>
                <a:sym typeface="Wingdings"/>
              </a:rPr>
              <a:t> responsibility of staying informed</a:t>
            </a:r>
          </a:p>
          <a:p>
            <a:r>
              <a:rPr lang="en-US" sz="3000" dirty="0">
                <a:solidFill>
                  <a:schemeClr val="tx1"/>
                </a:solidFill>
              </a:rPr>
              <a:t>Consumer responsibilities may also be described as smart buying strategies</a:t>
            </a:r>
          </a:p>
          <a:p>
            <a:pPr lvl="1"/>
            <a:r>
              <a:rPr lang="en-US" sz="2800" dirty="0">
                <a:solidFill>
                  <a:srgbClr val="000000"/>
                </a:solidFill>
              </a:rPr>
              <a:t>Gathering information about the products we buy so we can </a:t>
            </a:r>
            <a:r>
              <a:rPr lang="en-US" sz="2800" dirty="0">
                <a:solidFill>
                  <a:srgbClr val="0000FF"/>
                </a:solidFill>
              </a:rPr>
              <a:t>recognize the quality of products</a:t>
            </a:r>
          </a:p>
          <a:p>
            <a:pPr lvl="1"/>
            <a:r>
              <a:rPr lang="en-US" sz="2800" dirty="0">
                <a:solidFill>
                  <a:srgbClr val="000000"/>
                </a:solidFill>
              </a:rPr>
              <a:t>Using advertising carefully to help </a:t>
            </a:r>
            <a:r>
              <a:rPr lang="en-US" sz="2800" dirty="0">
                <a:solidFill>
                  <a:srgbClr val="0000FF"/>
                </a:solidFill>
              </a:rPr>
              <a:t>learn about products and services and where to buy them</a:t>
            </a:r>
          </a:p>
          <a:p>
            <a:endParaRPr lang="en-US" dirty="0"/>
          </a:p>
        </p:txBody>
      </p:sp>
    </p:spTree>
    <p:extLst>
      <p:ext uri="{BB962C8B-B14F-4D97-AF65-F5344CB8AC3E}">
        <p14:creationId xmlns:p14="http://schemas.microsoft.com/office/powerpoint/2010/main" val="39151131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79A37E-CAF0-AF4F-8C7B-12D884824C54}"/>
              </a:ext>
            </a:extLst>
          </p:cNvPr>
          <p:cNvSpPr>
            <a:spLocks noGrp="1"/>
          </p:cNvSpPr>
          <p:nvPr>
            <p:ph type="title"/>
          </p:nvPr>
        </p:nvSpPr>
        <p:spPr/>
        <p:txBody>
          <a:bodyPr/>
          <a:lstStyle/>
          <a:p>
            <a:r>
              <a:rPr lang="en-US" dirty="0"/>
              <a:t>Smart buying strategies</a:t>
            </a:r>
          </a:p>
        </p:txBody>
      </p:sp>
      <p:sp>
        <p:nvSpPr>
          <p:cNvPr id="3" name="Content Placeholder 2">
            <a:extLst>
              <a:ext uri="{FF2B5EF4-FFF2-40B4-BE49-F238E27FC236}">
                <a16:creationId xmlns:a16="http://schemas.microsoft.com/office/drawing/2014/main" id="{5A906700-10B1-2145-8877-5F9ED5F07F86}"/>
              </a:ext>
            </a:extLst>
          </p:cNvPr>
          <p:cNvSpPr>
            <a:spLocks noGrp="1"/>
          </p:cNvSpPr>
          <p:nvPr>
            <p:ph idx="1"/>
          </p:nvPr>
        </p:nvSpPr>
        <p:spPr/>
        <p:txBody>
          <a:bodyPr>
            <a:normAutofit fontScale="77500" lnSpcReduction="20000"/>
          </a:bodyPr>
          <a:lstStyle/>
          <a:p>
            <a:pPr lvl="1"/>
            <a:r>
              <a:rPr lang="en-US" sz="2800" dirty="0">
                <a:solidFill>
                  <a:srgbClr val="0000FF"/>
                </a:solidFill>
              </a:rPr>
              <a:t>Gather information on the different prices available on products from different stores </a:t>
            </a:r>
            <a:r>
              <a:rPr lang="en-US" sz="2800" dirty="0">
                <a:solidFill>
                  <a:srgbClr val="000000"/>
                </a:solidFill>
              </a:rPr>
              <a:t>or companies </a:t>
            </a:r>
            <a:r>
              <a:rPr lang="en-US" sz="2800" dirty="0">
                <a:solidFill>
                  <a:srgbClr val="000000"/>
                </a:solidFill>
                <a:sym typeface="Wingdings"/>
              </a:rPr>
              <a:t> </a:t>
            </a:r>
            <a:r>
              <a:rPr lang="en-US" sz="2800" dirty="0">
                <a:solidFill>
                  <a:srgbClr val="0000FF"/>
                </a:solidFill>
                <a:sym typeface="Wingdings"/>
              </a:rPr>
              <a:t>comparison shopping</a:t>
            </a:r>
          </a:p>
          <a:p>
            <a:pPr lvl="1"/>
            <a:r>
              <a:rPr lang="en-US" sz="2800" dirty="0">
                <a:solidFill>
                  <a:srgbClr val="000000"/>
                </a:solidFill>
                <a:sym typeface="Wingdings"/>
              </a:rPr>
              <a:t>Deciding on the method of making purchase  buy in store, order online, use credit card?</a:t>
            </a:r>
          </a:p>
          <a:p>
            <a:r>
              <a:rPr lang="en-US" sz="3000" dirty="0">
                <a:solidFill>
                  <a:srgbClr val="0000FF"/>
                </a:solidFill>
                <a:sym typeface="Wingdings"/>
              </a:rPr>
              <a:t>If a product or service is faulty, it is the consumer’s responsibility to initiate problem-solving process</a:t>
            </a:r>
          </a:p>
          <a:p>
            <a:pPr lvl="1"/>
            <a:r>
              <a:rPr lang="en-US" sz="2800" dirty="0">
                <a:solidFill>
                  <a:srgbClr val="000000"/>
                </a:solidFill>
                <a:sym typeface="Wingdings"/>
              </a:rPr>
              <a:t>Check to see if product or service has a warranty then call seller or manufacturer</a:t>
            </a:r>
          </a:p>
          <a:p>
            <a:endParaRPr lang="en-US" dirty="0"/>
          </a:p>
        </p:txBody>
      </p:sp>
    </p:spTree>
    <p:extLst>
      <p:ext uri="{BB962C8B-B14F-4D97-AF65-F5344CB8AC3E}">
        <p14:creationId xmlns:p14="http://schemas.microsoft.com/office/powerpoint/2010/main" val="30982824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F4FA14-734C-8C4A-8C69-C177D31CABE7}"/>
              </a:ext>
            </a:extLst>
          </p:cNvPr>
          <p:cNvSpPr>
            <a:spLocks noGrp="1"/>
          </p:cNvSpPr>
          <p:nvPr>
            <p:ph type="title"/>
          </p:nvPr>
        </p:nvSpPr>
        <p:spPr/>
        <p:txBody>
          <a:bodyPr/>
          <a:lstStyle/>
          <a:p>
            <a:r>
              <a:rPr lang="en-US" dirty="0"/>
              <a:t>Making buying decisions</a:t>
            </a:r>
          </a:p>
        </p:txBody>
      </p:sp>
      <p:sp>
        <p:nvSpPr>
          <p:cNvPr id="3" name="Content Placeholder 2">
            <a:extLst>
              <a:ext uri="{FF2B5EF4-FFF2-40B4-BE49-F238E27FC236}">
                <a16:creationId xmlns:a16="http://schemas.microsoft.com/office/drawing/2014/main" id="{45B8CACB-20D1-6F4F-8722-330210AD4EEF}"/>
              </a:ext>
            </a:extLst>
          </p:cNvPr>
          <p:cNvSpPr>
            <a:spLocks noGrp="1"/>
          </p:cNvSpPr>
          <p:nvPr>
            <p:ph idx="1"/>
          </p:nvPr>
        </p:nvSpPr>
        <p:spPr>
          <a:xfrm>
            <a:off x="2231136" y="2367419"/>
            <a:ext cx="7729728" cy="4008329"/>
          </a:xfrm>
        </p:spPr>
        <p:txBody>
          <a:bodyPr>
            <a:normAutofit fontScale="92500" lnSpcReduction="20000"/>
          </a:bodyPr>
          <a:lstStyle/>
          <a:p>
            <a:r>
              <a:rPr lang="en-US" sz="3000" dirty="0"/>
              <a:t>It is the </a:t>
            </a:r>
            <a:r>
              <a:rPr lang="en-US" sz="3000" dirty="0">
                <a:solidFill>
                  <a:srgbClr val="0000FF"/>
                </a:solidFill>
              </a:rPr>
              <a:t>responsibility of the consumer to practice ethical behavior </a:t>
            </a:r>
            <a:r>
              <a:rPr lang="en-US" sz="3000" dirty="0"/>
              <a:t>by respecting the rights of producers and sellers</a:t>
            </a:r>
          </a:p>
          <a:p>
            <a:pPr lvl="1"/>
            <a:r>
              <a:rPr lang="en-US" sz="2800" dirty="0">
                <a:solidFill>
                  <a:srgbClr val="000000"/>
                </a:solidFill>
              </a:rPr>
              <a:t>Not trying to return a used item because it was advertised somewhere else at a lower price</a:t>
            </a:r>
          </a:p>
          <a:p>
            <a:pPr lvl="1"/>
            <a:r>
              <a:rPr lang="en-US" sz="2800" dirty="0">
                <a:solidFill>
                  <a:srgbClr val="000000"/>
                </a:solidFill>
              </a:rPr>
              <a:t>Claim product or service is faulty is consumer broke it</a:t>
            </a:r>
            <a:endParaRPr lang="en-US" dirty="0">
              <a:solidFill>
                <a:srgbClr val="000000"/>
              </a:solidFill>
            </a:endParaRPr>
          </a:p>
          <a:p>
            <a:r>
              <a:rPr lang="en-US" sz="3000" dirty="0"/>
              <a:t>Before making a purchase as a consumer, </a:t>
            </a:r>
            <a:r>
              <a:rPr lang="en-US" sz="3000" dirty="0">
                <a:solidFill>
                  <a:srgbClr val="0000FF"/>
                </a:solidFill>
              </a:rPr>
              <a:t>invest your time to inform yourself before investing your income.  Is it worth it?</a:t>
            </a:r>
          </a:p>
          <a:p>
            <a:endParaRPr lang="en-US" dirty="0"/>
          </a:p>
        </p:txBody>
      </p:sp>
    </p:spTree>
    <p:extLst>
      <p:ext uri="{BB962C8B-B14F-4D97-AF65-F5344CB8AC3E}">
        <p14:creationId xmlns:p14="http://schemas.microsoft.com/office/powerpoint/2010/main" val="2928516351"/>
      </p:ext>
    </p:extLst>
  </p:cSld>
  <p:clrMapOvr>
    <a:masterClrMapping/>
  </p:clrMapOvr>
</p:sld>
</file>

<file path=ppt/theme/theme1.xml><?xml version="1.0" encoding="utf-8"?>
<a:theme xmlns:a="http://schemas.openxmlformats.org/drawingml/2006/main" name="Parcel">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docProps/app.xml><?xml version="1.0" encoding="utf-8"?>
<Properties xmlns="http://schemas.openxmlformats.org/officeDocument/2006/extended-properties" xmlns:vt="http://schemas.openxmlformats.org/officeDocument/2006/docPropsVTypes">
  <Template>{CE908770-D708-E440-90DD-C2F1194F89D8}tf10001120</Template>
  <TotalTime>155</TotalTime>
  <Words>833</Words>
  <Application>Microsoft Macintosh PowerPoint</Application>
  <PresentationFormat>Widescreen</PresentationFormat>
  <Paragraphs>77</Paragraphs>
  <Slides>11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11</vt:i4>
      </vt:variant>
    </vt:vector>
  </HeadingPairs>
  <TitlesOfParts>
    <vt:vector size="14" baseType="lpstr">
      <vt:lpstr>Arial</vt:lpstr>
      <vt:lpstr>Gill Sans MT</vt:lpstr>
      <vt:lpstr>Parcel</vt:lpstr>
      <vt:lpstr>Bell Ringer #2  4/4/19</vt:lpstr>
      <vt:lpstr>Personal finances: Managing your money</vt:lpstr>
      <vt:lpstr>Consumer Rights</vt:lpstr>
      <vt:lpstr>Two types of income</vt:lpstr>
      <vt:lpstr>Protecting consumer rights</vt:lpstr>
      <vt:lpstr>Consumer Bill of Rights </vt:lpstr>
      <vt:lpstr>Consumer responsibilities</vt:lpstr>
      <vt:lpstr>Smart buying strategies</vt:lpstr>
      <vt:lpstr>Making buying decisions</vt:lpstr>
      <vt:lpstr>How much does a purchase really cost?</vt:lpstr>
      <vt:lpstr>GMO Debate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Bell Ringer #2 </dc:title>
  <dc:creator>Taylor Hunter</dc:creator>
  <cp:lastModifiedBy>Taylor Hunter</cp:lastModifiedBy>
  <cp:revision>14</cp:revision>
  <dcterms:created xsi:type="dcterms:W3CDTF">2019-04-04T00:10:41Z</dcterms:created>
  <dcterms:modified xsi:type="dcterms:W3CDTF">2019-04-04T02:46:21Z</dcterms:modified>
</cp:coreProperties>
</file>