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37"/>
    <p:restoredTop sz="94646"/>
  </p:normalViewPr>
  <p:slideViewPr>
    <p:cSldViewPr snapToGrid="0" snapToObjects="1">
      <p:cViewPr varScale="1">
        <p:scale>
          <a:sx n="98" d="100"/>
          <a:sy n="98" d="100"/>
        </p:scale>
        <p:origin x="1016" y="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Drag picture to placeholder or click icon to add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4/1/19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4/1/19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F3028-4E2D-0A4A-9ACA-792A679D51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 Ringer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CCA88-3B8B-294C-84A1-8D90974DF439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/>
              <a:t>The Pure Food and Drug Act and the Fair Packaging and Labeling act are examples of: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comparison shopping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smart buying strategies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protecting consumer rights </a:t>
            </a:r>
          </a:p>
          <a:p>
            <a:pPr marL="788670" lvl="1" indent="-514350">
              <a:buFont typeface="+mj-lt"/>
              <a:buAutoNum type="alphaLcParenR"/>
            </a:pPr>
            <a:endParaRPr lang="en-US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/>
              <a:t>Which agency is involved at making sure that the toys, products, tools and other goods we buy are acceptable for public use?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Consumer Product Safety Commission (CPSC)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Food and Drug Administration (FDA)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Better Business Bureau (BBB)</a:t>
            </a:r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endParaRPr lang="en-US" sz="2100" dirty="0"/>
          </a:p>
          <a:p>
            <a:pPr marL="514350" indent="-514350">
              <a:buClr>
                <a:schemeClr val="tx1"/>
              </a:buClr>
              <a:buFont typeface="+mj-lt"/>
              <a:buAutoNum type="arabicPeriod"/>
            </a:pPr>
            <a:r>
              <a:rPr lang="en-US" sz="1600" b="1" dirty="0"/>
              <a:t>Which term describes money remaining after all necessary expenses such as mortgage, car payments, insurance, </a:t>
            </a:r>
            <a:r>
              <a:rPr lang="en-US" sz="1600" b="1" dirty="0" err="1"/>
              <a:t>etc</a:t>
            </a:r>
            <a:r>
              <a:rPr lang="en-US" sz="1600" b="1" dirty="0"/>
              <a:t> are paid for?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fixed costs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discretionary income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r>
              <a:rPr lang="en-US" sz="1600" dirty="0">
                <a:solidFill>
                  <a:schemeClr val="tx1"/>
                </a:solidFill>
              </a:rPr>
              <a:t>complimentary income </a:t>
            </a:r>
          </a:p>
          <a:p>
            <a:pPr marL="788670" lvl="1" indent="-514350">
              <a:buClr>
                <a:schemeClr val="tx1"/>
              </a:buClr>
              <a:buFont typeface="+mj-lt"/>
              <a:buAutoNum type="alphaLcParenR"/>
            </a:pPr>
            <a:endParaRPr lang="en-US" sz="1600" dirty="0">
              <a:solidFill>
                <a:schemeClr val="tx1"/>
              </a:solidFill>
            </a:endParaRPr>
          </a:p>
          <a:p>
            <a:pPr marL="788670" lvl="1" indent="-514350">
              <a:buFont typeface="+mj-lt"/>
              <a:buAutoNum type="alphaLcParenR"/>
            </a:pPr>
            <a:endParaRPr lang="en-US" dirty="0"/>
          </a:p>
          <a:p>
            <a:pPr marL="788670" lvl="1" indent="-514350">
              <a:buFont typeface="+mj-lt"/>
              <a:buAutoNum type="alphaLcParenR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2763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0" dirty="0">
                <a:solidFill>
                  <a:srgbClr val="FF0000"/>
                </a:solidFill>
              </a:rPr>
              <a:t>Planning and Budgeting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4548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Unit 7</a:t>
            </a:r>
            <a:br>
              <a:rPr lang="en-US" dirty="0">
                <a:solidFill>
                  <a:srgbClr val="FF0000"/>
                </a:solidFill>
              </a:rPr>
            </a:br>
            <a:r>
              <a:rPr lang="en-US" dirty="0">
                <a:solidFill>
                  <a:srgbClr val="FF0000"/>
                </a:solidFill>
              </a:rPr>
              <a:t>Personal Financial Lit.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7166E2C-17E7-4644-81E5-E04FB8EC9CE1}"/>
              </a:ext>
            </a:extLst>
          </p:cNvPr>
          <p:cNvSpPr txBox="1"/>
          <p:nvPr/>
        </p:nvSpPr>
        <p:spPr>
          <a:xfrm>
            <a:off x="2155371" y="4232366"/>
            <a:ext cx="52512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Goal: Understand that budget planning and planning for future income needs is beneficial. (CE.PFL.1.2)</a:t>
            </a:r>
          </a:p>
        </p:txBody>
      </p:sp>
    </p:spTree>
    <p:extLst>
      <p:ext uri="{BB962C8B-B14F-4D97-AF65-F5344CB8AC3E}">
        <p14:creationId xmlns:p14="http://schemas.microsoft.com/office/powerpoint/2010/main" val="7014223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Making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32232" y="1370492"/>
            <a:ext cx="8503920" cy="4572000"/>
          </a:xfrm>
        </p:spPr>
        <p:txBody>
          <a:bodyPr>
            <a:noAutofit/>
          </a:bodyPr>
          <a:lstStyle/>
          <a:p>
            <a:r>
              <a:rPr lang="en-US" sz="3000" dirty="0"/>
              <a:t>The best way to manage the way you spend your money is to create a </a:t>
            </a:r>
            <a:r>
              <a:rPr lang="en-US" sz="3000" dirty="0">
                <a:solidFill>
                  <a:srgbClr val="0000FF"/>
                </a:solidFill>
              </a:rPr>
              <a:t>budget </a:t>
            </a:r>
            <a:r>
              <a:rPr lang="en-US" sz="3000" dirty="0">
                <a:solidFill>
                  <a:srgbClr val="0000FF"/>
                </a:solidFill>
                <a:sym typeface="Wingdings"/>
              </a:rPr>
              <a:t> record of all the money you earn and spend</a:t>
            </a:r>
          </a:p>
          <a:p>
            <a:r>
              <a:rPr lang="en-US" sz="3000" dirty="0">
                <a:sym typeface="Wingdings"/>
              </a:rPr>
              <a:t>A budget can help you plan and cut down on unwise spending and provide a road map toward saving for things you really want</a:t>
            </a:r>
          </a:p>
          <a:p>
            <a:r>
              <a:rPr lang="en-US" sz="3000" dirty="0">
                <a:sym typeface="Wingdings"/>
              </a:rPr>
              <a:t>When creating a budget, </a:t>
            </a:r>
            <a:r>
              <a:rPr lang="en-US" sz="3000" dirty="0">
                <a:solidFill>
                  <a:srgbClr val="0000FF"/>
                </a:solidFill>
                <a:sym typeface="Wingdings"/>
              </a:rPr>
              <a:t>you want to make sure that your income is more than your expenses  balance is in the positive</a:t>
            </a:r>
          </a:p>
          <a:p>
            <a:r>
              <a:rPr lang="en-US" sz="3000" dirty="0">
                <a:solidFill>
                  <a:srgbClr val="0000FF"/>
                </a:solidFill>
                <a:sym typeface="Wingdings"/>
              </a:rPr>
              <a:t>Surplus vs. Deficit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723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Credit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Most people and businesses will at some point borrow money </a:t>
            </a:r>
            <a:r>
              <a:rPr lang="en-US" sz="3000" dirty="0">
                <a:sym typeface="Wingdings"/>
              </a:rPr>
              <a:t> credit</a:t>
            </a:r>
          </a:p>
          <a:p>
            <a:r>
              <a:rPr lang="en-US" sz="3000" dirty="0">
                <a:solidFill>
                  <a:srgbClr val="0000FF"/>
                </a:solidFill>
                <a:sym typeface="Wingdings"/>
              </a:rPr>
              <a:t>Credit refers to money borrowed to pay for something now while promising to repay it later</a:t>
            </a:r>
          </a:p>
          <a:p>
            <a:r>
              <a:rPr lang="en-US" sz="3000" dirty="0">
                <a:sym typeface="Wingdings"/>
              </a:rPr>
              <a:t>Important credit terms: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Lender is the person/business that loans money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Borrower is the person who receives the loaned money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Interest is the cost for the use of the money</a:t>
            </a:r>
          </a:p>
        </p:txBody>
      </p:sp>
    </p:spTree>
    <p:extLst>
      <p:ext uri="{BB962C8B-B14F-4D97-AF65-F5344CB8AC3E}">
        <p14:creationId xmlns:p14="http://schemas.microsoft.com/office/powerpoint/2010/main" val="21044536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>
                <a:solidFill>
                  <a:srgbClr val="0000FF"/>
                </a:solidFill>
              </a:rPr>
              <a:t>Annual Percentage Rate (APR) </a:t>
            </a:r>
            <a:r>
              <a:rPr lang="en-US" sz="2800" dirty="0">
                <a:solidFill>
                  <a:srgbClr val="000000"/>
                </a:solidFill>
              </a:rPr>
              <a:t>is annual cost of credit based on a percentage of amount borrowed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Credit Rating is an evaluation of the likelihood to repay a loan</a:t>
            </a:r>
          </a:p>
          <a:p>
            <a:pPr lvl="1"/>
            <a:r>
              <a:rPr lang="en-US" sz="2800" dirty="0">
                <a:solidFill>
                  <a:srgbClr val="0000FF"/>
                </a:solidFill>
              </a:rPr>
              <a:t>Collateral is something that a borrower pledges as security for loan </a:t>
            </a:r>
            <a:r>
              <a:rPr lang="en-US" sz="2800" dirty="0">
                <a:solidFill>
                  <a:srgbClr val="000000"/>
                </a:solidFill>
                <a:sym typeface="Wingdings"/>
              </a:rPr>
              <a:t> house, car, other valuable item</a:t>
            </a:r>
          </a:p>
          <a:p>
            <a:r>
              <a:rPr lang="en-US" sz="3000" dirty="0">
                <a:solidFill>
                  <a:srgbClr val="000000"/>
                </a:solidFill>
                <a:sym typeface="Wingdings"/>
              </a:rPr>
              <a:t>Banks, credit unions, finance companies, and some stores offer credit to consumers</a:t>
            </a:r>
            <a:endParaRPr lang="en-US" sz="3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5015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>
                <a:solidFill>
                  <a:srgbClr val="0000FF"/>
                </a:solidFill>
              </a:rPr>
              <a:t>Large credit purchases usually require a down payment</a:t>
            </a:r>
            <a:r>
              <a:rPr lang="en-US" sz="3000" dirty="0"/>
              <a:t> and then the remaining balance will be paid in monthly installments </a:t>
            </a:r>
          </a:p>
          <a:p>
            <a:r>
              <a:rPr lang="en-US" sz="3000" dirty="0">
                <a:solidFill>
                  <a:srgbClr val="0000FF"/>
                </a:solidFill>
              </a:rPr>
              <a:t>Credit cards </a:t>
            </a:r>
            <a:r>
              <a:rPr lang="en-US" sz="3000" dirty="0"/>
              <a:t>are the most common type of credit used today </a:t>
            </a:r>
            <a:r>
              <a:rPr lang="en-US" sz="3000" dirty="0">
                <a:sym typeface="Wingdings"/>
              </a:rPr>
              <a:t> </a:t>
            </a:r>
            <a:r>
              <a:rPr lang="en-US" sz="3000" dirty="0">
                <a:solidFill>
                  <a:srgbClr val="0000FF"/>
                </a:solidFill>
                <a:sym typeface="Wingdings"/>
              </a:rPr>
              <a:t>monthly credit limit</a:t>
            </a:r>
          </a:p>
          <a:p>
            <a:r>
              <a:rPr lang="en-US" sz="3000" dirty="0">
                <a:sym typeface="Wingdings"/>
              </a:rPr>
              <a:t>It is </a:t>
            </a:r>
            <a:r>
              <a:rPr lang="en-US" sz="3000" dirty="0">
                <a:solidFill>
                  <a:srgbClr val="0000FF"/>
                </a:solidFill>
                <a:sym typeface="Wingdings"/>
              </a:rPr>
              <a:t>a good idea to pay of your full credit balance each month to avoid interest charges</a:t>
            </a:r>
          </a:p>
          <a:p>
            <a:r>
              <a:rPr lang="en-US" sz="3000" dirty="0">
                <a:sym typeface="Wingdings"/>
              </a:rPr>
              <a:t>The use of a credit card should be handled responsibly in order to avoid </a:t>
            </a:r>
            <a:r>
              <a:rPr lang="en-US" sz="3000" dirty="0">
                <a:solidFill>
                  <a:srgbClr val="0000FF"/>
                </a:solidFill>
                <a:sym typeface="Wingdings"/>
              </a:rPr>
              <a:t>bankruptcy  inability to pay debts</a:t>
            </a:r>
            <a:endParaRPr lang="en-US" sz="3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78583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5" descr="65106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0008" y="333140"/>
            <a:ext cx="5415231" cy="6075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913940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Civic.thmx</Template>
  <TotalTime>4285</TotalTime>
  <Words>408</Words>
  <Application>Microsoft Macintosh PowerPoint</Application>
  <PresentationFormat>On-screen Show (4:3)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Georgia</vt:lpstr>
      <vt:lpstr>Wingdings</vt:lpstr>
      <vt:lpstr>Wingdings 2</vt:lpstr>
      <vt:lpstr>Civic</vt:lpstr>
      <vt:lpstr>Bell Ringer #3</vt:lpstr>
      <vt:lpstr>Unit 7 Personal Financial Lit.</vt:lpstr>
      <vt:lpstr>Making a Budget</vt:lpstr>
      <vt:lpstr>Credit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Ch. 20 Sec. 2 Personal Finance and Economics</dc:title>
  <dc:creator>Ryan Abrams</dc:creator>
  <cp:lastModifiedBy>Taylor Hunter</cp:lastModifiedBy>
  <cp:revision>10</cp:revision>
  <dcterms:created xsi:type="dcterms:W3CDTF">2016-04-11T11:50:47Z</dcterms:created>
  <dcterms:modified xsi:type="dcterms:W3CDTF">2019-04-05T00:28:51Z</dcterms:modified>
</cp:coreProperties>
</file>