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62" r:id="rId2"/>
    <p:sldId id="263" r:id="rId3"/>
    <p:sldId id="257" r:id="rId4"/>
    <p:sldId id="258" r:id="rId5"/>
    <p:sldId id="261" r:id="rId6"/>
    <p:sldId id="259" r:id="rId7"/>
    <p:sldId id="260" r:id="rId8"/>
  </p:sldIdLst>
  <p:sldSz cx="12192000" cy="6858000"/>
  <p:notesSz cx="6858000" cy="9144000"/>
  <p:embeddedFontLst>
    <p:embeddedFont>
      <p:font typeface="Questrial" panose="02000000000000000000" pitchFamily="2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E6BF77A-A6A6-47B8-910B-10690C426248}">
  <a:tblStyle styleId="{AE6BF77A-A6A6-47B8-910B-10690C426248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1FA"/>
          </a:solidFill>
        </a:fill>
      </a:tcStyle>
    </a:wholeTbl>
    <a:band1H>
      <a:tcTxStyle/>
      <a:tcStyle>
        <a:tcBdr/>
        <a:fill>
          <a:solidFill>
            <a:srgbClr val="CBE2F5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E2F5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43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10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0ef0d50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0ef0d50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2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 rot="5400000">
            <a:off x="3872484" y="-562356"/>
            <a:ext cx="4023360" cy="972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91425" rIns="45700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body" idx="1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8" name="Google Shape;88;p12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 extrusionOk="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estrial"/>
              <a:buNone/>
              <a:defRPr sz="18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ctr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3" name="Google Shape;33;p4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 extrusionOk="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estrial"/>
              <a:buNone/>
              <a:defRPr sz="18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2" name="Google Shape;42;p5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Questrial"/>
              <a:buNone/>
              <a:defRPr sz="23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Questrial"/>
              <a:buNone/>
              <a:defRPr sz="23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Questrial"/>
              <a:buNone/>
              <a:defRPr sz="4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estrial"/>
              <a:buChar char=" "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Questrial"/>
              <a:buNone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spcFirstLastPara="1" wrap="square" lIns="457200" tIns="365750" rIns="45700" bIns="45700" anchor="t" anchorCtr="0"/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Questrial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estrial"/>
              <a:buNone/>
              <a:defRPr sz="18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5" name="Google Shape;75;p10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Questrial"/>
              <a:buNone/>
              <a:defRPr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estrial"/>
              <a:buChar char=" "/>
              <a:defRPr sz="2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2915997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constitution.net/glossary.html#DOMTRA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sconstitution.net/glossary.html#POSTERITY" TargetMode="External"/><Relationship Id="rId5" Type="http://schemas.openxmlformats.org/officeDocument/2006/relationships/hyperlink" Target="https://www.usconstitution.net/glossary.html#WELFARE" TargetMode="External"/><Relationship Id="rId4" Type="http://schemas.openxmlformats.org/officeDocument/2006/relationships/hyperlink" Target="https://www.usconstitution.net/constmiss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53A65-1696-0546-A70E-8AFF5AF2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FC44B-0358-D945-945B-33587EC01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8" y="1618938"/>
            <a:ext cx="9720073" cy="4690422"/>
          </a:xfrm>
        </p:spPr>
        <p:txBody>
          <a:bodyPr/>
          <a:lstStyle/>
          <a:p>
            <a:pPr marL="550926" lvl="0" indent="-514350">
              <a:lnSpc>
                <a:spcPct val="70000"/>
              </a:lnSpc>
              <a:spcBef>
                <a:spcPts val="0"/>
              </a:spcBef>
              <a:buSzPts val="1995"/>
              <a:buNone/>
            </a:pPr>
            <a:r>
              <a:rPr lang="en-US" sz="1800" b="1" dirty="0">
                <a:solidFill>
                  <a:schemeClr val="tx1"/>
                </a:solidFill>
                <a:latin typeface="+mn-lt"/>
              </a:rPr>
              <a:t>1. Which set represents the correct order in which each section appears in the Constitution?</a:t>
            </a:r>
          </a:p>
          <a:p>
            <a:pPr marL="550926" lvl="0" indent="-514350">
              <a:lnSpc>
                <a:spcPct val="70000"/>
              </a:lnSpc>
              <a:spcBef>
                <a:spcPts val="1400"/>
              </a:spcBef>
              <a:buSzPts val="1995"/>
              <a:buNone/>
            </a:pPr>
            <a:r>
              <a:rPr lang="en-US" sz="1800" b="1" dirty="0">
                <a:solidFill>
                  <a:schemeClr val="tx1"/>
                </a:solidFill>
                <a:latin typeface="+mn-lt"/>
              </a:rPr>
              <a:t>	A. Powers of the president, Bill of Rights, powers of the courts</a:t>
            </a:r>
          </a:p>
          <a:p>
            <a:pPr marL="550926" lvl="0" indent="-514350">
              <a:lnSpc>
                <a:spcPct val="70000"/>
              </a:lnSpc>
              <a:spcBef>
                <a:spcPts val="1400"/>
              </a:spcBef>
              <a:buSzPts val="1995"/>
              <a:buNone/>
            </a:pPr>
            <a:r>
              <a:rPr lang="en-US" sz="1800" b="1" dirty="0">
                <a:solidFill>
                  <a:schemeClr val="tx1"/>
                </a:solidFill>
                <a:latin typeface="+mn-lt"/>
              </a:rPr>
              <a:t>	B. Powers of Congress, powers of the courts, Bill of Rights, powers of the president</a:t>
            </a:r>
          </a:p>
          <a:p>
            <a:pPr marL="550926" lvl="0" indent="-514350">
              <a:lnSpc>
                <a:spcPct val="70000"/>
              </a:lnSpc>
              <a:spcBef>
                <a:spcPts val="1400"/>
              </a:spcBef>
              <a:buSzPts val="1995"/>
              <a:buNone/>
            </a:pPr>
            <a:r>
              <a:rPr lang="en-US" sz="1800" b="1" dirty="0">
                <a:solidFill>
                  <a:schemeClr val="tx1"/>
                </a:solidFill>
                <a:latin typeface="+mn-lt"/>
              </a:rPr>
              <a:t>	C. The Preamble, powers of the 3 branches, Bill of Rights</a:t>
            </a:r>
          </a:p>
          <a:p>
            <a:pPr marL="550926" lvl="0" indent="-514350">
              <a:lnSpc>
                <a:spcPct val="70000"/>
              </a:lnSpc>
              <a:spcBef>
                <a:spcPts val="1400"/>
              </a:spcBef>
              <a:buSzPts val="1995"/>
              <a:buNone/>
            </a:pPr>
            <a:r>
              <a:rPr lang="en-US" sz="1800" b="1" dirty="0">
                <a:solidFill>
                  <a:schemeClr val="tx1"/>
                </a:solidFill>
                <a:latin typeface="+mn-lt"/>
              </a:rPr>
              <a:t>	D. Bill of Rights, Articles I-III, the Preamble</a:t>
            </a:r>
          </a:p>
          <a:p>
            <a:pPr marL="550926" lvl="0" indent="-514350">
              <a:lnSpc>
                <a:spcPct val="70000"/>
              </a:lnSpc>
              <a:spcBef>
                <a:spcPts val="1400"/>
              </a:spcBef>
              <a:buSzPts val="1995"/>
              <a:buNone/>
            </a:pP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pPr marL="550926" lvl="0" indent="-514350">
              <a:lnSpc>
                <a:spcPct val="70000"/>
              </a:lnSpc>
              <a:spcBef>
                <a:spcPts val="1400"/>
              </a:spcBef>
              <a:buSzPts val="1995"/>
              <a:buNone/>
            </a:pPr>
            <a:r>
              <a:rPr lang="en-US" sz="1800" b="1" dirty="0">
                <a:solidFill>
                  <a:schemeClr val="tx1"/>
                </a:solidFill>
                <a:latin typeface="+mn-lt"/>
              </a:rPr>
              <a:t>2. What does the term “preamble” mean?</a:t>
            </a:r>
          </a:p>
          <a:p>
            <a:pPr marL="550926" lvl="0" indent="-514350">
              <a:lnSpc>
                <a:spcPct val="70000"/>
              </a:lnSpc>
              <a:spcBef>
                <a:spcPts val="1400"/>
              </a:spcBef>
              <a:buSzPts val="1995"/>
              <a:buNone/>
            </a:pP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pPr marL="550926" lvl="0" indent="-514350">
              <a:lnSpc>
                <a:spcPct val="70000"/>
              </a:lnSpc>
              <a:spcBef>
                <a:spcPts val="1400"/>
              </a:spcBef>
              <a:buSzPts val="1995"/>
              <a:buNone/>
            </a:pPr>
            <a:r>
              <a:rPr lang="en-US" sz="1800" b="1" dirty="0">
                <a:solidFill>
                  <a:schemeClr val="tx1"/>
                </a:solidFill>
                <a:latin typeface="+mn-lt"/>
              </a:rPr>
              <a:t>3. What do you know about the Preamble to the U.S. Constitution?</a:t>
            </a:r>
          </a:p>
        </p:txBody>
      </p:sp>
    </p:spTree>
    <p:extLst>
      <p:ext uri="{BB962C8B-B14F-4D97-AF65-F5344CB8AC3E}">
        <p14:creationId xmlns:p14="http://schemas.microsoft.com/office/powerpoint/2010/main" val="370869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F4E69-FDD1-9E41-9E64-F28A081D7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5"/>
            <a:ext cx="10218495" cy="2577709"/>
          </a:xfrm>
        </p:spPr>
        <p:txBody>
          <a:bodyPr/>
          <a:lstStyle/>
          <a:p>
            <a:r>
              <a:rPr lang="en-US" dirty="0"/>
              <a:t>Preamble To US Constitution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64C5D0-B9D3-EC43-A97D-22C25EB98323}"/>
              </a:ext>
            </a:extLst>
          </p:cNvPr>
          <p:cNvSpPr txBox="1"/>
          <p:nvPr/>
        </p:nvSpPr>
        <p:spPr>
          <a:xfrm>
            <a:off x="1469036" y="2548328"/>
            <a:ext cx="8049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Unit 2: U.S. Constitution</a:t>
            </a:r>
          </a:p>
          <a:p>
            <a:pPr algn="ctr"/>
            <a:r>
              <a:rPr lang="en-US" sz="1800" dirty="0"/>
              <a:t>EQ: How does the Constitution create a plan of government that is strong enough to be effective, but also protects the citizens’ rights? </a:t>
            </a:r>
          </a:p>
        </p:txBody>
      </p:sp>
    </p:spTree>
    <p:extLst>
      <p:ext uri="{BB962C8B-B14F-4D97-AF65-F5344CB8AC3E}">
        <p14:creationId xmlns:p14="http://schemas.microsoft.com/office/powerpoint/2010/main" val="241304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AFD"/>
            </a:gs>
            <a:gs pos="74000">
              <a:srgbClr val="97DAF2"/>
            </a:gs>
            <a:gs pos="83000">
              <a:srgbClr val="97DAF2"/>
            </a:gs>
            <a:gs pos="100000">
              <a:srgbClr val="BAE6F6"/>
            </a:gs>
          </a:gsLst>
          <a:lin ang="5400000" scaled="0"/>
        </a:gra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Questrial"/>
              <a:buNone/>
            </a:pPr>
            <a:r>
              <a:rPr lang="en-US" sz="5000" b="0" i="0" u="none" strike="noStrike" cap="none">
                <a:solidFill>
                  <a:srgbClr val="0C0C0C"/>
                </a:solidFill>
                <a:latin typeface="Questrial"/>
                <a:ea typeface="Questrial"/>
                <a:cs typeface="Questrial"/>
                <a:sym typeface="Questrial"/>
              </a:rPr>
              <a:t>SCHOOL HOUSE ROCK</a:t>
            </a:r>
            <a:endParaRPr sz="5000" b="0" i="0" u="none" strike="noStrike" cap="none">
              <a:solidFill>
                <a:srgbClr val="0C0C0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02" name="Google Shape;102;p1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9838" y="1713939"/>
            <a:ext cx="6767232" cy="49190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39936F-079E-4741-A119-E2BE1E4A92E4}"/>
              </a:ext>
            </a:extLst>
          </p:cNvPr>
          <p:cNvSpPr txBox="1"/>
          <p:nvPr/>
        </p:nvSpPr>
        <p:spPr>
          <a:xfrm>
            <a:off x="8259580" y="119921"/>
            <a:ext cx="379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https://vimeo.com/29159978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AFD"/>
            </a:gs>
            <a:gs pos="74000">
              <a:srgbClr val="97DAF2"/>
            </a:gs>
            <a:gs pos="83000">
              <a:srgbClr val="97DAF2"/>
            </a:gs>
            <a:gs pos="100000">
              <a:srgbClr val="BAE6F6"/>
            </a:gs>
          </a:gsLst>
          <a:lin ang="5400000" scaled="0"/>
        </a:gra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223024" y="0"/>
            <a:ext cx="11832300" cy="53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" marR="0" lvl="0" indent="-304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Times New Roman"/>
              <a:buChar char=" "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the People of the United States, in Order to form a more </a:t>
            </a:r>
            <a:r>
              <a:rPr lang="en-US" sz="4800" b="1" u="sng" dirty="0">
                <a:solidFill>
                  <a:schemeClr val="hlink"/>
                </a:solidFill>
                <a:latin typeface="Times New Roman"/>
                <a:cs typeface="Times New Roman"/>
                <a:sym typeface="Times New Roman"/>
              </a:rPr>
              <a:t>perfect Union</a:t>
            </a:r>
            <a:r>
              <a:rPr lang="en-US" sz="4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4800" b="1" u="sng" dirty="0">
                <a:solidFill>
                  <a:schemeClr val="hlink"/>
                </a:solidFill>
                <a:latin typeface="Times New Roman"/>
                <a:cs typeface="Times New Roman"/>
                <a:sym typeface="Times New Roman"/>
              </a:rPr>
              <a:t>establish Justice</a:t>
            </a:r>
            <a:r>
              <a:rPr lang="en-US" sz="4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insure </a:t>
            </a:r>
            <a:r>
              <a:rPr lang="en-US" sz="4800" b="1" i="0" u="sng" strike="noStrike" cap="none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domestic Tranquility</a:t>
            </a:r>
            <a:r>
              <a:rPr lang="en-US" sz="4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provide for the </a:t>
            </a:r>
            <a:r>
              <a:rPr lang="en-US" sz="4800" b="1" u="sng" dirty="0">
                <a:solidFill>
                  <a:schemeClr val="hlink"/>
                </a:solidFill>
                <a:latin typeface="Times New Roman"/>
                <a:cs typeface="Times New Roman"/>
                <a:sym typeface="Times New Roman"/>
              </a:rPr>
              <a:t>common </a:t>
            </a:r>
            <a:r>
              <a:rPr lang="en-US" sz="4800" b="1" i="0" u="sng" strike="noStrike" cap="none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defense</a:t>
            </a:r>
            <a:r>
              <a:rPr lang="en-US" sz="4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promote the general </a:t>
            </a:r>
            <a:r>
              <a:rPr lang="en-US" sz="4800" b="1" i="0" u="sng" strike="noStrike" cap="none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Welfare</a:t>
            </a:r>
            <a:r>
              <a:rPr lang="en-US" sz="4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secure the Blessings of Liberty to </a:t>
            </a:r>
            <a:r>
              <a:rPr lang="en-US" sz="4800" b="1" u="sng" dirty="0">
                <a:solidFill>
                  <a:schemeClr val="hlink"/>
                </a:solidFill>
                <a:latin typeface="Times New Roman"/>
                <a:cs typeface="Times New Roman"/>
                <a:sym typeface="Times New Roman"/>
              </a:rPr>
              <a:t>ourselves and our </a:t>
            </a:r>
            <a:r>
              <a:rPr lang="en-US" sz="4800" b="1" i="0" u="sng" strike="noStrike" cap="none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Posterity</a:t>
            </a:r>
            <a:r>
              <a:rPr lang="en-US" sz="4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do</a:t>
            </a:r>
            <a:r>
              <a:rPr lang="en-US" sz="4800" b="1" dirty="0">
                <a:latin typeface="Times New Roman"/>
                <a:ea typeface="Times New Roman"/>
                <a:cs typeface="Times New Roman"/>
                <a:sym typeface="Times New Roman"/>
              </a:rPr>
              <a:t> ordain </a:t>
            </a:r>
            <a:r>
              <a:rPr lang="en-US" sz="4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establish this Constitution for the United States of America.</a:t>
            </a:r>
            <a:endParaRPr sz="4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16FF0-EC9C-D94C-B870-9B14EFB3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70423"/>
            <a:ext cx="9720072" cy="973761"/>
          </a:xfrm>
        </p:spPr>
        <p:txBody>
          <a:bodyPr/>
          <a:lstStyle/>
          <a:p>
            <a:r>
              <a:rPr lang="en-US" dirty="0"/>
              <a:t>Preamble Breakdown: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4D1C5-775B-D743-A87B-35942B50C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8" y="1244184"/>
            <a:ext cx="9720073" cy="5426439"/>
          </a:xfrm>
        </p:spPr>
        <p:txBody>
          <a:bodyPr/>
          <a:lstStyle/>
          <a:p>
            <a:r>
              <a:rPr lang="en-US" dirty="0">
                <a:latin typeface="+mn-lt"/>
              </a:rPr>
              <a:t>1. </a:t>
            </a:r>
            <a:r>
              <a:rPr lang="en-US" b="1" i="1" dirty="0">
                <a:latin typeface="+mn-lt"/>
              </a:rPr>
              <a:t>“</a:t>
            </a:r>
            <a:r>
              <a:rPr lang="en-US" b="1" u="sng" dirty="0">
                <a:latin typeface="+mn-lt"/>
              </a:rPr>
              <a:t>To form a more perfect Union”– </a:t>
            </a:r>
            <a:r>
              <a:rPr lang="en-US" dirty="0">
                <a:latin typeface="+mn-lt"/>
              </a:rPr>
              <a:t>to unite the states so they can operate as a single nation, for the good of all.</a:t>
            </a:r>
          </a:p>
          <a:p>
            <a:r>
              <a:rPr lang="en-US" dirty="0">
                <a:latin typeface="+mn-lt"/>
              </a:rPr>
              <a:t>2. </a:t>
            </a:r>
            <a:r>
              <a:rPr lang="en-US" b="1" i="1" dirty="0">
                <a:latin typeface="+mn-lt"/>
              </a:rPr>
              <a:t>“</a:t>
            </a:r>
            <a:r>
              <a:rPr lang="en-US" b="1" u="sng" dirty="0">
                <a:latin typeface="+mn-lt"/>
              </a:rPr>
              <a:t>To establish justice” </a:t>
            </a:r>
            <a:r>
              <a:rPr lang="en-US" dirty="0">
                <a:latin typeface="+mn-lt"/>
              </a:rPr>
              <a:t>– To make certain that all citizens are treated fairly </a:t>
            </a:r>
          </a:p>
          <a:p>
            <a:r>
              <a:rPr lang="en-US" dirty="0">
                <a:latin typeface="+mn-lt"/>
              </a:rPr>
              <a:t>3. </a:t>
            </a:r>
            <a:r>
              <a:rPr lang="en-US" b="1" u="sng" dirty="0">
                <a:latin typeface="+mn-lt"/>
              </a:rPr>
              <a:t>“To ensure domestic Tranquility” </a:t>
            </a:r>
            <a:r>
              <a:rPr lang="en-US" dirty="0">
                <a:latin typeface="+mn-lt"/>
              </a:rPr>
              <a:t>– to maintain peace and order, keeping citizens and their property safe from harm.</a:t>
            </a:r>
          </a:p>
          <a:p>
            <a:r>
              <a:rPr lang="en-US" dirty="0">
                <a:latin typeface="+mn-lt"/>
              </a:rPr>
              <a:t>4. </a:t>
            </a:r>
            <a:r>
              <a:rPr lang="en-US" b="1" u="sng" dirty="0">
                <a:latin typeface="+mn-lt"/>
              </a:rPr>
              <a:t>“To provide for the common defense” </a:t>
            </a:r>
            <a:r>
              <a:rPr lang="en-US" dirty="0">
                <a:latin typeface="+mn-lt"/>
              </a:rPr>
              <a:t>-- to be ready militarily to protect the country and its citizens from attack.</a:t>
            </a:r>
          </a:p>
          <a:p>
            <a:r>
              <a:rPr lang="en-US" dirty="0">
                <a:latin typeface="+mn-lt"/>
              </a:rPr>
              <a:t>5. </a:t>
            </a:r>
            <a:r>
              <a:rPr lang="en-US" b="1" u="sng" dirty="0">
                <a:latin typeface="+mn-lt"/>
              </a:rPr>
              <a:t>“To promote the general Welfare” </a:t>
            </a:r>
            <a:r>
              <a:rPr lang="en-US" dirty="0">
                <a:latin typeface="+mn-lt"/>
              </a:rPr>
              <a:t>– to help people live healthy, happy, and prosperous lives.</a:t>
            </a:r>
          </a:p>
          <a:p>
            <a:r>
              <a:rPr lang="en-US" dirty="0">
                <a:latin typeface="+mn-lt"/>
              </a:rPr>
              <a:t>6. </a:t>
            </a:r>
            <a:r>
              <a:rPr lang="en-US" b="1" u="sng" dirty="0">
                <a:latin typeface="+mn-lt"/>
              </a:rPr>
              <a:t>“To secure the Blessings of Liberty to ourselves and our Posterity” </a:t>
            </a:r>
            <a:r>
              <a:rPr lang="en-US" dirty="0">
                <a:latin typeface="+mn-lt"/>
              </a:rPr>
              <a:t>-- to guarantee the basic rights of all Americans, including future generations.</a:t>
            </a:r>
          </a:p>
        </p:txBody>
      </p:sp>
    </p:spTree>
    <p:extLst>
      <p:ext uri="{BB962C8B-B14F-4D97-AF65-F5344CB8AC3E}">
        <p14:creationId xmlns:p14="http://schemas.microsoft.com/office/powerpoint/2010/main" val="278311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AFD"/>
            </a:gs>
            <a:gs pos="74000">
              <a:srgbClr val="97DAF2"/>
            </a:gs>
            <a:gs pos="83000">
              <a:srgbClr val="97DAF2"/>
            </a:gs>
            <a:gs pos="100000">
              <a:srgbClr val="BAE6F6"/>
            </a:gs>
          </a:gsLst>
          <a:lin ang="5400000" scaled="0"/>
        </a:gra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0" y="261749"/>
            <a:ext cx="11418600" cy="1222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Questrial"/>
              <a:buNone/>
            </a:pPr>
            <a:r>
              <a:rPr lang="en-US" sz="5000" b="0" i="0" u="none" strike="noStrike" cap="none" dirty="0">
                <a:solidFill>
                  <a:srgbClr val="0C0C0C"/>
                </a:solidFill>
                <a:latin typeface="+mj-lt"/>
                <a:ea typeface="Questrial"/>
                <a:cs typeface="Questrial"/>
                <a:sym typeface="Questrial"/>
              </a:rPr>
              <a:t>Preamble Grading Activity </a:t>
            </a:r>
            <a:endParaRPr sz="5000" b="0" i="0" u="none" strike="noStrike" cap="none" dirty="0">
              <a:solidFill>
                <a:srgbClr val="0C0C0C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2"/>
          </p:nvPr>
        </p:nvSpPr>
        <p:spPr>
          <a:xfrm>
            <a:off x="166500" y="1142999"/>
            <a:ext cx="11859000" cy="5542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+mj-lt"/>
              <a:buAutoNum type="arabicPeriod"/>
            </a:pPr>
            <a:r>
              <a:rPr lang="en-US" sz="3000" dirty="0">
                <a:latin typeface="+mn-lt"/>
              </a:rPr>
              <a:t>You will be assigned a group of 5-6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+mj-lt"/>
              <a:buAutoNum type="arabicPeriod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Discuss and grade all 6 principles of the Preamble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+mj-lt"/>
              <a:buAutoNum type="arabicPeriod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Use past and present </a:t>
            </a:r>
            <a:r>
              <a:rPr lang="en-US" sz="3000" b="1" i="0" u="sng" strike="noStrike" cap="none" dirty="0">
                <a:solidFill>
                  <a:schemeClr val="dk1"/>
                </a:solidFill>
                <a:latin typeface="+mn-lt"/>
              </a:rPr>
              <a:t>examples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to back up your </a:t>
            </a:r>
            <a:r>
              <a:rPr lang="en-US" sz="3000" dirty="0">
                <a:latin typeface="+mn-lt"/>
              </a:rPr>
              <a:t>standpoint</a:t>
            </a:r>
            <a:endParaRPr sz="3000" dirty="0">
              <a:latin typeface="+mn-lt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+mj-lt"/>
              <a:buAutoNum type="arabicPeriod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This should be done in the chart provided to you</a:t>
            </a:r>
            <a:r>
              <a:rPr lang="en-US" sz="3000" b="1" i="0" u="none" strike="noStrike" cap="none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. Each person is in charge of turning in his or her own chart</a:t>
            </a:r>
            <a:r>
              <a:rPr lang="en-US" sz="3000" b="1" dirty="0">
                <a:latin typeface="+mn-lt"/>
              </a:rPr>
              <a:t>.</a:t>
            </a:r>
            <a:endParaRPr lang="en-US" sz="3000" b="1" i="0" u="none" strike="noStrike" cap="none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+mj-lt"/>
              <a:buAutoNum type="arabicPeriod"/>
            </a:pPr>
            <a:r>
              <a:rPr lang="en-US" sz="3000" dirty="0">
                <a:latin typeface="+mn-lt"/>
              </a:rPr>
              <a:t>Each group will present one of the principles and its grade to the class (I will assign those at random)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+mj-lt"/>
              <a:buAutoNum type="arabicPeriod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A participation, as well as, a completion grade will be given to each group. If one person is not participating, it will effect the overall group grade. NO SOCIAL LOAFING!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00" cy="1078692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>
                <a:latin typeface="+mj-lt"/>
              </a:rPr>
              <a:t>Ex: </a:t>
            </a:r>
            <a:r>
              <a:rPr lang="en-US" dirty="0"/>
              <a:t>Common Defense </a:t>
            </a:r>
            <a:endParaRPr dirty="0">
              <a:latin typeface="+mj-lt"/>
            </a:endParaRPr>
          </a:p>
        </p:txBody>
      </p:sp>
      <p:sp>
        <p:nvSpPr>
          <p:cNvPr id="120" name="Google Shape;120;p17"/>
          <p:cNvSpPr txBox="1">
            <a:spLocks noGrp="1"/>
          </p:cNvSpPr>
          <p:nvPr>
            <p:ph type="body" idx="1"/>
          </p:nvPr>
        </p:nvSpPr>
        <p:spPr>
          <a:xfrm>
            <a:off x="1024128" y="2179636"/>
            <a:ext cx="4755000" cy="822900"/>
          </a:xfrm>
          <a:prstGeom prst="rect">
            <a:avLst/>
          </a:prstGeom>
        </p:spPr>
        <p:txBody>
          <a:bodyPr spcFirstLastPara="1" wrap="square" lIns="137150" tIns="45700" rIns="13715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</a:t>
            </a:r>
            <a:endParaRPr dirty="0"/>
          </a:p>
        </p:txBody>
      </p:sp>
      <p:sp>
        <p:nvSpPr>
          <p:cNvPr id="121" name="Google Shape;121;p17"/>
          <p:cNvSpPr txBox="1">
            <a:spLocks noGrp="1"/>
          </p:cNvSpPr>
          <p:nvPr>
            <p:ph type="body" idx="2"/>
          </p:nvPr>
        </p:nvSpPr>
        <p:spPr>
          <a:xfrm>
            <a:off x="1024128" y="2967788"/>
            <a:ext cx="4755000" cy="33417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>
                <a:latin typeface="+mn-lt"/>
              </a:rPr>
              <a:t>-Should have joined WWI sooner</a:t>
            </a:r>
            <a:endParaRPr dirty="0">
              <a:latin typeface="+mn-lt"/>
            </a:endParaRPr>
          </a:p>
        </p:txBody>
      </p:sp>
      <p:sp>
        <p:nvSpPr>
          <p:cNvPr id="122" name="Google Shape;122;p17"/>
          <p:cNvSpPr txBox="1">
            <a:spLocks noGrp="1"/>
          </p:cNvSpPr>
          <p:nvPr>
            <p:ph type="body" idx="3"/>
          </p:nvPr>
        </p:nvSpPr>
        <p:spPr>
          <a:xfrm>
            <a:off x="5990888" y="2179636"/>
            <a:ext cx="4755000" cy="822900"/>
          </a:xfrm>
          <a:prstGeom prst="rect">
            <a:avLst/>
          </a:prstGeom>
        </p:spPr>
        <p:txBody>
          <a:bodyPr spcFirstLastPara="1" wrap="square" lIns="137150" tIns="45700" rIns="13715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</a:t>
            </a:r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4"/>
          </p:nvPr>
        </p:nvSpPr>
        <p:spPr>
          <a:xfrm>
            <a:off x="5990888" y="2967788"/>
            <a:ext cx="4755000" cy="33417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>
                <a:latin typeface="+mn-lt"/>
              </a:rPr>
              <a:t>-Give a lot of funding to defense </a:t>
            </a:r>
            <a:endParaRPr dirty="0">
              <a:latin typeface="+mn-lt"/>
            </a:endParaRPr>
          </a:p>
          <a:p>
            <a:pPr marL="0" lvl="0" indent="0" algn="l" rtl="0">
              <a:spcBef>
                <a:spcPts val="1200"/>
              </a:spcBef>
              <a:spcAft>
                <a:spcPts val="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{08C42779-4FAD-904D-BC19-1C9836E5935B}tf16401369</Template>
  <TotalTime>126</TotalTime>
  <Words>371</Words>
  <Application>Microsoft Macintosh PowerPoint</Application>
  <PresentationFormat>Widescreen</PresentationFormat>
  <Paragraphs>35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Questrial</vt:lpstr>
      <vt:lpstr>Times New Roman</vt:lpstr>
      <vt:lpstr>Noto Sans Symbols</vt:lpstr>
      <vt:lpstr>Arial</vt:lpstr>
      <vt:lpstr>Integral</vt:lpstr>
      <vt:lpstr>Bell Ringer</vt:lpstr>
      <vt:lpstr>Preamble To US Constitution</vt:lpstr>
      <vt:lpstr>SCHOOL HOUSE ROCK</vt:lpstr>
      <vt:lpstr>PowerPoint Presentation</vt:lpstr>
      <vt:lpstr>Preamble Breakdown:</vt:lpstr>
      <vt:lpstr>Preamble Grading Activity </vt:lpstr>
      <vt:lpstr>Ex: Common Defense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cp:lastModifiedBy>Taylor Hunter</cp:lastModifiedBy>
  <cp:revision>11</cp:revision>
  <dcterms:modified xsi:type="dcterms:W3CDTF">2019-02-04T04:33:03Z</dcterms:modified>
</cp:coreProperties>
</file>