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265217"/>
          </a:xfrm>
        </p:spPr>
        <p:txBody>
          <a:bodyPr/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dirty="0" smtClean="0"/>
              <a:t>The Rise of Big Business</a:t>
            </a:r>
            <a:endParaRPr lang="en-US" sz="5400" dirty="0"/>
          </a:p>
        </p:txBody>
      </p:sp>
      <p:pic>
        <p:nvPicPr>
          <p:cNvPr id="4" name="Picture 3" descr="9.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18" y="3003191"/>
            <a:ext cx="7040387" cy="352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4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59800" cy="979914"/>
          </a:xfrm>
        </p:spPr>
        <p:txBody>
          <a:bodyPr/>
          <a:lstStyle/>
          <a:p>
            <a:r>
              <a:rPr lang="en-US" dirty="0" smtClean="0"/>
              <a:t>Government Steps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9922"/>
            <a:ext cx="8073196" cy="506252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Big Businesses started using Social Darwinism to justify all sorts of beliefs and conditions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Supporters of BB argued that the government should stay out of the private sector as it would disrupt natural order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Social Darwinism was used to discriminate against minorities and the lower class as these groups were seen as ‘unfit’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In 1887, the US Senate created the </a:t>
            </a:r>
            <a:r>
              <a:rPr lang="en-US" sz="2400" u="sng" dirty="0" smtClean="0">
                <a:solidFill>
                  <a:srgbClr val="0070C0"/>
                </a:solidFill>
              </a:rPr>
              <a:t>Interstate Commerce Commission (ICC)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0" dirty="0" smtClean="0">
                <a:solidFill>
                  <a:srgbClr val="0070C0"/>
                </a:solidFill>
              </a:rPr>
              <a:t>that would oversee railroads to halt corruption in the railroad industry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one example of gov’t setting up federal bodies to regulate American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1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35308"/>
            <a:ext cx="8114517" cy="539085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In 1890, the Senate passed the </a:t>
            </a:r>
            <a:r>
              <a:rPr lang="en-US" u="sng" dirty="0" smtClean="0">
                <a:solidFill>
                  <a:srgbClr val="0070C0"/>
                </a:solidFill>
              </a:rPr>
              <a:t>Sherman Antitrust Act</a:t>
            </a:r>
            <a:r>
              <a:rPr lang="en-US" dirty="0" smtClean="0">
                <a:solidFill>
                  <a:srgbClr val="0070C0"/>
                </a:solidFill>
              </a:rPr>
              <a:t>, which </a:t>
            </a:r>
            <a:r>
              <a:rPr lang="en-US" dirty="0">
                <a:solidFill>
                  <a:srgbClr val="0070C0"/>
                </a:solidFill>
              </a:rPr>
              <a:t>authorized federal action against any "combination in the form of trusts or otherwise, or conspiracy, in restraint of trade</a:t>
            </a:r>
            <a:r>
              <a:rPr lang="en-US" dirty="0" smtClean="0">
                <a:solidFill>
                  <a:srgbClr val="0070C0"/>
                </a:solidFill>
              </a:rPr>
              <a:t>.”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Big Business trusts were seen as eliminating competition and manipulating prices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First federal antitrust law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Not heavily enforced in the first decade, but along with the ICC, a trend began towards federal limitations of corporations’ power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9.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6" y="3512731"/>
            <a:ext cx="2970253" cy="3205309"/>
          </a:xfrm>
          <a:prstGeom prst="rect">
            <a:avLst/>
          </a:prstGeom>
        </p:spPr>
      </p:pic>
      <p:pic>
        <p:nvPicPr>
          <p:cNvPr id="5" name="Picture 4" descr="9.25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07" y="3512731"/>
            <a:ext cx="3286882" cy="322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Up until the mid-1800’s, most businesses were owned by one person or a single family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 businesses grew larger than what the owner’s ability was to invest in it </a:t>
            </a:r>
            <a:endParaRPr lang="en-US" sz="2400" dirty="0">
              <a:sym typeface="Wingdings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ym typeface="Wingdings"/>
              </a:rPr>
              <a:t>Most businesses were local, buying and selling to customers who lived nearby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Railroads provided businesses with access to raw materials and customers farther away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With markets expanding, investors would team up to form ownership groups known as </a:t>
            </a:r>
            <a:r>
              <a:rPr lang="en-US" sz="2400" u="sng" dirty="0" smtClean="0">
                <a:solidFill>
                  <a:srgbClr val="0070C0"/>
                </a:solidFill>
                <a:sym typeface="Wingdings"/>
              </a:rPr>
              <a:t>corporations</a:t>
            </a:r>
          </a:p>
          <a:p>
            <a:endParaRPr lang="en-US" dirty="0" smtClean="0"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8075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462"/>
            <a:ext cx="7620000" cy="545770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Corporations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Number of people invest in a business and share ownership with other investors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Helped navigate the challenge of expanding businesses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Access to large amount of capital and geographical markets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Corporations gained competitive edges by…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Decreasing cost of raw materials and production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Obtaining </a:t>
            </a:r>
            <a:r>
              <a:rPr lang="en-US" sz="2400" b="1" u="sng" dirty="0" smtClean="0">
                <a:solidFill>
                  <a:srgbClr val="0070C0"/>
                </a:solidFill>
              </a:rPr>
              <a:t>monopolies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 complete control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o</a:t>
            </a: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f a product or service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Corporations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b="0" dirty="0" smtClean="0">
                <a:sym typeface="Wingdings"/>
              </a:rPr>
              <a:t>increased dramatically after 1870 as they </a:t>
            </a: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became more important to industrial capitalism </a:t>
            </a:r>
          </a:p>
          <a:p>
            <a:pPr marL="800100" lvl="1" indent="-342900">
              <a:buFont typeface="Arial"/>
              <a:buChar char="•"/>
            </a:pPr>
            <a:endParaRPr lang="en-US" sz="2400" b="1" u="sng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6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17790"/>
            <a:ext cx="8014263" cy="570837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u="sng" dirty="0" smtClean="0">
                <a:solidFill>
                  <a:srgbClr val="0070C0"/>
                </a:solidFill>
              </a:rPr>
              <a:t>Horizontal integration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 the system of consolidating many firms in the same business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 smtClean="0">
                <a:solidFill>
                  <a:srgbClr val="0070C0"/>
                </a:solidFill>
                <a:sym typeface="Wingdings"/>
              </a:rPr>
              <a:t>Vertical integration</a:t>
            </a:r>
            <a:r>
              <a:rPr lang="en-US" sz="2400" dirty="0" smtClean="0">
                <a:solidFill>
                  <a:srgbClr val="0070C0"/>
                </a:solidFill>
                <a:sym typeface="Wingdings"/>
              </a:rPr>
              <a:t>  the system of gaining control of all the phases of a product’s development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pic>
        <p:nvPicPr>
          <p:cNvPr id="4" name="Picture 3" descr="9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3" y="2323135"/>
            <a:ext cx="8566455" cy="418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307405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were some of the major players?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081099" cy="481503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John D Rockefeller </a:t>
            </a:r>
            <a:r>
              <a:rPr lang="en-US" sz="2600" dirty="0" smtClean="0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600" dirty="0" smtClean="0">
                <a:solidFill>
                  <a:srgbClr val="0070C0"/>
                </a:solidFill>
              </a:rPr>
              <a:t> oil tycoon that created U.S. Standard Oil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Used profits from his refineries to buy up other oil companies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Slashed his prices enough to force other companies out of business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Used a </a:t>
            </a:r>
            <a:r>
              <a:rPr lang="en-US" sz="2600" b="1" u="sng" dirty="0" smtClean="0">
                <a:solidFill>
                  <a:srgbClr val="0070C0"/>
                </a:solidFill>
              </a:rPr>
              <a:t>trust</a:t>
            </a:r>
            <a:r>
              <a:rPr lang="en-US" sz="2600" dirty="0" smtClean="0"/>
              <a:t> to create a monopoly (Standard Oil Trust)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A legal entity that acts </a:t>
            </a:r>
            <a:r>
              <a:rPr lang="en-US" sz="2600" dirty="0" smtClean="0">
                <a:solidFill>
                  <a:srgbClr val="0070C0"/>
                </a:solidFill>
              </a:rPr>
              <a:t>as an </a:t>
            </a:r>
            <a:r>
              <a:rPr lang="en-US" sz="2600" dirty="0">
                <a:solidFill>
                  <a:srgbClr val="0070C0"/>
                </a:solidFill>
              </a:rPr>
              <a:t>agent or trustee on behalf of a person or business entity for the purpose of administration, management and the eventual transfer of assets to a beneficial </a:t>
            </a:r>
            <a:r>
              <a:rPr lang="en-US" sz="2600" dirty="0" smtClean="0">
                <a:solidFill>
                  <a:srgbClr val="0070C0"/>
                </a:solidFill>
              </a:rPr>
              <a:t>party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Formed the Standard Oil Trust and controlled 95% of the industry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767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7654"/>
            <a:ext cx="8047681" cy="575850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Cornelius Vanderbilt (1794-1877)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Vanderbilt started buying out smaller railroad companies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Bought up most of the track headed out west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If a company would refuse to sell to him, he would refuse to let passengers from their trains use his trains to head out west – took away all their customers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Andrew Carnegie (1835-1919)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Sold STEEL – necessary to make a railroad!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Started buying steel mines, and railroad companies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__________ integration?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By the time of his death he had donated 90% of his wealth to charities and universities (~$350mil = $13.7bil [2015])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400" dirty="0"/>
          </a:p>
          <a:p>
            <a:pPr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255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34232"/>
            <a:ext cx="8181353" cy="579193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J.P. Morgan (1837-1913)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/>
              <a:t>Began gaining power in banking industry when he began reorganizing railroads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/>
              <a:t>Was involved in reorganizing General Electric and US Steel </a:t>
            </a:r>
          </a:p>
          <a:p>
            <a:pPr lvl="1" indent="0">
              <a:buNone/>
            </a:pPr>
            <a:endParaRPr lang="en-US" sz="2400" dirty="0"/>
          </a:p>
        </p:txBody>
      </p:sp>
      <p:pic>
        <p:nvPicPr>
          <p:cNvPr id="4" name="Picture 5" descr="cornelius_vanderbi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3360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andrew%20carnegi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742" y="3724957"/>
            <a:ext cx="2123058" cy="29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p-morgan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81" y="2357233"/>
            <a:ext cx="1744861" cy="282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john_rockefeller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4" y="3581293"/>
            <a:ext cx="2377627" cy="305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57239" y="5181600"/>
            <a:ext cx="1169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J.P. Morgan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5254" y="3301596"/>
            <a:ext cx="2234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John D. Rockefeller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427885" y="3417180"/>
            <a:ext cx="175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Andrew Carnegie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50182" y="5181600"/>
            <a:ext cx="198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Cornelius Vanderbilt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426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68386"/>
              </p:ext>
            </p:extLst>
          </p:nvPr>
        </p:nvGraphicFramePr>
        <p:xfrm>
          <a:off x="196516" y="667067"/>
          <a:ext cx="8720178" cy="523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3" imgW="9144793" imgH="5486876" progId="Excel.Chart.8">
                  <p:embed/>
                </p:oleObj>
              </mc:Choice>
              <mc:Fallback>
                <p:oleObj r:id="rId3" imgW="9144793" imgH="548687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16" y="667067"/>
                        <a:ext cx="8720178" cy="523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78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Big Business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0718" cy="4714768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These business tycoons came to be viewed in different ways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b="1" u="sng" dirty="0" smtClean="0">
                <a:solidFill>
                  <a:srgbClr val="0070C0"/>
                </a:solidFill>
              </a:rPr>
              <a:t>Captains of Industry </a:t>
            </a:r>
            <a:r>
              <a:rPr lang="en-US" sz="2200" dirty="0" smtClean="0">
                <a:sym typeface="Wingdings"/>
              </a:rPr>
              <a:t> created jobs, increased production, provided cheap products, and gave back to community through philanthropy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b="1" u="sng" dirty="0" smtClean="0">
                <a:solidFill>
                  <a:srgbClr val="0070C0"/>
                </a:solidFill>
                <a:sym typeface="Wingdings"/>
              </a:rPr>
              <a:t>Robber Barons </a:t>
            </a:r>
            <a:r>
              <a:rPr lang="en-US" sz="2200" dirty="0" smtClean="0">
                <a:sym typeface="Wingdings"/>
              </a:rPr>
              <a:t> exploited customers, corrupted government, pushed out small business, greedy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>
                <a:sym typeface="Wingdings"/>
              </a:rPr>
              <a:t>William Sumner coined the term </a:t>
            </a:r>
            <a:r>
              <a:rPr lang="en-US" sz="2200" u="sng" dirty="0" smtClean="0">
                <a:solidFill>
                  <a:srgbClr val="0070C0"/>
                </a:solidFill>
                <a:sym typeface="Wingdings"/>
              </a:rPr>
              <a:t>Social </a:t>
            </a:r>
            <a:r>
              <a:rPr lang="en-US" sz="2200" u="sng" dirty="0" smtClean="0">
                <a:solidFill>
                  <a:srgbClr val="0070C0"/>
                </a:solidFill>
                <a:sym typeface="Wingdings"/>
              </a:rPr>
              <a:t>Darwinism </a:t>
            </a:r>
            <a:r>
              <a:rPr lang="en-US" sz="2200" dirty="0" smtClean="0">
                <a:solidFill>
                  <a:srgbClr val="0070C0"/>
                </a:solidFill>
                <a:sym typeface="Wingdings"/>
              </a:rPr>
              <a:t> </a:t>
            </a:r>
            <a:r>
              <a:rPr lang="en-US" sz="2200" b="0" dirty="0" smtClean="0">
                <a:solidFill>
                  <a:srgbClr val="0070C0"/>
                </a:solidFill>
                <a:sym typeface="Wingdings"/>
              </a:rPr>
              <a:t>wealth was a measure of one’s inherent value and those who had it were declared the most “fit.”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>
                <a:sym typeface="Wingdings"/>
              </a:rPr>
              <a:t>Based off of Charles Darwin’s natural selection or “survival of the fittest” theory</a:t>
            </a:r>
          </a:p>
        </p:txBody>
      </p:sp>
    </p:spTree>
    <p:extLst>
      <p:ext uri="{BB962C8B-B14F-4D97-AF65-F5344CB8AC3E}">
        <p14:creationId xmlns:p14="http://schemas.microsoft.com/office/powerpoint/2010/main" val="868215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163</TotalTime>
  <Words>676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Wingdings</vt:lpstr>
      <vt:lpstr>Essential</vt:lpstr>
      <vt:lpstr>Microsoft Excel Chart</vt:lpstr>
      <vt:lpstr> The Rise of Big Business</vt:lpstr>
      <vt:lpstr>Development of corporations</vt:lpstr>
      <vt:lpstr>PowerPoint Presentation</vt:lpstr>
      <vt:lpstr>PowerPoint Presentation</vt:lpstr>
      <vt:lpstr>Who were some of the major players?</vt:lpstr>
      <vt:lpstr>PowerPoint Presentation</vt:lpstr>
      <vt:lpstr>PowerPoint Presentation</vt:lpstr>
      <vt:lpstr>PowerPoint Presentation</vt:lpstr>
      <vt:lpstr>Was Big Business Good?</vt:lpstr>
      <vt:lpstr>Government Steps 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9.2 The Rise of Big Business</dc:title>
  <dc:creator>Ryan Abrams</dc:creator>
  <cp:lastModifiedBy>Ryan Abrams</cp:lastModifiedBy>
  <cp:revision>18</cp:revision>
  <dcterms:created xsi:type="dcterms:W3CDTF">2016-01-07T14:02:50Z</dcterms:created>
  <dcterms:modified xsi:type="dcterms:W3CDTF">2017-06-05T12:38:15Z</dcterms:modified>
</cp:coreProperties>
</file>