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4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5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25,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BShvYeyMm_Y" TargetMode="Externa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851" y="228601"/>
            <a:ext cx="8721489" cy="2541895"/>
          </a:xfrm>
        </p:spPr>
        <p:txBody>
          <a:bodyPr/>
          <a:lstStyle/>
          <a:p>
            <a:pPr algn="ctr"/>
            <a:br>
              <a:rPr lang="en-US" sz="6000" dirty="0"/>
            </a:br>
            <a:r>
              <a:rPr lang="en-US" sz="5400" dirty="0"/>
              <a:t>The Roots of Imperialism </a:t>
            </a:r>
          </a:p>
        </p:txBody>
      </p:sp>
      <p:pic>
        <p:nvPicPr>
          <p:cNvPr id="4" name="Picture 3" descr="14.1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580" y="3422904"/>
            <a:ext cx="5137387" cy="31833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AAC1D2-C4E9-404C-86A6-FB2A1CDA6B6D}"/>
              </a:ext>
            </a:extLst>
          </p:cNvPr>
          <p:cNvSpPr txBox="1"/>
          <p:nvPr/>
        </p:nvSpPr>
        <p:spPr>
          <a:xfrm>
            <a:off x="1143816" y="2912034"/>
            <a:ext cx="685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EQ: What is imperialism and hoe did it start in the United States?</a:t>
            </a:r>
          </a:p>
        </p:txBody>
      </p:sp>
    </p:spTree>
    <p:extLst>
      <p:ext uri="{BB962C8B-B14F-4D97-AF65-F5344CB8AC3E}">
        <p14:creationId xmlns:p14="http://schemas.microsoft.com/office/powerpoint/2010/main" val="2784918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.1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729" y="3749329"/>
            <a:ext cx="2046387" cy="2857500"/>
          </a:xfrm>
          <a:prstGeom prst="rect">
            <a:avLst/>
          </a:prstGeom>
        </p:spPr>
      </p:pic>
      <p:pic>
        <p:nvPicPr>
          <p:cNvPr id="5" name="Picture 4" descr="14.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3" y="3749329"/>
            <a:ext cx="3990975" cy="2857500"/>
          </a:xfrm>
          <a:prstGeom prst="rect">
            <a:avLst/>
          </a:prstGeom>
        </p:spPr>
      </p:pic>
      <p:pic>
        <p:nvPicPr>
          <p:cNvPr id="6" name="Picture 5" descr="14.14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662" y="102072"/>
            <a:ext cx="4288151" cy="34869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3D25B0-68C1-D844-85C7-B960C4866AFF}"/>
              </a:ext>
            </a:extLst>
          </p:cNvPr>
          <p:cNvSpPr txBox="1"/>
          <p:nvPr/>
        </p:nvSpPr>
        <p:spPr>
          <a:xfrm>
            <a:off x="5949366" y="1522395"/>
            <a:ext cx="235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5"/>
              </a:rPr>
              <a:t>https://www.youtube.com/watch?v=BShvYeyMm_Y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300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08499" cy="1277958"/>
          </a:xfrm>
        </p:spPr>
        <p:txBody>
          <a:bodyPr>
            <a:normAutofit/>
          </a:bodyPr>
          <a:lstStyle/>
          <a:p>
            <a:r>
              <a:rPr lang="en-US" sz="3200" dirty="0"/>
              <a:t>What were the Reasons behind U.S. Imperialism?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60" y="1752600"/>
            <a:ext cx="8424538" cy="487030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Imperialism</a:t>
            </a:r>
            <a:r>
              <a:rPr lang="en-US" sz="2800" dirty="0">
                <a:solidFill>
                  <a:srgbClr val="0000FF"/>
                </a:solidFill>
              </a:rPr>
              <a:t>: taking over (or controlling) other countries/territories by force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Economic benefits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Need for new markets to sell industrial and agricultural goods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Need for new sources of raw materials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U.S. and other imperialist nations established “Spheres of Influence” in which those nations controlled trade</a:t>
            </a:r>
          </a:p>
        </p:txBody>
      </p:sp>
    </p:spTree>
    <p:extLst>
      <p:ext uri="{BB962C8B-B14F-4D97-AF65-F5344CB8AC3E}">
        <p14:creationId xmlns:p14="http://schemas.microsoft.com/office/powerpoint/2010/main" val="260868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93" y="337575"/>
            <a:ext cx="8488847" cy="626925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Social Darwinism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  <a:r>
              <a:rPr lang="en-US" sz="2800" b="0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expansion of Darwin’s idea of survival of the fittest to justify a strong nation taking control of a weak nation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Extension of manifest destiny to all parts of the world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Jingoism</a:t>
            </a:r>
            <a:r>
              <a:rPr lang="en-US" sz="2800" dirty="0">
                <a:solidFill>
                  <a:srgbClr val="0000FF"/>
                </a:solidFill>
              </a:rPr>
              <a:t>: extreme form of nationalism calling for an aggressive foreign policy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Competition with Britain, France, Germany, and Russia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709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547" y="152718"/>
            <a:ext cx="8408461" cy="1229733"/>
          </a:xfrm>
        </p:spPr>
        <p:txBody>
          <a:bodyPr>
            <a:normAutofit fontScale="90000"/>
          </a:bodyPr>
          <a:lstStyle/>
          <a:p>
            <a:r>
              <a:rPr lang="en-US" dirty="0"/>
              <a:t>Who were the major advocates of US Imperialism?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47" y="1559276"/>
            <a:ext cx="8408461" cy="4967177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Josiah Strong</a:t>
            </a:r>
            <a:r>
              <a:rPr lang="en-US" sz="2800" dirty="0">
                <a:solidFill>
                  <a:srgbClr val="0000FF"/>
                </a:solidFill>
              </a:rPr>
              <a:t>: wrote </a:t>
            </a:r>
            <a:r>
              <a:rPr lang="en-US" sz="2800" i="1" dirty="0">
                <a:solidFill>
                  <a:srgbClr val="0000FF"/>
                </a:solidFill>
              </a:rPr>
              <a:t>Our Country: Our Possible Future and Present Crisis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Example of Missionary influence on Imperialism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0" dirty="0"/>
              <a:t>Believed protestant Americans were the “fittest to survive” and had a Christian duty to spread Christianity and western civilization (white man’s burden)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/>
              <a:t>Politicians: Pro-business Republicans wanted to expand U.S. markets and access raw materials</a:t>
            </a:r>
          </a:p>
        </p:txBody>
      </p:sp>
    </p:spTree>
    <p:extLst>
      <p:ext uri="{BB962C8B-B14F-4D97-AF65-F5344CB8AC3E}">
        <p14:creationId xmlns:p14="http://schemas.microsoft.com/office/powerpoint/2010/main" val="184870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353650"/>
            <a:ext cx="8231609" cy="6092428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Alfred T. Mahan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U.S. Naval Captain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i="1" dirty="0">
                <a:solidFill>
                  <a:srgbClr val="0000FF"/>
                </a:solidFill>
              </a:rPr>
              <a:t>Influence of Sea Power Upon History </a:t>
            </a:r>
            <a:r>
              <a:rPr lang="en-US" sz="2400" b="1" dirty="0">
                <a:solidFill>
                  <a:srgbClr val="0000FF"/>
                </a:solidFill>
              </a:rPr>
              <a:t>(1890)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Argued that a strong navy was essential to becoming a world power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Advocated: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1" dirty="0">
                <a:solidFill>
                  <a:srgbClr val="0000FF"/>
                </a:solidFill>
              </a:rPr>
              <a:t>Modern ships (steel hull steamships)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1" dirty="0">
                <a:solidFill>
                  <a:srgbClr val="0000FF"/>
                </a:solidFill>
              </a:rPr>
              <a:t>A two ocean navy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1" dirty="0">
                <a:solidFill>
                  <a:srgbClr val="0000FF"/>
                </a:solidFill>
              </a:rPr>
              <a:t>Naval bases in Pacific &amp; Caribbean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1" dirty="0">
                <a:solidFill>
                  <a:srgbClr val="0000FF"/>
                </a:solidFill>
              </a:rPr>
              <a:t>Canal connecting Atlantic Ocean to the Pacific Ocean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By 1900 the U.S. had the 3</a:t>
            </a:r>
            <a:r>
              <a:rPr lang="en-US" sz="2400" baseline="30000" dirty="0"/>
              <a:t>rd</a:t>
            </a:r>
            <a:r>
              <a:rPr lang="en-US" sz="2400" dirty="0"/>
              <a:t> largest navy in the world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23305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385800"/>
            <a:ext cx="8247687" cy="604420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Mass Media: newspapers and magazines tried to increase sales by printing stories about distant and exotic places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Frederick Jackson Turner’s </a:t>
            </a:r>
            <a:r>
              <a:rPr lang="en-US" sz="2800" dirty="0">
                <a:solidFill>
                  <a:srgbClr val="0000FF"/>
                </a:solidFill>
              </a:rPr>
              <a:t>“</a:t>
            </a:r>
            <a:r>
              <a:rPr lang="en-US" sz="2800" u="sng" dirty="0">
                <a:solidFill>
                  <a:srgbClr val="0000FF"/>
                </a:solidFill>
              </a:rPr>
              <a:t>frontier thesis</a:t>
            </a:r>
            <a:r>
              <a:rPr lang="en-US" sz="2800" dirty="0">
                <a:solidFill>
                  <a:srgbClr val="0000FF"/>
                </a:solidFill>
              </a:rPr>
              <a:t>”: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In 1890 the US Census Bureau declared that the entire frontier had been settled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Turner argued that the frontier: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dirty="0"/>
              <a:t>Shaped American society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0" dirty="0"/>
              <a:t>Promoted individualism and independence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dirty="0"/>
              <a:t>Acted as a social leveler by providing economic opportunity for those who moved west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0" dirty="0"/>
              <a:t>Required Americans to be inventive</a:t>
            </a:r>
          </a:p>
        </p:txBody>
      </p:sp>
    </p:spTree>
    <p:extLst>
      <p:ext uri="{BB962C8B-B14F-4D97-AF65-F5344CB8AC3E}">
        <p14:creationId xmlns:p14="http://schemas.microsoft.com/office/powerpoint/2010/main" val="21230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47" y="353650"/>
            <a:ext cx="8263765" cy="6188878"/>
          </a:xfrm>
        </p:spPr>
        <p:txBody>
          <a:bodyPr>
            <a:normAutofit/>
          </a:bodyPr>
          <a:lstStyle/>
          <a:p>
            <a:pPr marL="800100" lvl="1" indent="-342900">
              <a:buFont typeface="Arial"/>
              <a:buChar char="•"/>
            </a:pPr>
            <a:r>
              <a:rPr lang="en-US" sz="2400" dirty="0"/>
              <a:t>Turner argued that the closing of the frontier: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b="0" dirty="0"/>
              <a:t>Took away a “safety valve” for those discontent with American society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/>
              <a:t>Would lead to class divisions and social conflict seen in Europe</a:t>
            </a:r>
            <a:endParaRPr lang="en-US" sz="2200" b="0" dirty="0"/>
          </a:p>
        </p:txBody>
      </p:sp>
      <p:pic>
        <p:nvPicPr>
          <p:cNvPr id="4" name="Picture 3" descr="14.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149" y="2335649"/>
            <a:ext cx="2952093" cy="35129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33484" y="6020287"/>
            <a:ext cx="1977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Alfred T. Mahan</a:t>
            </a:r>
          </a:p>
        </p:txBody>
      </p:sp>
    </p:spTree>
    <p:extLst>
      <p:ext uri="{BB962C8B-B14F-4D97-AF65-F5344CB8AC3E}">
        <p14:creationId xmlns:p14="http://schemas.microsoft.com/office/powerpoint/2010/main" val="181125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3" y="152718"/>
            <a:ext cx="8408461" cy="1454783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were the first steps for the U.S. to become a world Power?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7501"/>
            <a:ext cx="8176345" cy="5015401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Japan</a:t>
            </a:r>
            <a:endParaRPr lang="en-US" sz="2400" b="0" dirty="0"/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1853, Commodore Matthew Perry sailed into Tokyo Bay, Japan with a fleet of American warships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Opened trade between the U.S. and Japan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Alaska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Secretary of State </a:t>
            </a:r>
            <a:r>
              <a:rPr lang="en-US" sz="2400" b="1" u="sng" dirty="0">
                <a:solidFill>
                  <a:srgbClr val="0000FF"/>
                </a:solidFill>
              </a:rPr>
              <a:t>William Seward </a:t>
            </a:r>
            <a:r>
              <a:rPr lang="en-US" sz="2400" dirty="0"/>
              <a:t>convinced Congress to </a:t>
            </a:r>
            <a:r>
              <a:rPr lang="en-US" sz="2400" b="1" dirty="0">
                <a:solidFill>
                  <a:srgbClr val="0000FF"/>
                </a:solidFill>
              </a:rPr>
              <a:t>buy Alaska from Russia for $7.2 million in 1865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Unpopular at the time </a:t>
            </a:r>
            <a:r>
              <a:rPr lang="en-US" sz="2400" b="0" dirty="0">
                <a:sym typeface="Wingdings"/>
              </a:rPr>
              <a:t> “Seward’s Folly” “Seward’s Icebox”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  <a:sym typeface="Wingdings"/>
              </a:rPr>
              <a:t>Seen as America’s first step in imperialism</a:t>
            </a:r>
          </a:p>
          <a:p>
            <a:pPr marL="914400" lvl="1" indent="-457200">
              <a:buFont typeface="Arial"/>
              <a:buChar char="•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54733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353650"/>
            <a:ext cx="8263763" cy="614065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Hawaii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U.S. missionaries settled in Hawaii before the Civil War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In 1893, U.S. settlers overthrew the Hawaiian monarch, Queen Lili’uokalani, and requested to be annexed by the U.S.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President Cleveland refused to annex the island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President McKinley annexed Hawaii in 1898 </a:t>
            </a:r>
            <a:r>
              <a:rPr lang="en-US" sz="2400" b="0" dirty="0"/>
              <a:t>after the Spanish-American War made imperialism cool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Became U.S. territory in 1900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Became 50</a:t>
            </a:r>
            <a:r>
              <a:rPr lang="en-US" sz="2400" b="0" baseline="30000" dirty="0"/>
              <a:t>th</a:t>
            </a:r>
            <a:r>
              <a:rPr lang="en-US" sz="2400" b="0" dirty="0"/>
              <a:t> U.S. state in 1959</a:t>
            </a:r>
          </a:p>
        </p:txBody>
      </p:sp>
    </p:spTree>
    <p:extLst>
      <p:ext uri="{BB962C8B-B14F-4D97-AF65-F5344CB8AC3E}">
        <p14:creationId xmlns:p14="http://schemas.microsoft.com/office/powerpoint/2010/main" val="34171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2211</TotalTime>
  <Words>561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Essential</vt:lpstr>
      <vt:lpstr> The Roots of Imperialism </vt:lpstr>
      <vt:lpstr>What were the Reasons behind U.S. Imperialism?</vt:lpstr>
      <vt:lpstr>PowerPoint Presentation</vt:lpstr>
      <vt:lpstr>Who were the major advocates of US Imperialism?</vt:lpstr>
      <vt:lpstr>PowerPoint Presentation</vt:lpstr>
      <vt:lpstr>PowerPoint Presentation</vt:lpstr>
      <vt:lpstr>PowerPoint Presentation</vt:lpstr>
      <vt:lpstr>What were the first steps for the U.S. to become a world Power?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</dc:title>
  <dc:creator>Ryan Abrams</dc:creator>
  <cp:lastModifiedBy>Taylor Hunter</cp:lastModifiedBy>
  <cp:revision>21</cp:revision>
  <dcterms:created xsi:type="dcterms:W3CDTF">2016-02-08T14:18:01Z</dcterms:created>
  <dcterms:modified xsi:type="dcterms:W3CDTF">2019-02-27T03:00:45Z</dcterms:modified>
</cp:coreProperties>
</file>