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5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73" r:id="rId12"/>
    <p:sldId id="261" r:id="rId13"/>
    <p:sldId id="262" r:id="rId14"/>
    <p:sldId id="270" r:id="rId15"/>
    <p:sldId id="274" r:id="rId16"/>
    <p:sldId id="263" r:id="rId17"/>
    <p:sldId id="26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4/7/19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3y1hNVgA4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N6xlCxyWKY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CB28-1241-2742-AD5D-30F13A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Bell Ringer #4</a:t>
            </a:r>
            <a:br>
              <a:rPr lang="en-US" sz="2000" dirty="0"/>
            </a:br>
            <a:r>
              <a:rPr lang="en-US" sz="2000" dirty="0"/>
              <a:t>4/8/19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BD57-F6FF-9948-8B0C-26FDBF9A5D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a consumer avoid interest charges when using credit cards?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of these practices can help build a higher credit score for a consumer?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/>
              <a:t>Using one credit card to pay off another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/>
              <a:t>Getting as many loans and credit cards in your name as possible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/>
              <a:t>Making your monthly payments on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to having a credit card? What are the drawbacks?</a:t>
            </a:r>
          </a:p>
        </p:txBody>
      </p:sp>
    </p:spTree>
    <p:extLst>
      <p:ext uri="{BB962C8B-B14F-4D97-AF65-F5344CB8AC3E}">
        <p14:creationId xmlns:p14="http://schemas.microsoft.com/office/powerpoint/2010/main" val="132258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Saving accounts </a:t>
            </a:r>
            <a:r>
              <a:rPr lang="en-US" dirty="0">
                <a:solidFill>
                  <a:schemeClr val="tx1"/>
                </a:solidFill>
              </a:rPr>
              <a:t>at a bank or credit union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Accepts people’s money and </a:t>
            </a:r>
            <a:r>
              <a:rPr lang="en-US" dirty="0">
                <a:solidFill>
                  <a:srgbClr val="FF0000"/>
                </a:solidFill>
              </a:rPr>
              <a:t>pays them interest based on how much they have deposited</a:t>
            </a:r>
          </a:p>
          <a:p>
            <a:r>
              <a:rPr lang="en-US" dirty="0">
                <a:solidFill>
                  <a:srgbClr val="FF0000"/>
                </a:solidFill>
              </a:rPr>
              <a:t>Checking accounts </a:t>
            </a:r>
            <a:r>
              <a:rPr lang="en-US" dirty="0"/>
              <a:t>at a banking institution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Similar to savings accounts in that you can deposit money directly into 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 can write checks from your checking account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you write a check or use debit card when you do not have enough funds in account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bounced check or declined card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Usually does not come with interest rate from bank, but does usually require a minimum amount be kept in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EB37-3D6D-094E-AF2B-8E6603BC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FD206C-1890-6048-B5D7-4CE75753E5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3263" y="0"/>
            <a:ext cx="7651377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16181"/>
            <a:ext cx="8503920" cy="5112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Money market accounts are similar to checking accounts and savings accounts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Can write checks and account pays a higher interest than regular savings account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Usually for larger amounts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Certificates of Deposit </a:t>
            </a:r>
            <a:r>
              <a:rPr lang="en-US" dirty="0"/>
              <a:t>(CDs) is another way to save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Agree to </a:t>
            </a:r>
            <a:r>
              <a:rPr lang="en-US" sz="2400" dirty="0">
                <a:solidFill>
                  <a:srgbClr val="FF0000"/>
                </a:solidFill>
              </a:rPr>
              <a:t>deposit a sum of money with a financial institution for a certain amount of time </a:t>
            </a:r>
            <a:r>
              <a:rPr lang="en-US" sz="2400" dirty="0">
                <a:solidFill>
                  <a:schemeClr val="tx1"/>
                </a:solidFill>
              </a:rPr>
              <a:t>in return for a set interest rate to be paid on the account at time of maturation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Cannot withdraw money easily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longer the CD usually means a higher interest rate</a:t>
            </a:r>
          </a:p>
        </p:txBody>
      </p:sp>
    </p:spTree>
    <p:extLst>
      <p:ext uri="{BB962C8B-B14F-4D97-AF65-F5344CB8AC3E}">
        <p14:creationId xmlns:p14="http://schemas.microsoft.com/office/powerpoint/2010/main" val="41601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return, or profit earned by investing, is usually low for savings accounts, money market accounts, and CDs</a:t>
            </a:r>
          </a:p>
          <a:p>
            <a:r>
              <a:rPr lang="en-US" dirty="0"/>
              <a:t>Investors usually turn to stocks and bonds which have higher return potential </a:t>
            </a:r>
            <a:r>
              <a:rPr lang="en-US" dirty="0">
                <a:sym typeface="Wingdings" panose="05000000000000000000" pitchFamily="2" charset="2"/>
              </a:rPr>
              <a:t> higher risk</a:t>
            </a:r>
          </a:p>
          <a:p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Stock</a:t>
            </a:r>
            <a:r>
              <a:rPr lang="en-US" dirty="0">
                <a:sym typeface="Wingdings" panose="05000000000000000000" pitchFamily="2" charset="2"/>
              </a:rPr>
              <a:t> – a portion of ownership in a company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Value of stock is based on how well the company is doing</a:t>
            </a:r>
          </a:p>
          <a:p>
            <a:pPr lvl="1"/>
            <a:r>
              <a:rPr lang="en-US" sz="2400" dirty="0"/>
              <a:t>Capital gain: money gained</a:t>
            </a: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Dividend </a:t>
            </a:r>
            <a:r>
              <a:rPr lang="en-US" dirty="0">
                <a:sym typeface="Wingdings" panose="05000000000000000000" pitchFamily="2" charset="2"/>
              </a:rPr>
              <a:t>- Some companies pay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shareholders (stock buyers</a:t>
            </a:r>
            <a:r>
              <a:rPr lang="en-US" dirty="0">
                <a:sym typeface="Wingdings" panose="05000000000000000000" pitchFamily="2" charset="2"/>
              </a:rPr>
              <a:t>) a portion of company earnings at regular intervals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8D0F-D0B8-9645-AD74-E68F890C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 Made Easy</a:t>
            </a:r>
          </a:p>
        </p:txBody>
      </p:sp>
      <p:pic>
        <p:nvPicPr>
          <p:cNvPr id="5" name="What are Stocks | by Wall Street Survivor">
            <a:hlinkClick r:id="" action="ppaction://media"/>
            <a:extLst>
              <a:ext uri="{FF2B5EF4-FFF2-40B4-BE49-F238E27FC236}">
                <a16:creationId xmlns:a16="http://schemas.microsoft.com/office/drawing/2014/main" id="{145ECC20-1C52-8B4A-8D57-C9C85802D1CF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538" y="15271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99A8-321B-6247-B163-2D2EB0E5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8496-3E13-F840-B7EB-0F737C27E0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Trent invests $3000 in a company at the beginning of the year. Fortunately, the company does well. At the end of the year, Trent receives notice that the stock he bought for $3,000 is now worth $3,700. Which of the following statements is true?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/>
              <a:t>His actual value of the stock is now $700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/>
              <a:t>The stock is most likely going to lose its value soon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/>
              <a:t>His capital gain is $700 and if he sells the stock he will make a profit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/>
              <a:t>He is only allowed to remove his original $3,000 from the account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Stocks</a:t>
            </a:r>
            <a:r>
              <a:rPr lang="en-US" dirty="0"/>
              <a:t> generally earn a higher return than any other investment because they carry greater risk </a:t>
            </a:r>
            <a:r>
              <a:rPr lang="en-US" dirty="0">
                <a:sym typeface="Wingdings" panose="05000000000000000000" pitchFamily="2" charset="2"/>
              </a:rPr>
              <a:t> no guarantee of profit and no bailout if you lose money</a:t>
            </a:r>
          </a:p>
          <a:p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Bonds</a:t>
            </a:r>
            <a:r>
              <a:rPr lang="en-US" dirty="0">
                <a:sym typeface="Wingdings" panose="05000000000000000000" pitchFamily="2" charset="2"/>
              </a:rPr>
              <a:t> – lending money to a company or government in which is to be paid back at a specified time with interest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Bond-holders do not own a percentage of the company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Bonds do carry some risk  government bonds much safer than company bonds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2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Mutual Funds </a:t>
            </a:r>
            <a:r>
              <a:rPr lang="en-US" dirty="0"/>
              <a:t>– pools of money from many people and is invested in a selection of stocks and/or bonds chosen by financial experts </a:t>
            </a:r>
          </a:p>
          <a:p>
            <a:pPr lvl="1"/>
            <a:r>
              <a:rPr lang="en-US" dirty="0"/>
              <a:t>Considered less risky because od diversification of portfolio</a:t>
            </a:r>
          </a:p>
          <a:p>
            <a:pPr lvl="1"/>
            <a:r>
              <a:rPr lang="en-US" dirty="0"/>
              <a:t>People can be tracked through a government regulated index </a:t>
            </a:r>
            <a:r>
              <a:rPr lang="en-US" dirty="0">
                <a:sym typeface="Wingdings" panose="05000000000000000000" pitchFamily="2" charset="2"/>
              </a:rPr>
              <a:t> The Dow Jones Industrial Average (DJIA) and the Standard and Poor’s (S&amp;P)</a:t>
            </a:r>
          </a:p>
          <a:p>
            <a:pPr marL="274320" lvl="1" indent="0">
              <a:buNone/>
            </a:pPr>
            <a:endParaRPr lang="en-US" sz="2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en-US" sz="27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Real Estate- </a:t>
            </a:r>
            <a:r>
              <a:rPr lang="en-US" sz="2700" dirty="0">
                <a:solidFill>
                  <a:schemeClr val="tx1"/>
                </a:solidFill>
                <a:sym typeface="Wingdings" panose="05000000000000000000" pitchFamily="2" charset="2"/>
              </a:rPr>
              <a:t>investing money in the housing market</a:t>
            </a:r>
          </a:p>
          <a:p>
            <a:pPr marL="274320" lvl="1" indent="0">
              <a:buNone/>
            </a:pPr>
            <a:r>
              <a:rPr lang="en-US" sz="27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usually gains significant value over time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F7E4-7255-8D4D-9517-746F083F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</a:t>
            </a:r>
            <a:r>
              <a:rPr lang="en-US" dirty="0"/>
              <a:t>I Put My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31BA-96CC-C94D-8952-A47868FA03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183341"/>
            <a:ext cx="8503920" cy="4915707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Commercial banks- </a:t>
            </a:r>
            <a:r>
              <a:rPr lang="en-US" dirty="0"/>
              <a:t>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bank that offers services to the general public and to companies.</a:t>
            </a:r>
          </a:p>
          <a:p>
            <a:endParaRPr lang="en-US" dirty="0"/>
          </a:p>
          <a:p>
            <a:r>
              <a:rPr lang="en-US" b="1" u="sng" dirty="0"/>
              <a:t> Central Banks- </a:t>
            </a:r>
            <a:r>
              <a:rPr lang="en-US" dirty="0"/>
              <a:t>a national bank that provides financial and banking services for country's government &amp; commercial banking system, as well as implementing the government's monetary policy and issuing currency</a:t>
            </a:r>
          </a:p>
          <a:p>
            <a:endParaRPr lang="en-US" dirty="0"/>
          </a:p>
          <a:p>
            <a:r>
              <a:rPr lang="en-US" b="1" u="sng" dirty="0"/>
              <a:t>Credit Unions- </a:t>
            </a:r>
            <a:r>
              <a:rPr lang="en-US" dirty="0"/>
              <a:t>a nonprofit-making money cooperative whose members can borrow from pooled deposits at low interest rates.</a:t>
            </a:r>
          </a:p>
        </p:txBody>
      </p:sp>
    </p:spTree>
    <p:extLst>
      <p:ext uri="{BB962C8B-B14F-4D97-AF65-F5344CB8AC3E}">
        <p14:creationId xmlns:p14="http://schemas.microsoft.com/office/powerpoint/2010/main" val="19472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2BAA-590F-2E44-8FCE-A10A773D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 #5</a:t>
            </a:r>
            <a:br>
              <a:rPr lang="en-US" dirty="0"/>
            </a:br>
            <a:r>
              <a:rPr lang="en-US" sz="2700" dirty="0"/>
              <a:t>4/9/10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A0A6-C853-2248-9631-F65AC586C3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358153"/>
            <a:ext cx="8503920" cy="54998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Which of these statements is true regarding debt?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there is no such thing as good debt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the more debt you have, the higher your overall worth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debt can be useful for building your credit score when managed properly </a:t>
            </a:r>
          </a:p>
          <a:p>
            <a:pPr lvl="1"/>
            <a:endParaRPr lang="en-US" sz="2000" dirty="0"/>
          </a:p>
          <a:p>
            <a:r>
              <a:rPr lang="en-US" sz="2000" dirty="0"/>
              <a:t>Which of the following statements most accurately defines the term “interest rate”?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Discounts on purchases made with a credit card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Money paid by banks and financial institutions to the US gov.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000" dirty="0"/>
              <a:t>Money paid by a borrower to a lender in exchange for the use of money</a:t>
            </a:r>
          </a:p>
          <a:p>
            <a:pPr lvl="1"/>
            <a:endParaRPr lang="en-US" sz="2400" dirty="0"/>
          </a:p>
          <a:p>
            <a:r>
              <a:rPr lang="en-US" sz="2400" dirty="0"/>
              <a:t> Which of these is not associated with BORROWING money?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sz="2300" dirty="0"/>
              <a:t>mortgage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sz="2300" dirty="0"/>
              <a:t>auto loan </a:t>
            </a:r>
            <a:endParaRPr lang="en-US" dirty="0"/>
          </a:p>
          <a:p>
            <a:pPr marL="788670" lvl="1" indent="-514350">
              <a:buFont typeface="+mj-lt"/>
              <a:buAutoNum type="alphaLcParenR"/>
            </a:pPr>
            <a:r>
              <a:rPr lang="en-US" sz="2300" dirty="0"/>
              <a:t>debit card </a:t>
            </a:r>
            <a:endParaRPr lang="en-US" sz="20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5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01982"/>
          </a:xfrm>
        </p:spPr>
        <p:txBody>
          <a:bodyPr>
            <a:normAutofit lnSpcReduction="10000"/>
          </a:bodyPr>
          <a:lstStyle/>
          <a:p>
            <a:endParaRPr lang="en-US" sz="4000" b="0" dirty="0">
              <a:solidFill>
                <a:srgbClr val="FF0000"/>
              </a:solidFill>
            </a:endParaRPr>
          </a:p>
          <a:p>
            <a:r>
              <a:rPr lang="en-US" sz="4000" b="0" dirty="0">
                <a:solidFill>
                  <a:srgbClr val="FF0000"/>
                </a:solidFill>
              </a:rPr>
              <a:t>Saving and Investing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7F023-BFEA-A54D-B6E0-709457946AE5}"/>
              </a:ext>
            </a:extLst>
          </p:cNvPr>
          <p:cNvSpPr txBox="1"/>
          <p:nvPr/>
        </p:nvSpPr>
        <p:spPr>
          <a:xfrm>
            <a:off x="1371600" y="5035639"/>
            <a:ext cx="694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EQ: What factors should someone consider when they are making decisions about investments?</a:t>
            </a:r>
          </a:p>
        </p:txBody>
      </p:sp>
    </p:spTree>
    <p:extLst>
      <p:ext uri="{BB962C8B-B14F-4D97-AF65-F5344CB8AC3E}">
        <p14:creationId xmlns:p14="http://schemas.microsoft.com/office/powerpoint/2010/main" val="366274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C992-7B25-7148-BDF7-63620DD7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F6B8E1-F633-814E-B086-80259D1644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" y="1449902"/>
            <a:ext cx="8070979" cy="4572000"/>
          </a:xfrm>
        </p:spPr>
      </p:pic>
    </p:spTree>
    <p:extLst>
      <p:ext uri="{BB962C8B-B14F-4D97-AF65-F5344CB8AC3E}">
        <p14:creationId xmlns:p14="http://schemas.microsoft.com/office/powerpoint/2010/main" val="36924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EFC8-5794-8845-AD85-7FFEE7B6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said option 2…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2B45-474D-6D47-A5DB-F77ADCCD64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91454" cy="4572000"/>
          </a:xfrm>
        </p:spPr>
        <p:txBody>
          <a:bodyPr/>
          <a:lstStyle/>
          <a:p>
            <a:r>
              <a:rPr lang="en-US" dirty="0"/>
              <a:t>Option B would make you better off </a:t>
            </a:r>
            <a:r>
              <a:rPr lang="en-US" b="1" dirty="0"/>
              <a:t>with 5 million dollars– </a:t>
            </a:r>
            <a:r>
              <a:rPr lang="en-US" dirty="0"/>
              <a:t>the power of saving!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EA3C-0C11-CA40-AF6A-D7E7CA69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29" y="1527048"/>
            <a:ext cx="4658664" cy="43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1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5CBE-CFA5-174F-8989-2F48CE49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Basics</a:t>
            </a:r>
          </a:p>
        </p:txBody>
      </p:sp>
      <p:pic>
        <p:nvPicPr>
          <p:cNvPr id="4" name="Investing Basics: Planning for Retirement">
            <a:hlinkClick r:id="" action="ppaction://media"/>
            <a:extLst>
              <a:ext uri="{FF2B5EF4-FFF2-40B4-BE49-F238E27FC236}">
                <a16:creationId xmlns:a16="http://schemas.microsoft.com/office/drawing/2014/main" id="{1EF5DBF6-1BC4-EE42-8621-B4EF7D67981E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672" y="1023356"/>
            <a:ext cx="8898559" cy="50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Saving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One way to reach long-term purchasing goals is to save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Save – set aside income for a time so you have it to use later</a:t>
            </a:r>
          </a:p>
          <a:p>
            <a:r>
              <a:rPr lang="en-US" sz="2800" dirty="0"/>
              <a:t>Saving money can be a difficult habit but is good to do for your future</a:t>
            </a:r>
          </a:p>
          <a:p>
            <a:r>
              <a:rPr lang="en-US" sz="2800" dirty="0"/>
              <a:t>Most people cannot make major purchases (i.e. car or house) without saving money first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5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662139" cy="4776770"/>
          </a:xfrm>
        </p:spPr>
        <p:txBody>
          <a:bodyPr>
            <a:normAutofit/>
          </a:bodyPr>
          <a:lstStyle/>
          <a:p>
            <a:r>
              <a:rPr lang="en-US" dirty="0"/>
              <a:t>Saving also helps a person to not be financially burdened when having an emergency that requires expenditures</a:t>
            </a:r>
          </a:p>
          <a:p>
            <a:r>
              <a:rPr lang="en-US" dirty="0"/>
              <a:t>Some employers will withhold a fixed amount from employees’ paychecks and is automatically deposited into an employee’s savings account</a:t>
            </a:r>
          </a:p>
          <a:p>
            <a:r>
              <a:rPr lang="en-US" dirty="0"/>
              <a:t>Many people will take on the responsibility of saving themselves when budgeting for the week/month/year</a:t>
            </a:r>
          </a:p>
        </p:txBody>
      </p:sp>
    </p:spTree>
    <p:extLst>
      <p:ext uri="{BB962C8B-B14F-4D97-AF65-F5344CB8AC3E}">
        <p14:creationId xmlns:p14="http://schemas.microsoft.com/office/powerpoint/2010/main" val="19532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of the main attractions to putting their funds in a savings account at a bank is that the funds are easily available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ATM card can allow a person to withdraw funds from savings account</a:t>
            </a:r>
          </a:p>
          <a:p>
            <a:r>
              <a:rPr lang="en-US" sz="2900" dirty="0"/>
              <a:t>Savings accounts can also earn interest (albeit a small % rate)</a:t>
            </a:r>
          </a:p>
          <a:p>
            <a:r>
              <a:rPr lang="en-US" sz="2900" dirty="0">
                <a:solidFill>
                  <a:srgbClr val="FF0000"/>
                </a:solidFill>
              </a:rPr>
              <a:t>Interest</a:t>
            </a:r>
            <a:r>
              <a:rPr lang="en-US" sz="2900" dirty="0">
                <a:solidFill>
                  <a:schemeClr val="tx1"/>
                </a:solidFill>
              </a:rPr>
              <a:t> – payment people receive when they lend money, or allow someone to use their money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Principal- </a:t>
            </a:r>
            <a:r>
              <a:rPr lang="en-US" sz="2800" dirty="0"/>
              <a:t>amount you initially deposit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1936</TotalTime>
  <Words>1005</Words>
  <Application>Microsoft Macintosh PowerPoint</Application>
  <PresentationFormat>On-screen Show (4:3)</PresentationFormat>
  <Paragraphs>88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Civic</vt:lpstr>
      <vt:lpstr>Bell Ringer #4 4/8/19</vt:lpstr>
      <vt:lpstr>Bell Ringer #5 4/9/10</vt:lpstr>
      <vt:lpstr>Unit 7 </vt:lpstr>
      <vt:lpstr>Would You Rather…</vt:lpstr>
      <vt:lpstr>If you said option 2… </vt:lpstr>
      <vt:lpstr>Investing Basics</vt:lpstr>
      <vt:lpstr>Saving for the Future</vt:lpstr>
      <vt:lpstr>PowerPoint Presentation</vt:lpstr>
      <vt:lpstr>PowerPoint Presentation</vt:lpstr>
      <vt:lpstr>Types of Savings</vt:lpstr>
      <vt:lpstr>PowerPoint Presentation</vt:lpstr>
      <vt:lpstr>PowerPoint Presentation</vt:lpstr>
      <vt:lpstr>Investments</vt:lpstr>
      <vt:lpstr>Stocks Made Easy</vt:lpstr>
      <vt:lpstr>Sample Question</vt:lpstr>
      <vt:lpstr>PowerPoint Presentation</vt:lpstr>
      <vt:lpstr>PowerPoint Presentation</vt:lpstr>
      <vt:lpstr>Where Can I Put My Money?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18 Sec. 2 What is Economics?</dc:title>
  <dc:creator>Ryan Abrams</dc:creator>
  <cp:lastModifiedBy>Taylor Hunter</cp:lastModifiedBy>
  <cp:revision>53</cp:revision>
  <dcterms:created xsi:type="dcterms:W3CDTF">2016-04-15T11:17:41Z</dcterms:created>
  <dcterms:modified xsi:type="dcterms:W3CDTF">2019-04-08T23:42:53Z</dcterms:modified>
</cp:coreProperties>
</file>