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41"/>
  </p:normalViewPr>
  <p:slideViewPr>
    <p:cSldViewPr snapToGrid="0" snapToObjects="1">
      <p:cViewPr varScale="1">
        <p:scale>
          <a:sx n="97" d="100"/>
          <a:sy n="97" d="100"/>
        </p:scale>
        <p:origin x="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25,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Y9E2lo2jpQ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EE6C-FA11-E54E-B042-D64D71B7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Annexation of Alaska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9B4BC-222B-914D-ADA2-1BCCCAC00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https://www.youtube.com/watch?v=OY9E2lo2jpQ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8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22914" cy="1371600"/>
          </a:xfrm>
        </p:spPr>
        <p:txBody>
          <a:bodyPr>
            <a:normAutofit/>
          </a:bodyPr>
          <a:lstStyle/>
          <a:p>
            <a:r>
              <a:rPr lang="en-US" dirty="0"/>
              <a:t>What treaty ended the Spanish-American War?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2" y="1752600"/>
            <a:ext cx="8280114" cy="477961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Treaty of Paris 1898</a:t>
            </a:r>
            <a:endParaRPr lang="en-US" sz="2400" u="sng" dirty="0">
              <a:solidFill>
                <a:srgbClr val="0000FF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Recognition of Cuban independence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The U.S. got Puerto Rico and Guam from Spain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Spain gave up the Philippines to the U.S. in exchange for $20 million</a:t>
            </a:r>
          </a:p>
          <a:p>
            <a:pPr lvl="2" indent="0">
              <a:buNone/>
            </a:pPr>
            <a:endParaRPr lang="en-US" sz="2800" b="0" dirty="0"/>
          </a:p>
          <a:p>
            <a:r>
              <a:rPr lang="en-US" sz="2800" b="0" dirty="0"/>
              <a:t>Why was this treaty controversial?</a:t>
            </a:r>
          </a:p>
          <a:p>
            <a:pPr lvl="1" indent="0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6249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7" y="362901"/>
            <a:ext cx="8181147" cy="6136321"/>
          </a:xfrm>
        </p:spPr>
        <p:txBody>
          <a:bodyPr>
            <a:normAutofit/>
          </a:bodyPr>
          <a:lstStyle/>
          <a:p>
            <a:pPr lvl="1"/>
            <a:endParaRPr lang="en-US" sz="2400" b="0" dirty="0"/>
          </a:p>
          <a:p>
            <a:pPr lvl="1"/>
            <a:r>
              <a:rPr lang="en-US" sz="2400" b="0" dirty="0"/>
              <a:t>The “Anti-Imperialists League” opposed the acquisition of the Philippines</a:t>
            </a:r>
          </a:p>
          <a:p>
            <a:pPr lvl="2"/>
            <a:r>
              <a:rPr lang="en-US" sz="2200" dirty="0"/>
              <a:t>They believed imperialism was “un-American”</a:t>
            </a:r>
          </a:p>
          <a:p>
            <a:pPr lvl="2"/>
            <a:r>
              <a:rPr lang="en-US" sz="2200" b="0" dirty="0"/>
              <a:t>Violation of American principles </a:t>
            </a:r>
            <a:r>
              <a:rPr lang="en-US" sz="2200" b="0" dirty="0">
                <a:sym typeface="Wingdings"/>
              </a:rPr>
              <a:t> depriving Filipinos of “life, liberty, and pursuit of happiness”</a:t>
            </a:r>
          </a:p>
          <a:p>
            <a:pPr lvl="1"/>
            <a:r>
              <a:rPr lang="en-US" sz="2400" b="1" dirty="0"/>
              <a:t>Feb 6, 1899 the Senate ratified the treaty 57 to 27 </a:t>
            </a:r>
            <a:r>
              <a:rPr lang="en-US" sz="2400" b="0" dirty="0"/>
              <a:t>(passed by 1 vote)</a:t>
            </a:r>
          </a:p>
          <a:p>
            <a:pPr lvl="1"/>
            <a:r>
              <a:rPr lang="en-US" sz="2400" b="1" dirty="0">
                <a:solidFill>
                  <a:srgbClr val="0000FF"/>
                </a:solidFill>
              </a:rPr>
              <a:t>The Spanish-American War gave the U.S. an empire and marked a turning point in the history of American foreign policy</a:t>
            </a:r>
          </a:p>
          <a:p>
            <a:pPr lvl="1"/>
            <a:endParaRPr lang="en-US" sz="2400" b="1" dirty="0">
              <a:solidFill>
                <a:srgbClr val="0000FF"/>
              </a:solidFill>
            </a:endParaRPr>
          </a:p>
          <a:p>
            <a:pPr lvl="1"/>
            <a:r>
              <a:rPr lang="en-US" sz="2400" b="1" u="sng" dirty="0">
                <a:solidFill>
                  <a:srgbClr val="0000FF"/>
                </a:solidFill>
              </a:rPr>
              <a:t>Teller Amendment: </a:t>
            </a:r>
            <a:r>
              <a:rPr lang="en-US" sz="2400" dirty="0"/>
              <a:t>Assured Cuba and the rest of the world that the U.S. did not intend to make Cuba an imperial possession after the Spanish-American War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8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555542"/>
          </a:xfrm>
        </p:spPr>
        <p:txBody>
          <a:bodyPr/>
          <a:lstStyle/>
          <a:p>
            <a:pPr algn="ctr"/>
            <a:r>
              <a:rPr lang="en-US" sz="4400" dirty="0"/>
              <a:t>The Spanish-American War </a:t>
            </a:r>
          </a:p>
        </p:txBody>
      </p:sp>
      <p:pic>
        <p:nvPicPr>
          <p:cNvPr id="4" name="Picture 3" descr="14.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24" y="3068161"/>
            <a:ext cx="5621628" cy="35631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197B78-6F1D-A642-BD74-53C46A5EC3E2}"/>
              </a:ext>
            </a:extLst>
          </p:cNvPr>
          <p:cNvSpPr txBox="1"/>
          <p:nvPr/>
        </p:nvSpPr>
        <p:spPr>
          <a:xfrm>
            <a:off x="809469" y="2248525"/>
            <a:ext cx="6325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EQ: How did the Spanish-American War contribute to U.S. Imperialism?</a:t>
            </a:r>
          </a:p>
        </p:txBody>
      </p:sp>
    </p:spTree>
    <p:extLst>
      <p:ext uri="{BB962C8B-B14F-4D97-AF65-F5344CB8AC3E}">
        <p14:creationId xmlns:p14="http://schemas.microsoft.com/office/powerpoint/2010/main" val="9436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199912"/>
          </a:xfrm>
        </p:spPr>
        <p:txBody>
          <a:bodyPr>
            <a:normAutofit/>
          </a:bodyPr>
          <a:lstStyle/>
          <a:p>
            <a:r>
              <a:rPr lang="en-US" dirty="0"/>
              <a:t>Why were Americans interested in Cuba?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630"/>
            <a:ext cx="8103316" cy="514659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Cuba was a Spanish colony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American desire to annex (incorporate/take over) Cuba dating back to Jefferson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Large American investment in the Cuban sugar industry in the 1890’s</a:t>
            </a:r>
          </a:p>
        </p:txBody>
      </p:sp>
      <p:pic>
        <p:nvPicPr>
          <p:cNvPr id="4" name="Picture 3" descr="14.21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799" y="3921978"/>
            <a:ext cx="6020401" cy="281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1879" cy="1371600"/>
          </a:xfrm>
        </p:spPr>
        <p:txBody>
          <a:bodyPr>
            <a:normAutofit/>
          </a:bodyPr>
          <a:lstStyle/>
          <a:p>
            <a:r>
              <a:rPr lang="en-US" sz="3300" dirty="0"/>
              <a:t>How did the U.S. get involved in the Spanish-American War?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1" y="1524318"/>
            <a:ext cx="8494540" cy="518934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Cuban nationals, lead by José </a:t>
            </a:r>
            <a:r>
              <a:rPr lang="en-US" sz="2800" dirty="0" err="1">
                <a:solidFill>
                  <a:srgbClr val="0000FF"/>
                </a:solidFill>
              </a:rPr>
              <a:t>Martí</a:t>
            </a:r>
            <a:r>
              <a:rPr lang="en-US" sz="2800" dirty="0">
                <a:solidFill>
                  <a:srgbClr val="0000FF"/>
                </a:solidFill>
              </a:rPr>
              <a:t>, rebelled against Spain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In 1895 Spain sent 100,000 troops to Cuba to put down the rebellion</a:t>
            </a:r>
          </a:p>
          <a:p>
            <a:pPr marL="342900" indent="-342900">
              <a:buFont typeface="Arial"/>
              <a:buChar char="•"/>
            </a:pPr>
            <a:r>
              <a:rPr lang="en-US" sz="2800" b="0" u="sng" dirty="0">
                <a:solidFill>
                  <a:srgbClr val="0000FF"/>
                </a:solidFill>
              </a:rPr>
              <a:t>Yellow Press/Yellow Journalism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Using sensational headlines and stories to sell newspapers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Joseph Pulitzer’s NY </a:t>
            </a:r>
            <a:r>
              <a:rPr lang="en-US" sz="2400" b="1" i="1" dirty="0">
                <a:solidFill>
                  <a:srgbClr val="0000FF"/>
                </a:solidFill>
              </a:rPr>
              <a:t>World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and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FF"/>
                </a:solidFill>
              </a:rPr>
              <a:t>William Hearst’s NY </a:t>
            </a:r>
            <a:r>
              <a:rPr lang="en-US" sz="2400" b="1" i="1" dirty="0">
                <a:solidFill>
                  <a:srgbClr val="0000FF"/>
                </a:solidFill>
              </a:rPr>
              <a:t>Journal</a:t>
            </a:r>
            <a:r>
              <a:rPr lang="en-US" sz="2400" b="1" dirty="0">
                <a:solidFill>
                  <a:srgbClr val="0000FF"/>
                </a:solidFill>
              </a:rPr>
              <a:t> printed exaggerated and often false stories about Spanish slaughter of Cuba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Many American readers urged Congress and POTUS to intervene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800100" lvl="1" indent="-342900">
              <a:buFont typeface="Arial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63622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91" y="296919"/>
            <a:ext cx="8362585" cy="620230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Sinking of the Maine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Feb 15, 1898 the US battleship </a:t>
            </a:r>
            <a:r>
              <a:rPr lang="en-US" sz="2400" i="1" dirty="0"/>
              <a:t>Maine </a:t>
            </a:r>
            <a:r>
              <a:rPr lang="en-US" sz="2400" dirty="0"/>
              <a:t>exploded in the port of Havana killing 260 Americans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The yellow press blamed the explosion on the Spanish</a:t>
            </a:r>
          </a:p>
        </p:txBody>
      </p:sp>
      <p:pic>
        <p:nvPicPr>
          <p:cNvPr id="4" name="Picture 3" descr="14.22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91" y="2449711"/>
            <a:ext cx="3562758" cy="4049511"/>
          </a:xfrm>
          <a:prstGeom prst="rect">
            <a:avLst/>
          </a:prstGeom>
        </p:spPr>
      </p:pic>
      <p:pic>
        <p:nvPicPr>
          <p:cNvPr id="5" name="Picture 4" descr="14.2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42" y="2919702"/>
            <a:ext cx="4677908" cy="328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37340" cy="1371600"/>
          </a:xfrm>
        </p:spPr>
        <p:txBody>
          <a:bodyPr/>
          <a:lstStyle/>
          <a:p>
            <a:r>
              <a:rPr lang="en-US" dirty="0"/>
              <a:t>How Was the Spanish-American War fought?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24318"/>
            <a:ext cx="8235271" cy="517285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Quickly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referred to as “a splendid little war”</a:t>
            </a:r>
            <a:r>
              <a:rPr lang="en-US" sz="2800" dirty="0">
                <a:sym typeface="Wingdings"/>
              </a:rPr>
              <a:t> </a:t>
            </a:r>
            <a:r>
              <a:rPr lang="en-US" sz="2800" b="0" dirty="0">
                <a:sym typeface="Wingdings"/>
              </a:rPr>
              <a:t>by Secretary of State John Hay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The U.S. declared war April 20 of 1898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The Philippines and the capture of Manila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>
                <a:sym typeface="Wingdings"/>
              </a:rPr>
              <a:t>The Philippines had been a Spanish colony since the 1500’s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sym typeface="Wingdings"/>
              </a:rPr>
              <a:t>May 1, 1989: six </a:t>
            </a:r>
            <a:r>
              <a:rPr lang="en-US" sz="2400" b="1" dirty="0">
                <a:solidFill>
                  <a:srgbClr val="0000FF"/>
                </a:solidFill>
                <a:sym typeface="Wingdings"/>
              </a:rPr>
              <a:t>U.S. ships led by Commodore George Dewey opened fire on Spanish fleet in Manila Bay, Philippines  easy victory for U.S. due to modern warships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ym typeface="Wingdings"/>
              </a:rPr>
              <a:t>Filipino nationalists led by </a:t>
            </a:r>
            <a:r>
              <a:rPr lang="en-US" sz="2400" b="1" u="sng" dirty="0">
                <a:solidFill>
                  <a:srgbClr val="0000FF"/>
                </a:solidFill>
                <a:sym typeface="Wingdings"/>
              </a:rPr>
              <a:t>Emilio Aguinaldo </a:t>
            </a:r>
            <a:r>
              <a:rPr lang="en-US" sz="2400" b="1" dirty="0">
                <a:sym typeface="Wingdings"/>
              </a:rPr>
              <a:t>took on the Spanish army</a:t>
            </a:r>
          </a:p>
        </p:txBody>
      </p:sp>
    </p:spTree>
    <p:extLst>
      <p:ext uri="{BB962C8B-B14F-4D97-AF65-F5344CB8AC3E}">
        <p14:creationId xmlns:p14="http://schemas.microsoft.com/office/powerpoint/2010/main" val="26354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6919"/>
            <a:ext cx="8251764" cy="626828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American forces in Cuba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By June 1898 U.S. forces landed in Cuba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U.S. soldiers were mostly volunteer, poorly trained, and poorly supplied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5,000 U.S. soldiers died from malaria, typhoid, and dysentery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0" dirty="0"/>
              <a:t>Less than 500 died in battle</a:t>
            </a:r>
          </a:p>
          <a:p>
            <a:pPr lvl="1" indent="0">
              <a:buNone/>
            </a:pPr>
            <a:endParaRPr lang="en-US" sz="2400" b="0" dirty="0"/>
          </a:p>
        </p:txBody>
      </p:sp>
      <p:pic>
        <p:nvPicPr>
          <p:cNvPr id="4" name="Picture 3" descr="14.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98" y="3660965"/>
            <a:ext cx="3501457" cy="278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5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3414"/>
            <a:ext cx="8235270" cy="62188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Battle of San Juan Hill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Teddy Roosevelt put together a volunteer cavalry unit </a:t>
            </a:r>
            <a:r>
              <a:rPr lang="en-US" sz="2400" dirty="0"/>
              <a:t>consisting of rugged westerners and upper-class easterners who relished the “strenuous life”             </a:t>
            </a:r>
            <a:r>
              <a:rPr lang="en-US" sz="2400" dirty="0">
                <a:sym typeface="Wingdings"/>
              </a:rPr>
              <a:t>   </a:t>
            </a:r>
            <a:r>
              <a:rPr lang="en-US" sz="2400" b="1" dirty="0">
                <a:solidFill>
                  <a:srgbClr val="0000FF"/>
                </a:solidFill>
                <a:sym typeface="Wingdings"/>
              </a:rPr>
              <a:t>called </a:t>
            </a:r>
            <a:r>
              <a:rPr lang="en-US" sz="2400" b="1" u="sng" dirty="0">
                <a:solidFill>
                  <a:srgbClr val="0000FF"/>
                </a:solidFill>
                <a:sym typeface="Wingdings"/>
              </a:rPr>
              <a:t>Rough Riders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Played important roles in key battles for Kettle and San Juan Hill  led to the capture of Santiago</a:t>
            </a:r>
          </a:p>
          <a:p>
            <a:pPr lvl="1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en-US" sz="2400" b="0" dirty="0">
              <a:solidFill>
                <a:srgbClr val="0000FF"/>
              </a:solidFill>
            </a:endParaRPr>
          </a:p>
        </p:txBody>
      </p:sp>
      <p:pic>
        <p:nvPicPr>
          <p:cNvPr id="4" name="Picture 3" descr="14.2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529" y="3204918"/>
            <a:ext cx="5904941" cy="332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9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.2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2" y="444501"/>
            <a:ext cx="8662385" cy="5873272"/>
          </a:xfrm>
          <a:prstGeom prst="rect">
            <a:avLst/>
          </a:prstGeom>
          <a:ln>
            <a:solidFill>
              <a:srgbClr val="7A7A7A"/>
            </a:solidFill>
          </a:ln>
        </p:spPr>
      </p:pic>
    </p:spTree>
    <p:extLst>
      <p:ext uri="{BB962C8B-B14F-4D97-AF65-F5344CB8AC3E}">
        <p14:creationId xmlns:p14="http://schemas.microsoft.com/office/powerpoint/2010/main" val="394317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5147</TotalTime>
  <Words>542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Essential</vt:lpstr>
      <vt:lpstr>Annexation of Alaska</vt:lpstr>
      <vt:lpstr>The Spanish-American War </vt:lpstr>
      <vt:lpstr>Why were Americans interested in Cuba?</vt:lpstr>
      <vt:lpstr>How did the U.S. get involved in the Spanish-American War?</vt:lpstr>
      <vt:lpstr>PowerPoint Presentation</vt:lpstr>
      <vt:lpstr>How Was the Spanish-American War fought?</vt:lpstr>
      <vt:lpstr>PowerPoint Presentation</vt:lpstr>
      <vt:lpstr>PowerPoint Presentation</vt:lpstr>
      <vt:lpstr>PowerPoint Presentation</vt:lpstr>
      <vt:lpstr>What treaty ended the Spanish-American War?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14.2 The Spanish-American War </dc:title>
  <dc:creator>Ryan Abrams</dc:creator>
  <cp:lastModifiedBy>Taylor Hunter</cp:lastModifiedBy>
  <cp:revision>26</cp:revision>
  <dcterms:created xsi:type="dcterms:W3CDTF">2016-02-09T18:01:20Z</dcterms:created>
  <dcterms:modified xsi:type="dcterms:W3CDTF">2019-03-01T04:16:51Z</dcterms:modified>
</cp:coreProperties>
</file>