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60" r:id="rId2"/>
    <p:sldId id="256" r:id="rId3"/>
    <p:sldId id="257" r:id="rId4"/>
    <p:sldId id="258" r:id="rId5"/>
    <p:sldId id="262" r:id="rId6"/>
    <p:sldId id="259" r:id="rId7"/>
    <p:sldId id="261" r:id="rId8"/>
    <p:sldId id="263" r:id="rId9"/>
  </p:sldIdLst>
  <p:sldSz cx="9144000" cy="5143500" type="screen16x9"/>
  <p:notesSz cx="6858000" cy="9144000"/>
  <p:embeddedFontLst>
    <p:embeddedFont>
      <p:font typeface="Economica" panose="02000506040000020004" pitchFamily="2" charset="77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ECFF"/>
    <a:srgbClr val="50F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69"/>
  </p:normalViewPr>
  <p:slideViewPr>
    <p:cSldViewPr snapToGrid="0">
      <p:cViewPr varScale="1">
        <p:scale>
          <a:sx n="102" d="100"/>
          <a:sy n="102" d="100"/>
        </p:scale>
        <p:origin x="176" y="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91b00d95d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91b00d95d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91b00d95d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91b00d95d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91b00d95d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91b00d95d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91b00d95d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91b00d95d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7HKvqRI_Bo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yti.ms/2YwAd54" TargetMode="External"/><Relationship Id="rId2" Type="http://schemas.openxmlformats.org/officeDocument/2006/relationships/hyperlink" Target="https://www.bbc.com/news/technology-4825554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it.ly/2Ea2Z40" TargetMode="External"/><Relationship Id="rId5" Type="http://schemas.openxmlformats.org/officeDocument/2006/relationships/hyperlink" Target="https://cnb.cx/2YpGpvQ" TargetMode="External"/><Relationship Id="rId4" Type="http://schemas.openxmlformats.org/officeDocument/2006/relationships/hyperlink" Target="https://n.pr/2JpaKa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459F4-2CD9-E947-B896-8E76F904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7143"/>
            <a:ext cx="8520600" cy="831300"/>
          </a:xfrm>
        </p:spPr>
        <p:txBody>
          <a:bodyPr/>
          <a:lstStyle/>
          <a:p>
            <a:r>
              <a:rPr lang="en-US" dirty="0"/>
              <a:t>Bell Ringer #3: 5/16/19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F9604-EB57-5D4A-9663-FFC9665F3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572" y="666960"/>
            <a:ext cx="8520600" cy="4476540"/>
          </a:xfrm>
        </p:spPr>
        <p:txBody>
          <a:bodyPr/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00"/>
                </a:solidFill>
              </a:rPr>
              <a:t>1. </a:t>
            </a:r>
            <a:r>
              <a:rPr lang="en-US" sz="1600" b="1" dirty="0"/>
              <a:t>During a recession, fiscal policy might call for the government to increase spending and reduce taxes, which could lead to which of these situations? 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400" dirty="0"/>
              <a:t>A) a lowering of government debt 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400" dirty="0"/>
              <a:t>B) the enactment of a progressive federal income tax 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400" dirty="0"/>
              <a:t>C) an increase in the federal debt </a:t>
            </a:r>
          </a:p>
          <a:p>
            <a:pPr marL="114300" indent="0">
              <a:lnSpc>
                <a:spcPct val="100000"/>
              </a:lnSpc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2.  </a:t>
            </a:r>
            <a:r>
              <a:rPr lang="en-US" sz="1600" b="1" dirty="0"/>
              <a:t>Which of these have the purpose of eliminating tariffs and other economic barriers?</a:t>
            </a:r>
            <a:br>
              <a:rPr lang="en-US" sz="1600" dirty="0"/>
            </a:br>
            <a:r>
              <a:rPr lang="en-US" sz="1400" dirty="0"/>
              <a:t>A) internationalism</a:t>
            </a:r>
            <a:br>
              <a:rPr lang="en-US" sz="1400" dirty="0"/>
            </a:br>
            <a:r>
              <a:rPr lang="en-US" sz="1400" dirty="0"/>
              <a:t>B) globalization </a:t>
            </a:r>
          </a:p>
          <a:p>
            <a:pPr marL="114300" indent="0">
              <a:buNone/>
            </a:pPr>
            <a:r>
              <a:rPr lang="en-US" sz="1400" dirty="0"/>
              <a:t>D) free trade</a:t>
            </a:r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3. </a:t>
            </a:r>
            <a:r>
              <a:rPr lang="en-US" sz="1600" b="1" dirty="0"/>
              <a:t>How could a national economy achieve a favorable balance of trade? </a:t>
            </a:r>
          </a:p>
          <a:p>
            <a:pPr marL="114300" indent="0">
              <a:buNone/>
            </a:pPr>
            <a:r>
              <a:rPr lang="en-US" sz="1400" dirty="0"/>
              <a:t>A) By increasing its money supply to surpass a trade deficit </a:t>
            </a:r>
          </a:p>
          <a:p>
            <a:pPr marL="114300" indent="0">
              <a:buNone/>
            </a:pPr>
            <a:r>
              <a:rPr lang="en-US" sz="1400" dirty="0"/>
              <a:t>B) By meeting its trade quotas with its industrial output </a:t>
            </a:r>
          </a:p>
          <a:p>
            <a:pPr marL="114300" indent="0">
              <a:buNone/>
            </a:pPr>
            <a:r>
              <a:rPr lang="en-US" sz="1400" dirty="0"/>
              <a:t>C) By importing goods equal in value to its exports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197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International Trade &amp; the Stock Market</a:t>
            </a:r>
            <a:br>
              <a:rPr lang="en" dirty="0"/>
            </a:br>
            <a:r>
              <a:rPr lang="en" sz="2000" dirty="0"/>
              <a:t>EQ: How does the government work to ensure that free markets are free and that consumers benefit from competition?</a:t>
            </a: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 Trade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>
                <a:solidFill>
                  <a:srgbClr val="58ECFF"/>
                </a:solidFill>
              </a:rPr>
              <a:t>Economic Interdependence</a:t>
            </a:r>
            <a:r>
              <a:rPr lang="en" dirty="0"/>
              <a:t>: No person or nation is truly self-sufficient. We must rely on each other to produce all of the things we want and need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EFFECT of Interdependence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Environmental and political problems in one country can cause economic problems in many other countries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Governments must enact policies that allow their citizens to access to products made in other countries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dirty="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875" y="3059296"/>
            <a:ext cx="3478250" cy="189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 Trade Policies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89475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>
                <a:solidFill>
                  <a:srgbClr val="58ECFF"/>
                </a:solidFill>
              </a:rPr>
              <a:t>Free Trade Agreements: </a:t>
            </a:r>
            <a:r>
              <a:rPr lang="en" dirty="0"/>
              <a:t>Nations can legally agree that they will limit or prevent trade between two nations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b="1" dirty="0">
                <a:solidFill>
                  <a:srgbClr val="58ECFF"/>
                </a:solidFill>
              </a:rPr>
              <a:t>NAFTA- </a:t>
            </a:r>
            <a:r>
              <a:rPr lang="en-US" dirty="0"/>
              <a:t>North American Free Trade Agreement</a:t>
            </a:r>
            <a:endParaRPr b="1" dirty="0">
              <a:solidFill>
                <a:srgbClr val="58EC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EU- European Union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/>
              <a:t>Free trade issues:</a:t>
            </a:r>
            <a:endParaRPr u="sng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Companies can more easily move their factories to another country (outsourcing)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 dirty="0">
                <a:solidFill>
                  <a:srgbClr val="58ECFF"/>
                </a:solidFill>
              </a:rPr>
              <a:t>Countries with less </a:t>
            </a:r>
            <a:r>
              <a:rPr lang="en-US" b="1" dirty="0">
                <a:solidFill>
                  <a:srgbClr val="58ECFF"/>
                </a:solidFill>
              </a:rPr>
              <a:t>resources</a:t>
            </a:r>
            <a:r>
              <a:rPr lang="en" b="1" dirty="0">
                <a:solidFill>
                  <a:srgbClr val="58ECFF"/>
                </a:solidFill>
              </a:rPr>
              <a:t> can lose out </a:t>
            </a:r>
            <a:endParaRPr b="1" dirty="0">
              <a:solidFill>
                <a:srgbClr val="58EC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Domestic businesses may be hindered by increased trade with foreign companies</a:t>
            </a:r>
          </a:p>
          <a:p>
            <a:pPr lvl="2">
              <a:spcBef>
                <a:spcPts val="0"/>
              </a:spcBef>
              <a:buChar char="○"/>
            </a:pPr>
            <a:r>
              <a:rPr lang="en" b="1" dirty="0">
                <a:solidFill>
                  <a:srgbClr val="58ECFF"/>
                </a:solidFill>
              </a:rPr>
              <a:t>EX: US goods are more competitive in domestic markets when the cost of foreign goods increases </a:t>
            </a:r>
            <a:endParaRPr b="1" dirty="0">
              <a:solidFill>
                <a:srgbClr val="58EC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>
                <a:solidFill>
                  <a:srgbClr val="58ECFF"/>
                </a:solidFill>
              </a:rPr>
              <a:t>Protectionist</a:t>
            </a:r>
            <a:r>
              <a:rPr lang="en" dirty="0"/>
              <a:t> Trade Policies: many nations limit imports to protect domestic producers of the same product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rgbClr val="58ECFF"/>
                </a:solidFill>
              </a:rPr>
              <a:t>TARIFFS: </a:t>
            </a:r>
            <a:r>
              <a:rPr lang="en" dirty="0"/>
              <a:t>Taxes on imports--make prices for the imported goods more expensive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rgbClr val="58ECFF"/>
                </a:solidFill>
              </a:rPr>
              <a:t>QUOTAS: </a:t>
            </a:r>
            <a:r>
              <a:rPr lang="en" dirty="0"/>
              <a:t>Limits on number of specific goods that can be imported (example: Japanese Cars)</a:t>
            </a:r>
            <a:endParaRPr dirty="0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771" y="1304330"/>
            <a:ext cx="1082045" cy="105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8337" y="1461436"/>
            <a:ext cx="1323844" cy="74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1E43D-6BE1-2C49-95B5-DCD626D4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to keep in mind…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4FA99-8DC7-EB45-9C3A-37B5EFF2E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Protectionism</a:t>
            </a:r>
          </a:p>
          <a:p>
            <a:r>
              <a:rPr lang="en-US" dirty="0"/>
              <a:t>Quotas </a:t>
            </a:r>
          </a:p>
          <a:p>
            <a:r>
              <a:rPr lang="en-US" dirty="0"/>
              <a:t>Tariffs</a:t>
            </a:r>
          </a:p>
          <a:p>
            <a:r>
              <a:rPr lang="en-US" dirty="0"/>
              <a:t>Global Interdependence</a:t>
            </a:r>
          </a:p>
          <a:p>
            <a:r>
              <a:rPr lang="en-US" dirty="0"/>
              <a:t>Trade Deficit </a:t>
            </a:r>
          </a:p>
          <a:p>
            <a:r>
              <a:rPr lang="en-US" dirty="0"/>
              <a:t>NAFTA</a:t>
            </a:r>
          </a:p>
          <a:p>
            <a:r>
              <a:rPr lang="en-US" dirty="0"/>
              <a:t>Balancing of Trade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1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Stock Market (Consumer Side)</a:t>
            </a:r>
            <a:endParaRPr dirty="0"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894749"/>
            <a:ext cx="8520600" cy="3932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>
                <a:solidFill>
                  <a:srgbClr val="58ECFF"/>
                </a:solidFill>
              </a:rPr>
              <a:t>Individuals buy pieces of ownership in corporations called stocks</a:t>
            </a:r>
            <a:endParaRPr b="1" dirty="0">
              <a:solidFill>
                <a:srgbClr val="58EC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Stockholders make money in two ways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Receive a portion of the company’s profits based on their percentage of ownerships→ Dividends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Sell stocks at higher price than they were bought for→ Capital gains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Stocks go up or down in price because people are willing to pay more or less money for them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This decision is based on assumption about how well business will do in the future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>
                <a:solidFill>
                  <a:srgbClr val="58ECFF"/>
                </a:solidFill>
              </a:rPr>
              <a:t>Stock indexes: </a:t>
            </a:r>
            <a:r>
              <a:rPr lang="en" dirty="0"/>
              <a:t>look at general trends of many stocks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Stock indexes tend to be good indicators of how confident people are in the economy</a:t>
            </a:r>
          </a:p>
          <a:p>
            <a:r>
              <a:rPr lang="en" dirty="0"/>
              <a:t>Stock Holders can elect a </a:t>
            </a:r>
            <a:r>
              <a:rPr lang="en" b="1" dirty="0">
                <a:solidFill>
                  <a:srgbClr val="58ECFF"/>
                </a:solidFill>
              </a:rPr>
              <a:t>board of director </a:t>
            </a:r>
            <a:r>
              <a:rPr lang="en" dirty="0"/>
              <a:t>to make decisions for them and act on their behalf </a:t>
            </a:r>
            <a:endParaRPr dirty="0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0560" y="0"/>
            <a:ext cx="1861740" cy="961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C96C-6C61-2A42-9C1D-028D477E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Market: (Business Side)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04365-6058-3B42-A085-8BA622295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93221"/>
            <a:ext cx="8520600" cy="3354000"/>
          </a:xfrm>
        </p:spPr>
        <p:txBody>
          <a:bodyPr/>
          <a:lstStyle/>
          <a:p>
            <a:r>
              <a:rPr lang="en-US" dirty="0"/>
              <a:t>Federal Exchange Commission</a:t>
            </a:r>
          </a:p>
          <a:p>
            <a:pPr lvl="1"/>
            <a:r>
              <a:rPr lang="en-US" dirty="0"/>
              <a:t>All companies on the stock exchange are regulated by the FEC</a:t>
            </a:r>
          </a:p>
          <a:p>
            <a:pPr lvl="1"/>
            <a:r>
              <a:rPr lang="en-US" dirty="0"/>
              <a:t>GOAL: protect investors, maintain fair, orderly, and efficient markets</a:t>
            </a:r>
          </a:p>
          <a:p>
            <a:r>
              <a:rPr lang="en-US" dirty="0"/>
              <a:t>Companies collect funds from willing investors to help their business </a:t>
            </a:r>
          </a:p>
          <a:p>
            <a:pPr lvl="1"/>
            <a:r>
              <a:rPr lang="en-US" dirty="0"/>
              <a:t>What is the primary goal of business owners in our economy? </a:t>
            </a:r>
          </a:p>
          <a:p>
            <a:pPr lvl="1"/>
            <a:r>
              <a:rPr lang="en-US" b="1" dirty="0">
                <a:solidFill>
                  <a:srgbClr val="58ECFF"/>
                </a:solidFill>
              </a:rPr>
              <a:t>EARN PROFITS!</a:t>
            </a:r>
          </a:p>
          <a:p>
            <a:pPr lvl="1"/>
            <a:endParaRPr lang="en-US" b="1" dirty="0">
              <a:solidFill>
                <a:srgbClr val="58EC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297EA-FEE8-FF4B-A54E-4599B393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020" y="3081767"/>
            <a:ext cx="3037650" cy="17169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AC9D6F-8A01-4C4B-95A1-F0BB3CEE4D45}"/>
              </a:ext>
            </a:extLst>
          </p:cNvPr>
          <p:cNvSpPr txBox="1"/>
          <p:nvPr/>
        </p:nvSpPr>
        <p:spPr>
          <a:xfrm>
            <a:off x="4939484" y="4750933"/>
            <a:ext cx="4323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https://www.youtube.com/watch?v=p7HKvqRI_Bo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6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3DCE-CF84-AA42-9F0B-BE60D848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8625"/>
            <a:ext cx="8520600" cy="831300"/>
          </a:xfrm>
        </p:spPr>
        <p:txBody>
          <a:bodyPr/>
          <a:lstStyle/>
          <a:p>
            <a:r>
              <a:rPr lang="en-US" dirty="0"/>
              <a:t>Debate: Apple v. Pepper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E305E-4F79-E848-8B25-ECA594842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39452"/>
            <a:ext cx="8520600" cy="3639773"/>
          </a:xfrm>
        </p:spPr>
        <p:txBody>
          <a:bodyPr/>
          <a:lstStyle/>
          <a:p>
            <a:r>
              <a:rPr lang="en-US" sz="1600" i="1" dirty="0"/>
              <a:t>DIRECTIONS: you will have ten minutes to prepare an argument for the side you are assigned to support. At least 4 reps from each team will present their argument for 5 minutes and will be able to give a 2 minute rebuttal.</a:t>
            </a:r>
          </a:p>
          <a:p>
            <a:r>
              <a:rPr lang="en-US" b="1" dirty="0"/>
              <a:t>Sides:</a:t>
            </a:r>
          </a:p>
          <a:p>
            <a:pPr marL="114300" indent="0">
              <a:buNone/>
            </a:pPr>
            <a:r>
              <a:rPr lang="en-US" dirty="0"/>
              <a:t>	1) Pro Apple- App store is not a monopoly </a:t>
            </a:r>
          </a:p>
          <a:p>
            <a:pPr marL="114300" indent="0">
              <a:buNone/>
            </a:pPr>
            <a:r>
              <a:rPr lang="en-US" dirty="0"/>
              <a:t>	2)Anti Apple- App store is a monopoly </a:t>
            </a:r>
          </a:p>
          <a:p>
            <a:r>
              <a:rPr lang="en-US" b="1" u="sng" dirty="0"/>
              <a:t>Sources </a:t>
            </a:r>
          </a:p>
          <a:p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BBC: </a:t>
            </a:r>
            <a:r>
              <a:rPr lang="en-US" sz="1600" dirty="0">
                <a:hlinkClick r:id="rId2"/>
              </a:rPr>
              <a:t>https://www.bbc.com/news/technology-48255541</a:t>
            </a:r>
            <a:endParaRPr lang="en-US" sz="1600" dirty="0"/>
          </a:p>
          <a:p>
            <a:r>
              <a:rPr lang="en-US" sz="1600" dirty="0"/>
              <a:t>NY TIMES: </a:t>
            </a:r>
            <a:r>
              <a:rPr lang="en-US" sz="1600" dirty="0">
                <a:hlinkClick r:id="rId3"/>
              </a:rPr>
              <a:t>https://nyti.ms/2YwAd54</a:t>
            </a:r>
            <a:endParaRPr lang="en-US" sz="1600" dirty="0"/>
          </a:p>
          <a:p>
            <a:r>
              <a:rPr lang="en-US" sz="1600" dirty="0"/>
              <a:t>NPR: </a:t>
            </a:r>
            <a:r>
              <a:rPr lang="en-US" sz="1600" dirty="0">
                <a:hlinkClick r:id="rId4"/>
              </a:rPr>
              <a:t>https://n.pr/2JpaKaq</a:t>
            </a:r>
            <a:endParaRPr lang="en-US" sz="1600" dirty="0"/>
          </a:p>
          <a:p>
            <a:r>
              <a:rPr lang="en-US" sz="1600" dirty="0"/>
              <a:t>CNBC: </a:t>
            </a:r>
            <a:r>
              <a:rPr lang="en-US" sz="1600" dirty="0">
                <a:hlinkClick r:id="rId5"/>
              </a:rPr>
              <a:t>https://cnb.cx/2YpGpvQ</a:t>
            </a:r>
            <a:endParaRPr lang="en-US" sz="1600" dirty="0"/>
          </a:p>
          <a:p>
            <a:r>
              <a:rPr lang="en-US" sz="1600" dirty="0"/>
              <a:t>THE VERGE: </a:t>
            </a:r>
            <a:r>
              <a:rPr lang="en-US" sz="1600" dirty="0">
                <a:hlinkClick r:id="rId6"/>
              </a:rPr>
              <a:t>http://bit.ly/2Ea2Z40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14387"/>
      </p:ext>
    </p:extLst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519</Words>
  <Application>Microsoft Macintosh PowerPoint</Application>
  <PresentationFormat>On-screen Show (16:9)</PresentationFormat>
  <Paragraphs>68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Economica</vt:lpstr>
      <vt:lpstr>Open Sans</vt:lpstr>
      <vt:lpstr>Arial</vt:lpstr>
      <vt:lpstr>Luxe</vt:lpstr>
      <vt:lpstr>Bell Ringer #3: 5/16/19</vt:lpstr>
      <vt:lpstr>International Trade &amp; the Stock Market EQ: How does the government work to ensure that free markets are free and that consumers benefit from competition?</vt:lpstr>
      <vt:lpstr>International Trade</vt:lpstr>
      <vt:lpstr>International Trade Policies</vt:lpstr>
      <vt:lpstr>Terms to keep in mind…</vt:lpstr>
      <vt:lpstr>Stock Market (Consumer Side)</vt:lpstr>
      <vt:lpstr>Stock Market: (Business Side)</vt:lpstr>
      <vt:lpstr>Debate: Apple v. Pepper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 #3: 5/16/19</dc:title>
  <cp:lastModifiedBy>Taylor Hunter</cp:lastModifiedBy>
  <cp:revision>11</cp:revision>
  <dcterms:modified xsi:type="dcterms:W3CDTF">2019-05-16T01:50:43Z</dcterms:modified>
</cp:coreProperties>
</file>