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9"/>
    <p:restoredTop sz="94643"/>
  </p:normalViewPr>
  <p:slideViewPr>
    <p:cSldViewPr snapToGrid="0">
      <p:cViewPr varScale="1">
        <p:scale>
          <a:sx n="85" d="100"/>
          <a:sy n="85" d="100"/>
        </p:scale>
        <p:origin x="12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/>
          <p:nvPr/>
        </p:nvSpPr>
        <p:spPr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 rot="5400000">
            <a:off x="4808537" y="2247903"/>
            <a:ext cx="5851525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22066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C2C2C2"/>
            </a:gs>
            <a:gs pos="12000">
              <a:srgbClr val="C2C2C2"/>
            </a:gs>
            <a:gs pos="20000">
              <a:srgbClr val="C0C0C0"/>
            </a:gs>
            <a:gs pos="100000">
              <a:srgbClr val="28282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4570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700"/>
              <a:buFont typeface="Corbel"/>
              <a:buNone/>
              <a:defRPr sz="47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C2C2C2"/>
            </a:gs>
            <a:gs pos="12000">
              <a:srgbClr val="C2C2C2"/>
            </a:gs>
            <a:gs pos="20000">
              <a:srgbClr val="C0C0C0"/>
            </a:gs>
            <a:gs pos="100000">
              <a:srgbClr val="28282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0" name="Google Shape;30;p4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4570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700"/>
              <a:buFont typeface="Corbel"/>
              <a:buNone/>
              <a:defRPr sz="47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C2C2C2"/>
            </a:gs>
            <a:gs pos="12000">
              <a:srgbClr val="C2C2C2"/>
            </a:gs>
            <a:gs pos="20000">
              <a:srgbClr val="C0C0C0"/>
            </a:gs>
            <a:gs pos="100000">
              <a:srgbClr val="28282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700"/>
              <a:buFont typeface="Corbel"/>
              <a:buNone/>
              <a:defRPr sz="47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0" rIns="4570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773936"/>
            <a:ext cx="4038600" cy="4623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773936"/>
            <a:ext cx="4038600" cy="4623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5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2000"/>
              <a:buFont typeface="Corbel"/>
              <a:buNone/>
              <a:defRPr sz="2000" b="0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019377" y="1743133"/>
            <a:ext cx="5920641" cy="45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167838" y="1730018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lt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5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2000"/>
              <a:buFont typeface="Corbel"/>
              <a:buNone/>
              <a:defRPr sz="2000" b="0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7" cy="5373192"/>
          </a:xfrm>
          <a:prstGeom prst="rect">
            <a:avLst/>
          </a:prstGeom>
          <a:solidFill>
            <a:srgbClr val="C2D6DB"/>
          </a:solidFill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ABABA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5"/>
            <a:ext cx="4625609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  <a:defRPr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/>
          <a:lstStyle>
            <a:lvl1pPr marL="457200" marR="0" lvl="0" indent="-3911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dt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24.media.tumblr.com/tumblr_kylb8jLTiP1qbno4oo1_400.jpg&amp;imgrefurl=http://brohemia.tumblr.com/page/3&amp;usg=__bJw2j2JTg718JNz8X6fe5FPHVx4=&amp;h=334&amp;w=400&amp;sz=73&amp;hl=en&amp;start=9&amp;zoom=1&amp;tbnid=q50fF_u-wCGOFM:&amp;tbnh=104&amp;tbnw=124&amp;ei=GJ1wTuj6Dqbs0gG-14WlCg&amp;prev=/images?q=prohibition+nascar&amp;um=1&amp;hl=en&amp;tbm=isch&amp;um=1&amp;itbs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puwfzEJ4P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ctrTitle"/>
          </p:nvPr>
        </p:nvSpPr>
        <p:spPr>
          <a:xfrm>
            <a:off x="609600" y="1600200"/>
            <a:ext cx="80772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4570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700"/>
              <a:buFont typeface="Corbel"/>
              <a:buNone/>
            </a:pPr>
            <a:r>
              <a:rPr lang="en-US" sz="47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Amendments After The Bill Of Rights</a:t>
            </a:r>
            <a:endParaRPr sz="4700" b="1" i="0" u="none" strike="noStrike" cap="none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533400" y="3352800"/>
            <a:ext cx="8077200" cy="813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EQ: Why are amendments added to the Constitution?  What is the purpose of  the Amendments?</a:t>
            </a:r>
            <a:endParaRPr sz="2400" b="0" i="0" u="none" strike="noStrike" cap="non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10E5-FBBC-9E46-8928-1926435C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Foldable Instructions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363F4-F454-E84B-90E9-39CF1817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082" y="1925093"/>
            <a:ext cx="8229600" cy="4625609"/>
          </a:xfrm>
        </p:spPr>
        <p:txBody>
          <a:bodyPr/>
          <a:lstStyle/>
          <a:p>
            <a:pPr marL="66040" indent="0">
              <a:buNone/>
            </a:pPr>
            <a:r>
              <a:rPr lang="en-US" sz="2400" i="1" u="sng" dirty="0"/>
              <a:t>Directions:</a:t>
            </a:r>
          </a:p>
          <a:p>
            <a:pPr marL="66040" indent="0">
              <a:buNone/>
            </a:pPr>
            <a:r>
              <a:rPr lang="en-US" sz="2400" dirty="0"/>
              <a:t>Using the power point from my website entitled “Amendments 11-27” and a textbook, complete a foldable for the last 17 amendments to the Constitution.</a:t>
            </a:r>
          </a:p>
          <a:p>
            <a:pPr marL="66040" indent="0">
              <a:buNone/>
            </a:pPr>
            <a:r>
              <a:rPr lang="en-US" sz="2400" b="1" u="sng" dirty="0"/>
              <a:t>Requirements:</a:t>
            </a:r>
          </a:p>
          <a:p>
            <a:pPr marL="66040" indent="0">
              <a:buNone/>
            </a:pPr>
            <a:r>
              <a:rPr lang="en-US" sz="2400" dirty="0"/>
              <a:t>It must contain: </a:t>
            </a:r>
          </a:p>
          <a:p>
            <a:pPr marL="66040" indent="0" fontAlgn="base">
              <a:buNone/>
            </a:pPr>
            <a:r>
              <a:rPr lang="en-US" sz="2400" dirty="0"/>
              <a:t>All 27 amendments </a:t>
            </a:r>
          </a:p>
          <a:p>
            <a:pPr marL="66040" indent="0" fontAlgn="base">
              <a:buNone/>
            </a:pPr>
            <a:r>
              <a:rPr lang="en-US" sz="2400" dirty="0"/>
              <a:t>A summary of the amendment </a:t>
            </a:r>
          </a:p>
          <a:p>
            <a:pPr marL="66040" indent="0" fontAlgn="base">
              <a:buNone/>
            </a:pPr>
            <a:r>
              <a:rPr lang="en-US" sz="2400" dirty="0"/>
              <a:t>A picture </a:t>
            </a:r>
          </a:p>
          <a:p>
            <a:pPr marL="66040" indent="0" fontAlgn="base">
              <a:buNone/>
            </a:pPr>
            <a:r>
              <a:rPr lang="en-US" sz="2400" dirty="0"/>
              <a:t>A written explanation of how you will remember it </a:t>
            </a:r>
          </a:p>
          <a:p>
            <a:pPr marL="66040" indent="0" fontAlgn="base">
              <a:buNone/>
            </a:pPr>
            <a:endParaRPr lang="en-US" sz="2400" dirty="0"/>
          </a:p>
          <a:p>
            <a:pPr marL="66040" indent="0" fontAlgn="base">
              <a:buNone/>
            </a:pPr>
            <a:r>
              <a:rPr lang="en-US" sz="2400" dirty="0"/>
              <a:t>Due: Tuesday 2/12/19</a:t>
            </a:r>
          </a:p>
          <a:p>
            <a:pPr marL="6604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0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Civil War Amendments</a:t>
            </a:r>
            <a:endParaRPr sz="4500" b="1" i="0" u="none" strike="noStrike" cap="none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After the civil war, amendments were added to the constitution in order to protect African Americans.</a:t>
            </a:r>
            <a:endParaRPr/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They were not upheld until 100 years later.</a:t>
            </a:r>
            <a:endParaRPr/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29" name="Google Shape;129;p17" descr="http://2.bp.blogspot.com/-VTn4hEOksfQ/TdLo7iEMBgI/AAAAAAAAAiA/prouX10jdjw/s1600/14amend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4228563"/>
            <a:ext cx="4191000" cy="262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 dirty="0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Civil War Amendments</a:t>
            </a:r>
            <a:endParaRPr sz="4500" b="1" i="0" u="none" strike="noStrike" cap="none" dirty="0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64008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◼"/>
            </a:pPr>
            <a:r>
              <a:rPr lang="en-US" sz="272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13: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accent2"/>
              </a:buClr>
              <a:buSzPts val="2142"/>
              <a:buFont typeface="Noto Sans Symbols"/>
              <a:buChar char="▪"/>
            </a:pPr>
            <a:r>
              <a:rPr lang="en-US" sz="238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Outlawed slavery in the US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accent2"/>
              </a:buClr>
              <a:buSzPts val="2142"/>
              <a:buFont typeface="Noto Sans Symbols"/>
              <a:buChar char="▪"/>
            </a:pPr>
            <a:r>
              <a:rPr lang="en-US" sz="238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Outlawed forced labor unless punishment for a crime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◼"/>
            </a:pPr>
            <a:r>
              <a:rPr lang="en-US" sz="272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14: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accent2"/>
              </a:buClr>
              <a:buSzPts val="2142"/>
              <a:buFont typeface="Noto Sans Symbols"/>
              <a:buChar char="▪"/>
            </a:pPr>
            <a:r>
              <a:rPr lang="en-US" sz="238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Defined citizens </a:t>
            </a:r>
            <a:r>
              <a:rPr lang="en-US" sz="238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as anyone born or naturalized in the US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accent2"/>
              </a:buClr>
              <a:buSzPts val="2142"/>
              <a:buFont typeface="Noto Sans Symbols"/>
              <a:buChar char="▪"/>
            </a:pPr>
            <a:r>
              <a:rPr lang="en-US" sz="238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Granted </a:t>
            </a:r>
            <a:r>
              <a:rPr lang="en-US" sz="238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equal rights </a:t>
            </a:r>
            <a:r>
              <a:rPr lang="en-US" sz="238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to all citizens including </a:t>
            </a:r>
            <a:r>
              <a:rPr lang="en-US" sz="238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due process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◼"/>
            </a:pPr>
            <a:r>
              <a:rPr lang="en-US" sz="272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15: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accent2"/>
              </a:buClr>
              <a:buSzPts val="2142"/>
              <a:buFont typeface="Noto Sans Symbols"/>
              <a:buChar char="▪"/>
            </a:pPr>
            <a:r>
              <a:rPr lang="en-US" sz="238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No state can take away voting rights based on race, color, or previous enslavement</a:t>
            </a:r>
            <a:endParaRPr/>
          </a:p>
        </p:txBody>
      </p:sp>
      <p:pic>
        <p:nvPicPr>
          <p:cNvPr id="136" name="Google Shape;136;p18" descr="http://www.virginiamemory.com/docs/First_Vot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2800" y="5229893"/>
            <a:ext cx="1308100" cy="1628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 descr="http://www.xtimeline.com/__UserPic_Large/1663/ELT200711061849322936314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4200" y="1752600"/>
            <a:ext cx="1905000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Suffrage Amendments</a:t>
            </a:r>
            <a:endParaRPr sz="4500" b="1" i="0" u="none" strike="noStrike" cap="none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3" name="Google Shape;143;p1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Suffrage: the right to vote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19 (August 1920):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Women granted the right to vote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Supporters are called suffragettes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23: 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Gave Washington DC residents the right to vote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24: 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Eliminates Poll Tax</a:t>
            </a:r>
            <a:endParaRPr/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26:</a:t>
            </a:r>
            <a:endParaRPr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Lowered voting age from 21 to 18 </a:t>
            </a:r>
            <a:r>
              <a:rPr lang="en-US" sz="259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due to Vietnam War</a:t>
            </a:r>
            <a:endParaRPr sz="259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44" name="Google Shape;144;p19" descr="http://img.tfd.com/WEAL/weal_07_img137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0325" y="1981200"/>
            <a:ext cx="2733675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 descr="http://usgwarchives.net/la/evangeline/photos/documents/1918poll184gph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8600" y="4419600"/>
            <a:ext cx="2743200" cy="1338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 dirty="0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Additional Amendments</a:t>
            </a:r>
            <a:endParaRPr sz="4500" b="1" i="0" u="none" strike="noStrike" cap="none" dirty="0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11: Sets the official jurisdiction of the Federal courts</a:t>
            </a:r>
            <a:endParaRPr/>
          </a:p>
          <a:p>
            <a:pPr marL="438912" marR="0" lvl="0" indent="-1574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1574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12: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Changes voting procedures of the 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Electoral College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 President and Vice President run for office together. </a:t>
            </a:r>
            <a:endParaRPr/>
          </a:p>
          <a:p>
            <a:pPr marL="438912" marR="0" lvl="0" indent="-1574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52" name="Google Shape;152;p20" descr="http://www.expertcop.com/Federal%20Courts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2286000"/>
            <a:ext cx="3060700" cy="2079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0" descr="http://www.dailyplunge.com/wp-content/uploads/2010/07/belushi-electoral-colleg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5257800"/>
            <a:ext cx="1058687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 dirty="0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Additional Amendments</a:t>
            </a:r>
            <a:endParaRPr sz="4500" b="1" i="0" u="none" strike="noStrike" cap="none" dirty="0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16:</a:t>
            </a:r>
            <a:endParaRPr/>
          </a:p>
          <a:p>
            <a:pPr marL="731520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 Congress can tax income</a:t>
            </a:r>
            <a:endParaRPr/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17:</a:t>
            </a:r>
            <a:endParaRPr/>
          </a:p>
          <a:p>
            <a:pPr marL="731520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Direct election of senators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by the people of each state</a:t>
            </a:r>
            <a:endParaRPr/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18: Prohibition of alcohol in 1919</a:t>
            </a:r>
            <a:endParaRPr/>
          </a:p>
          <a:p>
            <a:pPr marL="438912" marR="0" lvl="0" indent="-15748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60" name="Google Shape;160;p21" descr="http://mrmorganperiod4.wikispaces.com/file/view/prohibition_raid.jpg/103279711/prohibition_rai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748" y="4877227"/>
            <a:ext cx="2438400" cy="1980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1" descr="http://www.vintageperiods.com/_files/Image/5%20Prohibition%20Disposal(9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5200" y="4800600"/>
            <a:ext cx="2128345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1" descr="http://www.apptrav.com/popcorn-sutto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72175" y="4942416"/>
            <a:ext cx="1724025" cy="1915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 dirty="0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Additional Amendments</a:t>
            </a:r>
            <a:endParaRPr sz="4500" b="1" i="0" u="none" strike="noStrike" cap="none" dirty="0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0" y="1775191"/>
            <a:ext cx="8686800" cy="508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20: </a:t>
            </a:r>
            <a:endParaRPr dirty="0"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“Lame duck amendment”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 moved the beginning and ending of the terms of from March 4</a:t>
            </a:r>
            <a:r>
              <a:rPr lang="en-US" sz="2590" b="0" i="0" u="none" strike="noStrike" cap="none" baseline="300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to January 20</a:t>
            </a:r>
            <a:r>
              <a:rPr lang="en-US" sz="2590" b="0" i="0" u="none" strike="noStrike" cap="none" baseline="300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</a:t>
            </a:r>
            <a:endParaRPr sz="2590" b="0" i="0" u="none" strike="noStrike" cap="none" dirty="0">
              <a:solidFill>
                <a:srgbClr val="FF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21:</a:t>
            </a:r>
            <a:endParaRPr dirty="0"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 repealed Prohibition in 1933</a:t>
            </a:r>
            <a:endParaRPr dirty="0"/>
          </a:p>
          <a:p>
            <a:pPr marL="731520" marR="0" lvl="1" indent="-126301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1520" marR="0" lvl="1" indent="-126301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1520" marR="0" lvl="1" indent="-126301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Char char="◼"/>
            </a:pPr>
            <a:r>
              <a:rPr lang="en-US" sz="296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22:</a:t>
            </a:r>
            <a:endParaRPr dirty="0"/>
          </a:p>
          <a:p>
            <a:pPr marL="731520" marR="0" lvl="1" indent="-274319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accent2"/>
              </a:buClr>
              <a:buSzPts val="233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 The President can only serve two consecutive terms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or 10 consecutive years</a:t>
            </a:r>
            <a:endParaRPr dirty="0"/>
          </a:p>
          <a:p>
            <a:pPr marL="438912" marR="0" lvl="0" indent="-16967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68"/>
              <a:buFont typeface="Noto Sans Symbols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69" name="Google Shape;169;p22" descr="http://t1.gstatic.com/images?q=tbn:ANd9GcSeSh2YeoGFlkCoPzGO0lsCoNQKIT7Stdvxiw0GDJaaIlmHuJnzehSxsA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50536" y="3904789"/>
            <a:ext cx="1600200" cy="1342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2" descr="http://img.tfd.com/WEAL/weal_04_img0704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93365" y="3904789"/>
            <a:ext cx="1167069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8B8E3"/>
              </a:buClr>
              <a:buSzPts val="4500"/>
              <a:buFont typeface="Corbel"/>
              <a:buNone/>
            </a:pPr>
            <a:r>
              <a:rPr lang="en-US" sz="4500" b="1" i="0" u="none" strike="noStrike" cap="none" dirty="0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Additional </a:t>
            </a:r>
            <a:r>
              <a:rPr lang="en-US" sz="4500" b="1" i="0" u="none" strike="noStrike" cap="none" dirty="0" err="1">
                <a:solidFill>
                  <a:srgbClr val="08B8E3"/>
                </a:solidFill>
                <a:latin typeface="Corbel"/>
                <a:ea typeface="Corbel"/>
                <a:cs typeface="Corbel"/>
                <a:sym typeface="Corbel"/>
              </a:rPr>
              <a:t>Ammendments</a:t>
            </a:r>
            <a:endParaRPr sz="4500" b="1" i="0" u="none" strike="noStrike" cap="none" dirty="0">
              <a:solidFill>
                <a:srgbClr val="08B8E3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6" name="Google Shape;176;p2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077200" cy="462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850" tIns="91425" rIns="91425" bIns="45700" anchor="t" anchorCtr="0">
            <a:noAutofit/>
          </a:bodyPr>
          <a:lstStyle/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25: </a:t>
            </a:r>
            <a:endParaRPr/>
          </a:p>
          <a:p>
            <a:pPr marL="731520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Sets Presidential succession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(Who becomes President if the President dies/leaves office?)</a:t>
            </a:r>
            <a:endParaRPr/>
          </a:p>
          <a:p>
            <a:pPr marL="731520" marR="0" lvl="1" indent="-1143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None/>
            </a:pPr>
            <a:endParaRPr sz="2800" b="0" i="0" u="none" strike="noStrike" cap="none">
              <a:solidFill>
                <a:srgbClr val="FF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Amendment 27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:</a:t>
            </a:r>
            <a:endParaRPr/>
          </a:p>
          <a:p>
            <a:pPr marL="731520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Congress cannot pass a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pay raise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for themselves that will take effect in the same session as its passage</a:t>
            </a:r>
            <a:endParaRPr/>
          </a:p>
          <a:p>
            <a:pPr marL="438912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6931E-8D79-A948-8BB8-86AC1182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to Remember!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F141F-EA4B-784F-A3F4-1258DA6C7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https://youtu.be/epuwfzEJ4PU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18557"/>
      </p:ext>
    </p:extLst>
  </p:cSld>
  <p:clrMapOvr>
    <a:masterClrMapping/>
  </p:clrMapOvr>
</p:sld>
</file>

<file path=ppt/theme/theme1.xml><?xml version="1.0" encoding="utf-8"?>
<a:theme xmlns:a="http://schemas.openxmlformats.org/drawingml/2006/main" name="Modul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358</Words>
  <Application>Microsoft Macintosh PowerPoint</Application>
  <PresentationFormat>On-screen Show (4:3)</PresentationFormat>
  <Paragraphs>67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Noto Sans Symbols</vt:lpstr>
      <vt:lpstr>Corbel</vt:lpstr>
      <vt:lpstr>Arial</vt:lpstr>
      <vt:lpstr>Module</vt:lpstr>
      <vt:lpstr>Module</vt:lpstr>
      <vt:lpstr>Amendments After The Bill Of Rights</vt:lpstr>
      <vt:lpstr>Civil War Amendments</vt:lpstr>
      <vt:lpstr>Civil War Amendments</vt:lpstr>
      <vt:lpstr>Suffrage Amendments</vt:lpstr>
      <vt:lpstr>Additional Amendments</vt:lpstr>
      <vt:lpstr>Additional Amendments</vt:lpstr>
      <vt:lpstr>Additional Amendments</vt:lpstr>
      <vt:lpstr>Additional Ammendments</vt:lpstr>
      <vt:lpstr>Helpful to Remember!</vt:lpstr>
      <vt:lpstr>Foldable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cp:lastModifiedBy>Taylor Hunter</cp:lastModifiedBy>
  <cp:revision>5</cp:revision>
  <dcterms:modified xsi:type="dcterms:W3CDTF">2019-02-08T04:00:52Z</dcterms:modified>
</cp:coreProperties>
</file>