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8" r:id="rId2"/>
    <p:sldId id="269" r:id="rId3"/>
    <p:sldId id="259" r:id="rId4"/>
    <p:sldId id="260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0" r:id="rId14"/>
    <p:sldId id="267" r:id="rId15"/>
    <p:sldId id="272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8A8CA1-838B-4DA7-8402-FFBCB1ED7ECA}">
  <a:tblStyle styleId="{258A8CA1-838B-4DA7-8402-FFBCB1ED7ECA}" styleName="Table_0">
    <a:wholeTbl>
      <a:tcTxStyle b="off" i="off">
        <a:font>
          <a:latin typeface="Rockwell"/>
          <a:ea typeface="Rockwell"/>
          <a:cs typeface="Rockwel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0EB"/>
          </a:solidFill>
        </a:fill>
      </a:tcStyle>
    </a:wholeTbl>
    <a:band1H>
      <a:tcTxStyle/>
      <a:tcStyle>
        <a:tcBdr/>
        <a:fill>
          <a:solidFill>
            <a:srgbClr val="D4E0D5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0D5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Rockwell"/>
          <a:ea typeface="Rockwell"/>
          <a:cs typeface="Rockwel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Rockwell"/>
          <a:ea typeface="Rockwell"/>
          <a:cs typeface="Rockwel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Rockwell"/>
          <a:ea typeface="Rockwell"/>
          <a:cs typeface="Rockwel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Rockwell"/>
          <a:ea typeface="Rockwell"/>
          <a:cs typeface="Rockwel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/>
    <p:restoredTop sz="94690"/>
  </p:normalViewPr>
  <p:slideViewPr>
    <p:cSldViewPr snapToGrid="0">
      <p:cViewPr varScale="1">
        <p:scale>
          <a:sx n="95" d="100"/>
          <a:sy n="95" d="100"/>
        </p:scale>
        <p:origin x="176" y="2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3b4d28c3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g33b4d28c3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457200" y="1645920"/>
            <a:ext cx="4038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0"/>
              </a:spcBef>
              <a:spcAft>
                <a:spcPts val="0"/>
              </a:spcAft>
              <a:buSzPts val="1960"/>
              <a:buChar char="⦿"/>
              <a:defRPr sz="2800"/>
            </a:lvl1pPr>
            <a:lvl2pPr marL="914400" lvl="1" indent="-365760" algn="l">
              <a:spcBef>
                <a:spcPts val="400"/>
              </a:spcBef>
              <a:spcAft>
                <a:spcPts val="0"/>
              </a:spcAft>
              <a:buSzPts val="2160"/>
              <a:buFont typeface="Rockwell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⚫"/>
              <a:defRPr sz="2000"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 sz="1800"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 sz="18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2"/>
          </p:nvPr>
        </p:nvSpPr>
        <p:spPr>
          <a:xfrm>
            <a:off x="4648200" y="1645920"/>
            <a:ext cx="4038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0"/>
              </a:spcBef>
              <a:spcAft>
                <a:spcPts val="0"/>
              </a:spcAft>
              <a:buSzPts val="1960"/>
              <a:buChar char="⦿"/>
              <a:defRPr sz="2800"/>
            </a:lvl1pPr>
            <a:lvl2pPr marL="914400" lvl="1" indent="-365760" algn="l">
              <a:spcBef>
                <a:spcPts val="400"/>
              </a:spcBef>
              <a:spcAft>
                <a:spcPts val="0"/>
              </a:spcAft>
              <a:buSzPts val="2160"/>
              <a:buFont typeface="Rockwell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⚫"/>
              <a:defRPr sz="2000"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 sz="1800"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 sz="18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 rot="5400000">
            <a:off x="2308860" y="-205423"/>
            <a:ext cx="452628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marL="914400" lvl="1" indent="-331469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marL="914400" lvl="1" indent="-331469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rgbClr val="878878">
              <a:alpha val="64705"/>
            </a:srgbClr>
          </a:solidFill>
          <a:ln w="11000" cap="rnd" cmpd="sng">
            <a:solidFill>
              <a:srgbClr val="9B9F8D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28600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800"/>
              <a:buFont typeface="Rockwell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4687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2240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SzPts val="1620"/>
              <a:buNone/>
              <a:defRPr/>
            </a:lvl2pPr>
            <a:lvl3pPr lvl="2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5562600" y="6509004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8638952" y="6509004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lvl="1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lvl="2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lvl="3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lvl="4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lvl="5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lvl="6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lvl="7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lvl="8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1600200" y="6509004"/>
            <a:ext cx="39074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marL="914400" lvl="1" indent="-331469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10057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68BE6E"/>
              </a:buClr>
              <a:buSzPts val="4000"/>
              <a:buFont typeface="Rockwell"/>
              <a:buNone/>
              <a:defRPr sz="4000" b="1" cap="none">
                <a:solidFill>
                  <a:srgbClr val="68BE6E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128000" bIns="45700" anchor="t" anchorCtr="0"/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620"/>
              <a:buFont typeface="Rockwell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5562600" y="651367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38952" y="6513670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lvl="1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lvl="2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lvl="3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lvl="4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lvl="5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lvl="6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lvl="7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lvl="8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1600200" y="6513670"/>
            <a:ext cx="39074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3" name="Google Shape;43;p6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540"/>
              <a:buNone/>
              <a:defRPr sz="2200" b="0" cap="none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800"/>
              <a:buFont typeface="Rockwell"/>
              <a:buNone/>
              <a:defRPr sz="2000" b="1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540"/>
              <a:buNone/>
              <a:defRPr sz="2200" b="0" cap="none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800"/>
              <a:buFont typeface="Rockwell"/>
              <a:buNone/>
              <a:defRPr sz="2000" b="1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>
          <a:xfrm>
            <a:off x="457200" y="2362200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6390" algn="l">
              <a:spcBef>
                <a:spcPts val="0"/>
              </a:spcBef>
              <a:spcAft>
                <a:spcPts val="0"/>
              </a:spcAft>
              <a:buSzPts val="1540"/>
              <a:buChar char="⦿"/>
              <a:defRPr sz="2200"/>
            </a:lvl1pPr>
            <a:lvl2pPr marL="914400" lvl="1" indent="-342900" algn="l">
              <a:spcBef>
                <a:spcPts val="400"/>
              </a:spcBef>
              <a:spcAft>
                <a:spcPts val="0"/>
              </a:spcAft>
              <a:buSzPts val="1800"/>
              <a:buFont typeface="Rockwell"/>
              <a:buChar char="•"/>
              <a:defRPr sz="20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 sz="18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SzPts val="1600"/>
              <a:buChar char="⚫"/>
              <a:defRPr sz="16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SzPts val="1600"/>
              <a:buChar char="⚫"/>
              <a:defRPr sz="16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>
          <a:xfrm>
            <a:off x="4645025" y="2362200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6390" algn="l">
              <a:spcBef>
                <a:spcPts val="0"/>
              </a:spcBef>
              <a:spcAft>
                <a:spcPts val="0"/>
              </a:spcAft>
              <a:buSzPts val="1540"/>
              <a:buChar char="⦿"/>
              <a:defRPr sz="2200"/>
            </a:lvl1pPr>
            <a:lvl2pPr marL="914400" lvl="1" indent="-342900" algn="l">
              <a:spcBef>
                <a:spcPts val="400"/>
              </a:spcBef>
              <a:spcAft>
                <a:spcPts val="0"/>
              </a:spcAft>
              <a:buSzPts val="1800"/>
              <a:buFont typeface="Rockwell"/>
              <a:buChar char="•"/>
              <a:defRPr sz="20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 sz="18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SzPts val="1600"/>
              <a:buChar char="⚫"/>
              <a:defRPr sz="16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SzPts val="1600"/>
              <a:buChar char="⚫"/>
              <a:defRPr sz="16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Google Shape;57;p7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solidFill>
          <a:schemeClr val="dk2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2000"/>
              <a:buFont typeface="Rockwel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4963136" y="1107560"/>
            <a:ext cx="393192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SzPts val="980"/>
              <a:buNone/>
              <a:defRPr sz="1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080"/>
              <a:buFont typeface="Rockwell"/>
              <a:buNone/>
              <a:defRPr sz="1200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228600" y="2209800"/>
            <a:ext cx="8666456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70840" algn="l">
              <a:spcBef>
                <a:spcPts val="0"/>
              </a:spcBef>
              <a:spcAft>
                <a:spcPts val="0"/>
              </a:spcAft>
              <a:buSzPts val="2240"/>
              <a:buChar char="⦿"/>
              <a:defRPr sz="3200"/>
            </a:lvl1pPr>
            <a:lvl2pPr marL="914400" lvl="1" indent="-388619" algn="l">
              <a:spcBef>
                <a:spcPts val="400"/>
              </a:spcBef>
              <a:spcAft>
                <a:spcPts val="0"/>
              </a:spcAft>
              <a:buSzPts val="2520"/>
              <a:buFont typeface="Rockwell"/>
              <a:buChar char="•"/>
              <a:defRPr sz="2800"/>
            </a:lvl2pPr>
            <a:lvl3pPr marL="1371600" lvl="2" indent="-381000" algn="l">
              <a:spcBef>
                <a:spcPts val="400"/>
              </a:spcBef>
              <a:spcAft>
                <a:spcPts val="0"/>
              </a:spcAft>
              <a:buSzPts val="2400"/>
              <a:buChar char="⚫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⚫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⚫"/>
              <a:defRPr sz="2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5562600" y="651367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ldNum" idx="12"/>
          </p:nvPr>
        </p:nvSpPr>
        <p:spPr>
          <a:xfrm>
            <a:off x="8638952" y="6513670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lvl="1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lvl="2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lvl="3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lvl="4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lvl="5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lvl="6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lvl="7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lvl="8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ftr" idx="11"/>
          </p:nvPr>
        </p:nvSpPr>
        <p:spPr>
          <a:xfrm>
            <a:off x="1600200" y="6513670"/>
            <a:ext cx="39074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2000"/>
              <a:buFont typeface="Rockwel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3040443" y="5388936"/>
            <a:ext cx="5486400" cy="912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SzPts val="980"/>
              <a:buNone/>
              <a:defRPr sz="1400"/>
            </a:lvl1pPr>
            <a:lvl2pPr marL="914400" lvl="1" indent="-297180" algn="l">
              <a:spcBef>
                <a:spcPts val="400"/>
              </a:spcBef>
              <a:spcAft>
                <a:spcPts val="0"/>
              </a:spcAft>
              <a:buSzPts val="1080"/>
              <a:buFont typeface="Rockwell"/>
              <a:buChar char="•"/>
              <a:defRPr sz="1200"/>
            </a:lvl2pPr>
            <a:lvl3pPr marL="1371600" lvl="2" indent="-292100" algn="l">
              <a:spcBef>
                <a:spcPts val="400"/>
              </a:spcBef>
              <a:spcAft>
                <a:spcPts val="0"/>
              </a:spcAft>
              <a:buSzPts val="1000"/>
              <a:buChar char="⚫"/>
              <a:defRPr sz="1000"/>
            </a:lvl3pPr>
            <a:lvl4pPr marL="1828800" lvl="3" indent="-285750" algn="l">
              <a:spcBef>
                <a:spcPts val="400"/>
              </a:spcBef>
              <a:spcAft>
                <a:spcPts val="0"/>
              </a:spcAft>
              <a:buSzPts val="900"/>
              <a:buChar char="⚫"/>
              <a:defRPr sz="900"/>
            </a:lvl4pPr>
            <a:lvl5pPr marL="2286000" lvl="4" indent="-285750" algn="l">
              <a:spcBef>
                <a:spcPts val="400"/>
              </a:spcBef>
              <a:spcAft>
                <a:spcPts val="0"/>
              </a:spcAft>
              <a:buSzPts val="900"/>
              <a:buChar char="⚫"/>
              <a:defRPr sz="9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rgbClr val="878878">
              <a:alpha val="64705"/>
            </a:srgbClr>
          </a:solidFill>
          <a:ln w="11000" cap="rnd" cmpd="sng">
            <a:solidFill>
              <a:srgbClr val="9B9F8D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Char char="⚫"/>
              <a:defRPr sz="23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dt" idx="10"/>
          </p:nvPr>
        </p:nvSpPr>
        <p:spPr>
          <a:xfrm>
            <a:off x="5562600" y="6509004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8638952" y="6509004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lvl="1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lvl="2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lvl="3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lvl="4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lvl="5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lvl="6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lvl="7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lvl="8" indent="0" algn="r">
              <a:spcBef>
                <a:spcPts val="0"/>
              </a:spcBef>
              <a:buNone/>
              <a:defRPr sz="1600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1600200" y="6509004"/>
            <a:ext cx="39074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50000" sy="50000" flip="none" algn="t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rgbClr val="878878">
              <a:alpha val="64705"/>
            </a:srgbClr>
          </a:solidFill>
          <a:ln w="11000" cap="rnd" cmpd="sng">
            <a:solidFill>
              <a:srgbClr val="9B9F8D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  <a:defRPr sz="4600" b="0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Char char="⚫"/>
              <a:defRPr sz="23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122349" y="-5"/>
            <a:ext cx="8229600" cy="885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lvl="0" indent="0" algn="ct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</a:pPr>
            <a:r>
              <a:rPr lang="en-US" sz="3200" dirty="0"/>
              <a:t>Bell Ringer #8</a:t>
            </a:r>
            <a:br>
              <a:rPr lang="en-US" sz="3200" dirty="0"/>
            </a:br>
            <a:r>
              <a:rPr lang="en-US" sz="2000" dirty="0"/>
              <a:t>5/6/19</a:t>
            </a:r>
            <a:endParaRPr sz="2000" dirty="0"/>
          </a:p>
        </p:txBody>
      </p:sp>
      <p:sp>
        <p:nvSpPr>
          <p:cNvPr id="108" name="Google Shape;108;p15"/>
          <p:cNvSpPr txBox="1">
            <a:spLocks noGrp="1"/>
          </p:cNvSpPr>
          <p:nvPr>
            <p:ph type="body" idx="1"/>
          </p:nvPr>
        </p:nvSpPr>
        <p:spPr>
          <a:xfrm>
            <a:off x="457199" y="757275"/>
            <a:ext cx="8229600" cy="45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8026" lvl="0" indent="-342900">
              <a:lnSpc>
                <a:spcPct val="90000"/>
              </a:lnSpc>
              <a:buSzPts val="1813"/>
              <a:buFont typeface="+mj-lt"/>
              <a:buAutoNum type="arabicPeriod"/>
            </a:pPr>
            <a:r>
              <a:rPr lang="en-US" sz="2000" dirty="0"/>
              <a:t>Which economic principle explains why the additional satisfaction a consumer receives decreases as more units are consumed? </a:t>
            </a:r>
          </a:p>
          <a:p>
            <a:pPr marL="915226" lvl="1" indent="-342900">
              <a:lnSpc>
                <a:spcPct val="90000"/>
              </a:lnSpc>
              <a:buSzPts val="1813"/>
              <a:buFont typeface="+mj-lt"/>
              <a:buAutoNum type="alphaLcParenR"/>
            </a:pPr>
            <a:r>
              <a:rPr lang="en-US" sz="1800" dirty="0"/>
              <a:t>diminishing marginal utility</a:t>
            </a:r>
          </a:p>
          <a:p>
            <a:pPr marL="915226" lvl="1" indent="-342900">
              <a:lnSpc>
                <a:spcPct val="90000"/>
              </a:lnSpc>
              <a:buSzPts val="1813"/>
              <a:buFont typeface="+mj-lt"/>
              <a:buAutoNum type="alphaLcParenR"/>
            </a:pPr>
            <a:r>
              <a:rPr lang="en-US" sz="1800" dirty="0"/>
              <a:t>sliding marginal price</a:t>
            </a:r>
          </a:p>
          <a:p>
            <a:pPr marL="915226" lvl="1" indent="-342900">
              <a:lnSpc>
                <a:spcPct val="90000"/>
              </a:lnSpc>
              <a:buSzPts val="1813"/>
              <a:buFont typeface="+mj-lt"/>
              <a:buAutoNum type="alphaLcParenR"/>
            </a:pPr>
            <a:r>
              <a:rPr lang="en-US" sz="1800" dirty="0"/>
              <a:t>rapidly decreasing utility</a:t>
            </a:r>
          </a:p>
          <a:p>
            <a:pPr marL="115126" lvl="0" indent="0">
              <a:lnSpc>
                <a:spcPct val="90000"/>
              </a:lnSpc>
              <a:buSzPts val="1813"/>
              <a:buNone/>
            </a:pPr>
            <a:endParaRPr lang="en-US" sz="2000" dirty="0"/>
          </a:p>
          <a:p>
            <a:pPr marL="458026" indent="-342900">
              <a:lnSpc>
                <a:spcPct val="90000"/>
              </a:lnSpc>
              <a:buSzPts val="1813"/>
              <a:buFont typeface="+mj-lt"/>
              <a:buAutoNum type="arabicPeriod"/>
            </a:pPr>
            <a:r>
              <a:rPr lang="en-US" sz="2000" dirty="0"/>
              <a:t>Which would be a likely cause of an </a:t>
            </a:r>
            <a:r>
              <a:rPr lang="en-US" sz="2000" u="sng" dirty="0"/>
              <a:t>increase </a:t>
            </a:r>
            <a:r>
              <a:rPr lang="en-US" sz="2000" dirty="0"/>
              <a:t>in the demand of pizza? </a:t>
            </a:r>
          </a:p>
          <a:p>
            <a:pPr marL="915226" lvl="1" indent="-342900">
              <a:lnSpc>
                <a:spcPct val="90000"/>
              </a:lnSpc>
              <a:buSzPts val="1813"/>
              <a:buFont typeface="+mj-lt"/>
              <a:buAutoNum type="alphaLcParenR"/>
            </a:pPr>
            <a:r>
              <a:rPr lang="en-US" sz="1800" dirty="0"/>
              <a:t>a health report showing eating pizza increase the likelihood of obesity</a:t>
            </a:r>
          </a:p>
          <a:p>
            <a:pPr marL="915226" lvl="1" indent="-342900">
              <a:lnSpc>
                <a:spcPct val="90000"/>
              </a:lnSpc>
              <a:buSzPts val="1813"/>
              <a:buFont typeface="+mj-lt"/>
              <a:buAutoNum type="alphaLcParenR"/>
            </a:pPr>
            <a:r>
              <a:rPr lang="en-US" sz="1800" dirty="0"/>
              <a:t>a decrease in the price of substitute good such as take out </a:t>
            </a:r>
          </a:p>
          <a:p>
            <a:pPr marL="915226" lvl="1" indent="-342900">
              <a:lnSpc>
                <a:spcPct val="90000"/>
              </a:lnSpc>
              <a:buSzPts val="1813"/>
              <a:buFont typeface="+mj-lt"/>
              <a:buAutoNum type="alphaLcParenR"/>
            </a:pPr>
            <a:r>
              <a:rPr lang="en-US" sz="1800" dirty="0"/>
              <a:t>a decrease in the price of a complementary good such as cinnamon sticks</a:t>
            </a:r>
          </a:p>
          <a:p>
            <a:pPr marL="458026" lvl="0" indent="-342900">
              <a:lnSpc>
                <a:spcPct val="90000"/>
              </a:lnSpc>
              <a:buSzPts val="1813"/>
              <a:buFont typeface="+mj-lt"/>
              <a:buAutoNum type="arabicPeriod"/>
            </a:pPr>
            <a:endParaRPr lang="en-US" sz="2000" dirty="0"/>
          </a:p>
          <a:p>
            <a:pPr marL="458026" indent="-342900">
              <a:lnSpc>
                <a:spcPct val="90000"/>
              </a:lnSpc>
              <a:buSzPts val="1813"/>
              <a:buFont typeface="+mj-lt"/>
              <a:buAutoNum type="arabicPeriod"/>
            </a:pPr>
            <a:r>
              <a:rPr lang="en-US" sz="2000" dirty="0"/>
              <a:t>The price of some goods affect the demand for others because they can be used in place of one another. What is the economic term for such goods? </a:t>
            </a:r>
          </a:p>
          <a:p>
            <a:pPr marL="1029526" lvl="1" indent="-457200">
              <a:lnSpc>
                <a:spcPct val="90000"/>
              </a:lnSpc>
              <a:buSzPts val="1813"/>
              <a:buFont typeface="+mj-lt"/>
              <a:buAutoNum type="alphaLcParenR"/>
            </a:pPr>
            <a:r>
              <a:rPr lang="en-US" sz="1800" dirty="0"/>
              <a:t>Utilities</a:t>
            </a:r>
          </a:p>
          <a:p>
            <a:pPr marL="1029526" lvl="1" indent="-457200">
              <a:lnSpc>
                <a:spcPct val="90000"/>
              </a:lnSpc>
              <a:buSzPts val="1813"/>
              <a:buFont typeface="+mj-lt"/>
              <a:buAutoNum type="alphaLcParenR"/>
            </a:pPr>
            <a:r>
              <a:rPr lang="en-US" sz="1800" dirty="0"/>
              <a:t>Substitutes</a:t>
            </a:r>
          </a:p>
          <a:p>
            <a:pPr marL="1029526" lvl="1" indent="-457200">
              <a:lnSpc>
                <a:spcPct val="90000"/>
              </a:lnSpc>
              <a:buSzPts val="1813"/>
              <a:buFont typeface="+mj-lt"/>
              <a:buAutoNum type="alphaLcParenR"/>
            </a:pPr>
            <a:r>
              <a:rPr lang="en-US" sz="1800" dirty="0"/>
              <a:t>complements</a:t>
            </a:r>
          </a:p>
          <a:p>
            <a:pPr marL="292100" indent="-176974">
              <a:lnSpc>
                <a:spcPct val="90000"/>
              </a:lnSpc>
              <a:buSzPts val="1813"/>
              <a:buNone/>
            </a:pPr>
            <a:endParaRPr lang="en-US" sz="1600" dirty="0"/>
          </a:p>
          <a:p>
            <a:pPr marL="292100" indent="-176974">
              <a:lnSpc>
                <a:spcPct val="90000"/>
              </a:lnSpc>
              <a:buSzPts val="1813"/>
              <a:buNone/>
            </a:pPr>
            <a:endParaRPr lang="en-US" sz="1600" dirty="0"/>
          </a:p>
          <a:p>
            <a:pPr marL="292100" lvl="0" indent="-176974">
              <a:lnSpc>
                <a:spcPct val="90000"/>
              </a:lnSpc>
              <a:buSzPts val="1813"/>
              <a:buNone/>
            </a:pPr>
            <a:endParaRPr lang="en-US" sz="1600" dirty="0"/>
          </a:p>
          <a:p>
            <a:pPr marL="292100" lvl="0" indent="-176974">
              <a:lnSpc>
                <a:spcPct val="90000"/>
              </a:lnSpc>
              <a:buSzPts val="1813"/>
              <a:buNone/>
            </a:pPr>
            <a:endParaRPr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lvl="0" indent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</a:pPr>
            <a:r>
              <a:rPr lang="en-US"/>
              <a:t>Demand and Supply at Work</a:t>
            </a:r>
            <a:endParaRPr/>
          </a:p>
        </p:txBody>
      </p:sp>
      <p:sp>
        <p:nvSpPr>
          <p:cNvPr id="169" name="Google Shape;169;p22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indent="-292100">
              <a:lnSpc>
                <a:spcPct val="80000"/>
              </a:lnSpc>
              <a:buSzPts val="1666"/>
            </a:pPr>
            <a:r>
              <a:rPr lang="en-US" sz="2400" dirty="0"/>
              <a:t>The forces of supply and demand work together in markets to establish prices </a:t>
            </a:r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66"/>
              <a:buChar char="⦿"/>
            </a:pPr>
            <a:br>
              <a:rPr lang="en-US" sz="2380" b="1" u="sng" dirty="0"/>
            </a:br>
            <a:r>
              <a:rPr lang="en-US" sz="2380" b="1" u="sng" dirty="0"/>
              <a:t>Surplus</a:t>
            </a:r>
            <a:r>
              <a:rPr lang="en-US" sz="2380" dirty="0"/>
              <a:t> – Quantity supplied is greater than quantity demanded (Excess supply) – can help drive prices down</a:t>
            </a:r>
            <a:endParaRPr sz="1540" dirty="0"/>
          </a:p>
          <a:p>
            <a:pPr marL="292100" lvl="0" indent="-23609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82"/>
              <a:buNone/>
            </a:pPr>
            <a:endParaRPr sz="1260" dirty="0"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66"/>
              <a:buChar char="⦿"/>
            </a:pPr>
            <a:r>
              <a:rPr lang="en-US" sz="2380" b="1" u="sng" dirty="0"/>
              <a:t>Shortage</a:t>
            </a:r>
            <a:r>
              <a:rPr lang="en-US" sz="2380" dirty="0"/>
              <a:t> – Quantity demanded is greater than quantity supplied (Excess demand) – can help drive prices up</a:t>
            </a:r>
            <a:endParaRPr sz="1540" dirty="0"/>
          </a:p>
          <a:p>
            <a:pPr marL="292100" lvl="0" indent="-23609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82"/>
              <a:buNone/>
            </a:pPr>
            <a:endParaRPr sz="1260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66"/>
              <a:buNone/>
            </a:pPr>
            <a:endParaRPr sz="1540" dirty="0"/>
          </a:p>
          <a:p>
            <a:pPr marL="292100" lvl="0" indent="-23609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82"/>
              <a:buNone/>
            </a:pPr>
            <a:endParaRPr sz="126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3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lvl="0" indent="0" algn="ct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140"/>
              <a:buFont typeface="Rockwell"/>
              <a:buNone/>
            </a:pPr>
            <a:r>
              <a:rPr lang="en-US" sz="4140"/>
              <a:t>Graphing Supply and Demand Together</a:t>
            </a:r>
            <a:endParaRPr sz="4140"/>
          </a:p>
        </p:txBody>
      </p:sp>
      <p:graphicFrame>
        <p:nvGraphicFramePr>
          <p:cNvPr id="175" name="Google Shape;175;p23"/>
          <p:cNvGraphicFramePr/>
          <p:nvPr/>
        </p:nvGraphicFramePr>
        <p:xfrm>
          <a:off x="381000" y="1676400"/>
          <a:ext cx="4419600" cy="4515290"/>
        </p:xfrm>
        <a:graphic>
          <a:graphicData uri="http://schemas.openxmlformats.org/drawingml/2006/table">
            <a:tbl>
              <a:tblPr firstRow="1" bandRow="1">
                <a:noFill/>
                <a:tableStyleId>{258A8CA1-838B-4DA7-8402-FFBCB1ED7ECA}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Price of Lawnmower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Quantity Demanded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Quantity Supplied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Result (Shortage or Surplus)</a:t>
                      </a: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14,000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2,000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$250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12,000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3,000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10,000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4,000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$350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8,000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5,000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$400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6,000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6,000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$450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4,000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7,000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3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$500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2,000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8,000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76" name="Google Shape;176;p23"/>
          <p:cNvCxnSpPr/>
          <p:nvPr/>
        </p:nvCxnSpPr>
        <p:spPr>
          <a:xfrm>
            <a:off x="5410200" y="1828800"/>
            <a:ext cx="0" cy="3429000"/>
          </a:xfrm>
          <a:prstGeom prst="straightConnector1">
            <a:avLst/>
          </a:prstGeom>
          <a:noFill/>
          <a:ln w="9525" cap="flat" cmpd="sng">
            <a:solidFill>
              <a:srgbClr val="67936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7" name="Google Shape;177;p23"/>
          <p:cNvCxnSpPr/>
          <p:nvPr/>
        </p:nvCxnSpPr>
        <p:spPr>
          <a:xfrm>
            <a:off x="5410200" y="5257800"/>
            <a:ext cx="3276600" cy="0"/>
          </a:xfrm>
          <a:prstGeom prst="straightConnector1">
            <a:avLst/>
          </a:prstGeom>
          <a:noFill/>
          <a:ln w="9525" cap="flat" cmpd="sng">
            <a:solidFill>
              <a:srgbClr val="67936A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15EAD-76D0-BF4D-8927-9C69497D2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Controls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AA54B-DA49-6249-BD79-226FD73AE5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2100" lvl="0" indent="-292100">
              <a:lnSpc>
                <a:spcPct val="80000"/>
              </a:lnSpc>
              <a:buSzPts val="1666"/>
            </a:pPr>
            <a:r>
              <a:rPr lang="en-US" b="1" u="sng" dirty="0"/>
              <a:t>Price ceiling </a:t>
            </a:r>
            <a:r>
              <a:rPr lang="en-US" dirty="0"/>
              <a:t>– maximum price set by the government that can be charged for goods and services (rent)</a:t>
            </a:r>
            <a:endParaRPr lang="en-US" sz="2000" dirty="0"/>
          </a:p>
          <a:p>
            <a:pPr marL="292100" lvl="0" indent="-236093">
              <a:lnSpc>
                <a:spcPct val="80000"/>
              </a:lnSpc>
              <a:buSzPts val="882"/>
              <a:buNone/>
            </a:pPr>
            <a:endParaRPr lang="en-US" sz="1800" dirty="0"/>
          </a:p>
          <a:p>
            <a:pPr marL="292100" lvl="0" indent="-292100">
              <a:lnSpc>
                <a:spcPct val="80000"/>
              </a:lnSpc>
              <a:buSzPts val="1666"/>
            </a:pPr>
            <a:r>
              <a:rPr lang="en-US" b="1" u="sng" dirty="0"/>
              <a:t>Price floor </a:t>
            </a:r>
            <a:r>
              <a:rPr lang="en-US" dirty="0"/>
              <a:t>– government minimum that can be charged for goods and services (minimum wage)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0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D449-8614-EB4D-B290-F0BBDC07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Forces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14BDC-6DB3-0041-B7CD-7617BEA7C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11766"/>
            <a:ext cx="8229600" cy="4526280"/>
          </a:xfrm>
        </p:spPr>
        <p:txBody>
          <a:bodyPr/>
          <a:lstStyle/>
          <a:p>
            <a:r>
              <a:rPr lang="en-US" sz="2400" b="1" u="sng" dirty="0"/>
              <a:t>Equilibrium Price </a:t>
            </a:r>
            <a:r>
              <a:rPr lang="en-US" sz="2400" dirty="0"/>
              <a:t>– price point where quantity supplied and quantity demanded meet</a:t>
            </a:r>
          </a:p>
          <a:p>
            <a:endParaRPr lang="en-US" sz="2400" dirty="0"/>
          </a:p>
          <a:p>
            <a:r>
              <a:rPr lang="en-US" sz="2400" dirty="0"/>
              <a:t>Once the market price reaches equilibrium it will stay there until demand or supply changes</a:t>
            </a:r>
          </a:p>
          <a:p>
            <a:endParaRPr lang="en-US" sz="2400" dirty="0"/>
          </a:p>
          <a:p>
            <a:r>
              <a:rPr lang="en-US" sz="2400" dirty="0"/>
              <a:t>If a change occurs there will be a temporary shortage or surplus</a:t>
            </a:r>
          </a:p>
          <a:p>
            <a:pPr lvl="1"/>
            <a:r>
              <a:rPr lang="en-US" sz="2000" dirty="0"/>
              <a:t>If there is a surplus, price will be driven down</a:t>
            </a:r>
          </a:p>
          <a:p>
            <a:pPr lvl="1"/>
            <a:r>
              <a:rPr lang="en-US" sz="2000" dirty="0"/>
              <a:t>If there is a shortage, price will be driven down</a:t>
            </a:r>
          </a:p>
          <a:p>
            <a:pPr lvl="1"/>
            <a:endParaRPr lang="en-US" sz="2000" dirty="0"/>
          </a:p>
          <a:p>
            <a:r>
              <a:rPr lang="en-US" sz="2400" dirty="0"/>
              <a:t>The price will move in this way until the market establishes a new equilibrium price</a:t>
            </a:r>
          </a:p>
        </p:txBody>
      </p:sp>
    </p:spTree>
    <p:extLst>
      <p:ext uri="{BB962C8B-B14F-4D97-AF65-F5344CB8AC3E}">
        <p14:creationId xmlns:p14="http://schemas.microsoft.com/office/powerpoint/2010/main" val="200261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4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lvl="0" indent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</a:pPr>
            <a:r>
              <a:rPr lang="en-US"/>
              <a:t>Shifts in Supply and Demand</a:t>
            </a:r>
            <a:endParaRPr/>
          </a:p>
        </p:txBody>
      </p:sp>
      <p:sp>
        <p:nvSpPr>
          <p:cNvPr id="183" name="Google Shape;183;p24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2"/>
              <a:buChar char="⦿"/>
            </a:pPr>
            <a:r>
              <a:rPr lang="en-US" sz="3145" dirty="0"/>
              <a:t>Shifts in Supply – a change in supply will start the market into moving to a new equilibrium price and quantity sold</a:t>
            </a:r>
            <a:endParaRPr sz="2035" dirty="0"/>
          </a:p>
          <a:p>
            <a:pPr marL="973836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20"/>
              <a:buFont typeface="Courier New" panose="02070309020205020404" pitchFamily="49" charset="0"/>
              <a:buChar char="o"/>
            </a:pPr>
            <a:r>
              <a:rPr lang="en-US" sz="2220" dirty="0"/>
              <a:t>If a surplus occurs, producers will reduce prices to sell their products → creates a new market equilibrium</a:t>
            </a:r>
            <a:endParaRPr sz="1295" dirty="0"/>
          </a:p>
          <a:p>
            <a:pPr marL="292100" lvl="0" indent="-2180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66"/>
              <a:buNone/>
            </a:pPr>
            <a:endParaRPr sz="1665" dirty="0"/>
          </a:p>
          <a:p>
            <a:pPr marL="2921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2"/>
              <a:buChar char="⦿"/>
            </a:pPr>
            <a:r>
              <a:rPr lang="en-US" sz="3145" dirty="0"/>
              <a:t>Shifts in Demand – a change in demand will start the market into moving to a new equilibrium price and quantity demanded</a:t>
            </a:r>
            <a:endParaRPr sz="2035" dirty="0"/>
          </a:p>
          <a:p>
            <a:pPr marL="973836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20"/>
              <a:buFont typeface="Courier New" panose="02070309020205020404" pitchFamily="49" charset="0"/>
              <a:buChar char="o"/>
            </a:pPr>
            <a:r>
              <a:rPr lang="en-US" sz="2220" dirty="0"/>
              <a:t>If there is a fall in demand, suppliers will likely cut prices and a new market equilibrium will be found</a:t>
            </a:r>
            <a:endParaRPr sz="1295" dirty="0"/>
          </a:p>
          <a:p>
            <a:pPr marL="292100" lvl="0" indent="-16052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72"/>
              <a:buNone/>
            </a:pPr>
            <a:endParaRPr sz="296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254E9C-0FBE-594E-9E10-CBB7A5543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220" y="0"/>
            <a:ext cx="65295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44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2862E-6480-3C46-9641-689A80C73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sz="2800" dirty="0"/>
              <a:t>Bell Ringer #9</a:t>
            </a:r>
            <a:br>
              <a:rPr lang="en-US" sz="2800" dirty="0"/>
            </a:br>
            <a:r>
              <a:rPr lang="en-US" sz="2800" dirty="0"/>
              <a:t>5/7/19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B5384-A7ED-0B4C-A329-9C388F5A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048" y="1350023"/>
            <a:ext cx="8229600" cy="5012140"/>
          </a:xfrm>
        </p:spPr>
        <p:txBody>
          <a:bodyPr/>
          <a:lstStyle/>
          <a:p>
            <a:pPr marL="605790" indent="-457200">
              <a:buFont typeface="+mj-lt"/>
              <a:buAutoNum type="arabicPeriod"/>
            </a:pPr>
            <a:r>
              <a:rPr lang="en-US" sz="2400" dirty="0"/>
              <a:t>Draw a basic Demand Curve (be sure to label </a:t>
            </a:r>
            <a:r>
              <a:rPr lang="en-US" sz="2400" i="1" dirty="0"/>
              <a:t>P</a:t>
            </a:r>
            <a:r>
              <a:rPr lang="en-US" sz="2400" dirty="0"/>
              <a:t> &amp; </a:t>
            </a:r>
            <a:r>
              <a:rPr lang="en-US" sz="2400" i="1" dirty="0"/>
              <a:t>Q</a:t>
            </a:r>
            <a:r>
              <a:rPr lang="en-US" sz="2400" dirty="0"/>
              <a:t>).</a:t>
            </a:r>
          </a:p>
          <a:p>
            <a:pPr marL="605790" indent="-457200">
              <a:buFont typeface="+mj-lt"/>
              <a:buAutoNum type="arabicPeriod"/>
            </a:pPr>
            <a:endParaRPr lang="en-US" sz="2400" dirty="0"/>
          </a:p>
          <a:p>
            <a:pPr marL="605790" indent="-457200">
              <a:buFont typeface="+mj-lt"/>
              <a:buAutoNum type="arabicPeriod"/>
            </a:pPr>
            <a:r>
              <a:rPr lang="en-US" sz="2400" dirty="0"/>
              <a:t>Draw a basic Supply Curve (be sure to label </a:t>
            </a:r>
            <a:r>
              <a:rPr lang="en-US" sz="2400" i="1" dirty="0"/>
              <a:t>P</a:t>
            </a:r>
            <a:r>
              <a:rPr lang="en-US" sz="2400" dirty="0"/>
              <a:t> &amp; </a:t>
            </a:r>
            <a:r>
              <a:rPr lang="en-US" sz="2400" i="1" dirty="0"/>
              <a:t>Q</a:t>
            </a:r>
            <a:r>
              <a:rPr lang="en-US" sz="2400" dirty="0"/>
              <a:t>).</a:t>
            </a:r>
          </a:p>
          <a:p>
            <a:pPr marL="605790" indent="-457200">
              <a:buFont typeface="+mj-lt"/>
              <a:buAutoNum type="arabicPeriod"/>
            </a:pPr>
            <a:endParaRPr lang="en-US" sz="2400" dirty="0"/>
          </a:p>
          <a:p>
            <a:pPr marL="605790" indent="-457200">
              <a:buFont typeface="+mj-lt"/>
              <a:buAutoNum type="arabicPeriod"/>
            </a:pPr>
            <a:r>
              <a:rPr lang="en-US" sz="2400" dirty="0"/>
              <a:t>According to the law of supply, businesses are willing to offer which of the following? </a:t>
            </a:r>
          </a:p>
          <a:p>
            <a:pPr marL="1062990" lvl="1" indent="-457200">
              <a:buFont typeface="+mj-lt"/>
              <a:buAutoNum type="alphaLcParenR"/>
            </a:pPr>
            <a:r>
              <a:rPr lang="en-US" sz="2400" dirty="0"/>
              <a:t>more for sale at higher prices and less for sale at lower prices</a:t>
            </a:r>
          </a:p>
          <a:p>
            <a:pPr marL="1062990" lvl="1" indent="-457200">
              <a:buFont typeface="+mj-lt"/>
              <a:buAutoNum type="alphaLcParenR"/>
            </a:pPr>
            <a:r>
              <a:rPr lang="en-US" sz="2400" dirty="0"/>
              <a:t>the same amount for sale regardless of what price is</a:t>
            </a:r>
          </a:p>
          <a:p>
            <a:pPr marL="1062990" lvl="1" indent="-457200">
              <a:buFont typeface="+mj-lt"/>
              <a:buAutoNum type="alphaLcParenR"/>
            </a:pPr>
            <a:r>
              <a:rPr lang="en-US" sz="2400" dirty="0"/>
              <a:t>the very most they can possibly produce at all times</a:t>
            </a:r>
          </a:p>
          <a:p>
            <a:pPr marL="605790" indent="-457200">
              <a:buFont typeface="+mj-lt"/>
              <a:buAutoNum type="arabicPeriod"/>
            </a:pPr>
            <a:endParaRPr lang="en-US" sz="2000" dirty="0"/>
          </a:p>
          <a:p>
            <a:pPr marL="605790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2348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28600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800"/>
              <a:buFont typeface="Rockwell"/>
              <a:buNone/>
            </a:pPr>
            <a:r>
              <a:rPr lang="en-US"/>
              <a:t>Supply</a:t>
            </a:r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subTitle" idx="1"/>
          </p:nvPr>
        </p:nvSpPr>
        <p:spPr>
          <a:xfrm>
            <a:off x="1600200" y="2819400"/>
            <a:ext cx="6560234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4687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/>
              <a:t>EQ: How does price affect supply?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lvl="0" indent="0" algn="ct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140"/>
              <a:buFont typeface="Rockwell"/>
              <a:buNone/>
            </a:pPr>
            <a:r>
              <a:rPr lang="en-US" sz="4140"/>
              <a:t>Supply and the Supply Curve</a:t>
            </a:r>
            <a:br>
              <a:rPr lang="en-US" sz="4140"/>
            </a:br>
            <a:endParaRPr sz="4140"/>
          </a:p>
        </p:txBody>
      </p:sp>
      <p:sp>
        <p:nvSpPr>
          <p:cNvPr id="121" name="Google Shape;121;p17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lvl="0" indent="-292100" algn="l" rtl="0">
              <a:spcBef>
                <a:spcPts val="0"/>
              </a:spcBef>
              <a:spcAft>
                <a:spcPts val="0"/>
              </a:spcAft>
              <a:buSzPts val="2380"/>
              <a:buChar char="⦿"/>
            </a:pPr>
            <a:r>
              <a:rPr lang="en-US" sz="3400" u="sng" dirty="0">
                <a:solidFill>
                  <a:schemeClr val="tx1"/>
                </a:solidFill>
                <a:highlight>
                  <a:srgbClr val="FFFF00"/>
                </a:highlight>
              </a:rPr>
              <a:t>Supply</a:t>
            </a:r>
            <a:r>
              <a:rPr lang="en-US" sz="3400" dirty="0"/>
              <a:t> – various quantities of a good or service that producers are willing to sell at all possible market prices</a:t>
            </a:r>
            <a:endParaRPr sz="2200" dirty="0"/>
          </a:p>
          <a:p>
            <a:pPr marL="292100" lvl="0" indent="-292100" algn="l" rtl="0">
              <a:spcBef>
                <a:spcPts val="0"/>
              </a:spcBef>
              <a:spcAft>
                <a:spcPts val="0"/>
              </a:spcAft>
              <a:buSzPts val="1260"/>
              <a:buNone/>
            </a:pPr>
            <a:endParaRPr sz="18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292100" lvl="0" indent="-292100" algn="l" rtl="0">
              <a:spcBef>
                <a:spcPts val="0"/>
              </a:spcBef>
              <a:spcAft>
                <a:spcPts val="0"/>
              </a:spcAft>
              <a:buSzPts val="2380"/>
              <a:buChar char="⦿"/>
            </a:pPr>
            <a:r>
              <a:rPr lang="en-US" sz="3400" dirty="0">
                <a:solidFill>
                  <a:schemeClr val="tx1"/>
                </a:solidFill>
                <a:highlight>
                  <a:srgbClr val="FFFF00"/>
                </a:highlight>
              </a:rPr>
              <a:t>Law of Supply </a:t>
            </a:r>
            <a:r>
              <a:rPr lang="en-US" sz="3400" dirty="0"/>
              <a:t>– As the price of a good goes up, the quantity supplied rises (P↑ Q↑) and as the price of a good goes down, the quantity supplied goes down as well (P↓ Q↓)</a:t>
            </a:r>
            <a:endParaRPr sz="2200" dirty="0"/>
          </a:p>
          <a:p>
            <a:pPr marL="292100" lvl="0" indent="-149860" algn="l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9471-F42F-1940-81C8-031322F4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v. Demand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D6BE2-A273-724C-B8F9-C268B773AB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Opposites</a:t>
            </a:r>
          </a:p>
          <a:p>
            <a:r>
              <a:rPr lang="en-US" dirty="0"/>
              <a:t>Demand: </a:t>
            </a:r>
          </a:p>
          <a:p>
            <a:pPr lvl="1"/>
            <a:r>
              <a:rPr lang="en-US" dirty="0"/>
              <a:t>Buyers demand different quantities of a good depending on the price sellers ask</a:t>
            </a:r>
          </a:p>
          <a:p>
            <a:r>
              <a:rPr lang="en-US" dirty="0"/>
              <a:t>Supply:</a:t>
            </a:r>
          </a:p>
          <a:p>
            <a:pPr lvl="1"/>
            <a:r>
              <a:rPr lang="en-US" dirty="0"/>
              <a:t>Suppliers offer different quantities depending on the price buyers are willing to pay</a:t>
            </a:r>
          </a:p>
        </p:txBody>
      </p:sp>
    </p:spTree>
    <p:extLst>
      <p:ext uri="{BB962C8B-B14F-4D97-AF65-F5344CB8AC3E}">
        <p14:creationId xmlns:p14="http://schemas.microsoft.com/office/powerpoint/2010/main" val="190856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lvl="0" indent="0" algn="ct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</a:pPr>
            <a:r>
              <a:rPr lang="en-US"/>
              <a:t>Supply Schedule</a:t>
            </a:r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body" idx="1"/>
          </p:nvPr>
        </p:nvSpPr>
        <p:spPr>
          <a:xfrm>
            <a:off x="457200" y="990600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lvl="0" indent="-292100" algn="l" rtl="0">
              <a:spcBef>
                <a:spcPts val="0"/>
              </a:spcBef>
              <a:spcAft>
                <a:spcPts val="0"/>
              </a:spcAft>
              <a:buSzPts val="2380"/>
              <a:buChar char="⦿"/>
            </a:pPr>
            <a:r>
              <a:rPr lang="en-US" sz="3400" dirty="0">
                <a:highlight>
                  <a:srgbClr val="008000"/>
                </a:highlight>
              </a:rPr>
              <a:t>Supply Schedule </a:t>
            </a:r>
            <a:r>
              <a:rPr lang="en-US" sz="3400" dirty="0"/>
              <a:t>– chart that shows how much a producer is willing to supply at a given price (p. 582)</a:t>
            </a:r>
            <a:endParaRPr sz="2200" dirty="0"/>
          </a:p>
          <a:p>
            <a:pPr marL="292100" lvl="0" indent="-292100" algn="l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128" name="Google Shape;128;p18"/>
          <p:cNvSpPr/>
          <p:nvPr/>
        </p:nvSpPr>
        <p:spPr>
          <a:xfrm>
            <a:off x="1143000" y="2743200"/>
            <a:ext cx="2209800" cy="3505200"/>
          </a:xfrm>
          <a:prstGeom prst="rect">
            <a:avLst/>
          </a:prstGeom>
          <a:solidFill>
            <a:srgbClr val="E1ECE2"/>
          </a:solidFill>
          <a:ln w="38100" cap="flat" cmpd="sng">
            <a:solidFill>
              <a:srgbClr val="5376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129" name="Google Shape;129;p18"/>
          <p:cNvCxnSpPr>
            <a:stCxn id="128" idx="0"/>
            <a:endCxn id="128" idx="2"/>
          </p:cNvCxnSpPr>
          <p:nvPr/>
        </p:nvCxnSpPr>
        <p:spPr>
          <a:xfrm>
            <a:off x="2247900" y="2743200"/>
            <a:ext cx="0" cy="3505200"/>
          </a:xfrm>
          <a:prstGeom prst="straightConnector1">
            <a:avLst/>
          </a:prstGeom>
          <a:noFill/>
          <a:ln w="9525" cap="flat" cmpd="sng">
            <a:solidFill>
              <a:srgbClr val="67936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0" name="Google Shape;130;p18"/>
          <p:cNvCxnSpPr/>
          <p:nvPr/>
        </p:nvCxnSpPr>
        <p:spPr>
          <a:xfrm>
            <a:off x="1143000" y="3352800"/>
            <a:ext cx="2209800" cy="0"/>
          </a:xfrm>
          <a:prstGeom prst="straightConnector1">
            <a:avLst/>
          </a:prstGeom>
          <a:noFill/>
          <a:ln w="9525" cap="flat" cmpd="sng">
            <a:solidFill>
              <a:srgbClr val="67936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1" name="Google Shape;131;p18"/>
          <p:cNvCxnSpPr/>
          <p:nvPr/>
        </p:nvCxnSpPr>
        <p:spPr>
          <a:xfrm>
            <a:off x="1143000" y="3810000"/>
            <a:ext cx="2209800" cy="0"/>
          </a:xfrm>
          <a:prstGeom prst="straightConnector1">
            <a:avLst/>
          </a:prstGeom>
          <a:noFill/>
          <a:ln w="9525" cap="flat" cmpd="sng">
            <a:solidFill>
              <a:srgbClr val="67936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2" name="Google Shape;132;p18"/>
          <p:cNvCxnSpPr/>
          <p:nvPr/>
        </p:nvCxnSpPr>
        <p:spPr>
          <a:xfrm>
            <a:off x="1143000" y="4191000"/>
            <a:ext cx="2209800" cy="0"/>
          </a:xfrm>
          <a:prstGeom prst="straightConnector1">
            <a:avLst/>
          </a:prstGeom>
          <a:noFill/>
          <a:ln w="9525" cap="flat" cmpd="sng">
            <a:solidFill>
              <a:srgbClr val="67936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3" name="Google Shape;133;p18"/>
          <p:cNvCxnSpPr/>
          <p:nvPr/>
        </p:nvCxnSpPr>
        <p:spPr>
          <a:xfrm>
            <a:off x="1143000" y="4724400"/>
            <a:ext cx="2209800" cy="0"/>
          </a:xfrm>
          <a:prstGeom prst="straightConnector1">
            <a:avLst/>
          </a:prstGeom>
          <a:noFill/>
          <a:ln w="9525" cap="flat" cmpd="sng">
            <a:solidFill>
              <a:srgbClr val="67936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4" name="Google Shape;134;p18"/>
          <p:cNvCxnSpPr/>
          <p:nvPr/>
        </p:nvCxnSpPr>
        <p:spPr>
          <a:xfrm>
            <a:off x="1143000" y="5181600"/>
            <a:ext cx="2209800" cy="0"/>
          </a:xfrm>
          <a:prstGeom prst="straightConnector1">
            <a:avLst/>
          </a:prstGeom>
          <a:noFill/>
          <a:ln w="9525" cap="flat" cmpd="sng">
            <a:solidFill>
              <a:srgbClr val="67936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5" name="Google Shape;135;p18"/>
          <p:cNvCxnSpPr/>
          <p:nvPr/>
        </p:nvCxnSpPr>
        <p:spPr>
          <a:xfrm>
            <a:off x="1143000" y="5715000"/>
            <a:ext cx="2209800" cy="0"/>
          </a:xfrm>
          <a:prstGeom prst="straightConnector1">
            <a:avLst/>
          </a:prstGeom>
          <a:noFill/>
          <a:ln w="9525" cap="flat" cmpd="sng">
            <a:solidFill>
              <a:srgbClr val="67936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6" name="Google Shape;136;p18"/>
          <p:cNvSpPr txBox="1"/>
          <p:nvPr/>
        </p:nvSpPr>
        <p:spPr>
          <a:xfrm>
            <a:off x="1371600" y="28194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rPr>
              <a:t>Price</a:t>
            </a:r>
            <a:endParaRPr sz="1800">
              <a:solidFill>
                <a:schemeClr val="accen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37" name="Google Shape;137;p18"/>
          <p:cNvSpPr txBox="1"/>
          <p:nvPr/>
        </p:nvSpPr>
        <p:spPr>
          <a:xfrm>
            <a:off x="2209800" y="2819400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rPr>
              <a:t>Quantity</a:t>
            </a:r>
            <a:endParaRPr sz="1800">
              <a:solidFill>
                <a:schemeClr val="accen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138" name="Google Shape;138;p18"/>
          <p:cNvCxnSpPr/>
          <p:nvPr/>
        </p:nvCxnSpPr>
        <p:spPr>
          <a:xfrm>
            <a:off x="4724400" y="3200400"/>
            <a:ext cx="0" cy="1752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" name="Google Shape;139;p18"/>
          <p:cNvCxnSpPr/>
          <p:nvPr/>
        </p:nvCxnSpPr>
        <p:spPr>
          <a:xfrm>
            <a:off x="4724400" y="4953000"/>
            <a:ext cx="206375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lvl="0" indent="0" algn="ct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</a:pPr>
            <a:r>
              <a:rPr lang="en-US"/>
              <a:t>Supply Curve</a:t>
            </a:r>
            <a:endParaRPr/>
          </a:p>
        </p:txBody>
      </p:sp>
      <p:sp>
        <p:nvSpPr>
          <p:cNvPr id="145" name="Google Shape;145;p19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lvl="0" indent="-292100" algn="l" rtl="0">
              <a:spcBef>
                <a:spcPts val="0"/>
              </a:spcBef>
              <a:spcAft>
                <a:spcPts val="0"/>
              </a:spcAft>
              <a:buSzPts val="2380"/>
              <a:buChar char="⦿"/>
            </a:pPr>
            <a:r>
              <a:rPr lang="en-US" sz="3400" u="sng" dirty="0"/>
              <a:t>Supply Curve </a:t>
            </a:r>
            <a:r>
              <a:rPr lang="en-US" sz="3400" dirty="0"/>
              <a:t>– graph that shows the amount of a product that would be supplied at all possible prices in the market (p. 582)</a:t>
            </a:r>
            <a:endParaRPr sz="2200" dirty="0"/>
          </a:p>
          <a:p>
            <a:pPr marL="640080" lvl="1" indent="-228600" algn="l" rtl="0">
              <a:spcBef>
                <a:spcPts val="400"/>
              </a:spcBef>
              <a:spcAft>
                <a:spcPts val="0"/>
              </a:spcAft>
              <a:buSzPts val="2430"/>
              <a:buFont typeface="Rockwell"/>
              <a:buChar char="•"/>
            </a:pPr>
            <a:r>
              <a:rPr lang="en-US" sz="2700" dirty="0"/>
              <a:t>Slopes upward</a:t>
            </a:r>
            <a:endParaRPr sz="1700" dirty="0"/>
          </a:p>
          <a:p>
            <a:pPr marL="640080" lvl="1" indent="-228600" algn="l" rtl="0">
              <a:spcBef>
                <a:spcPts val="400"/>
              </a:spcBef>
              <a:spcAft>
                <a:spcPts val="0"/>
              </a:spcAft>
              <a:buSzPts val="2430"/>
              <a:buFont typeface="Rockwell"/>
              <a:buChar char="•"/>
            </a:pPr>
            <a:r>
              <a:rPr lang="en-US" sz="2700" dirty="0"/>
              <a:t>Suppliers generally want to offer more goods at a higher price</a:t>
            </a:r>
            <a:endParaRPr sz="1700" dirty="0"/>
          </a:p>
          <a:p>
            <a:pPr marL="292100" lvl="0" indent="-292100" algn="l" rtl="0">
              <a:spcBef>
                <a:spcPts val="0"/>
              </a:spcBef>
              <a:spcAft>
                <a:spcPts val="0"/>
              </a:spcAft>
              <a:buSzPts val="2240"/>
              <a:buChar char="⦿"/>
            </a:pPr>
            <a:r>
              <a:rPr lang="en-US" dirty="0"/>
              <a:t> </a:t>
            </a:r>
            <a:r>
              <a:rPr lang="en-US" sz="2800" u="sng" dirty="0"/>
              <a:t>Market Supply </a:t>
            </a:r>
            <a:r>
              <a:rPr lang="en-US" sz="2800" dirty="0"/>
              <a:t>– combining all supply schedules in a market</a:t>
            </a:r>
            <a:endParaRPr sz="1600" dirty="0"/>
          </a:p>
          <a:p>
            <a:pPr marL="292100" lvl="0" indent="-149860" algn="l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lvl="0" indent="0" algn="ct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</a:pPr>
            <a:r>
              <a:rPr lang="en-US" dirty="0"/>
              <a:t>Changes in Supply</a:t>
            </a:r>
            <a:endParaRPr dirty="0"/>
          </a:p>
        </p:txBody>
      </p:sp>
      <p:sp>
        <p:nvSpPr>
          <p:cNvPr id="151" name="Google Shape;151;p20"/>
          <p:cNvSpPr txBox="1">
            <a:spLocks noGrp="1"/>
          </p:cNvSpPr>
          <p:nvPr>
            <p:ph type="body" idx="1"/>
          </p:nvPr>
        </p:nvSpPr>
        <p:spPr>
          <a:xfrm>
            <a:off x="457200" y="990600"/>
            <a:ext cx="8382000" cy="586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17"/>
              <a:buChar char="⦿"/>
            </a:pPr>
            <a:r>
              <a:rPr lang="en-US" sz="2310" dirty="0"/>
              <a:t>If supply goes down, the curve moves to the left  </a:t>
            </a:r>
            <a:endParaRPr sz="1610" dirty="0"/>
          </a:p>
          <a:p>
            <a:pPr marL="2921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17"/>
              <a:buChar char="⦿"/>
            </a:pPr>
            <a:r>
              <a:rPr lang="en-US" sz="2310" dirty="0"/>
              <a:t>If supply goes up, the curve moves to the right</a:t>
            </a:r>
            <a:endParaRPr sz="1610" dirty="0"/>
          </a:p>
          <a:p>
            <a:pPr marL="292100" lvl="0" indent="-23609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82"/>
              <a:buNone/>
            </a:pPr>
            <a:endParaRPr sz="1260" dirty="0"/>
          </a:p>
          <a:p>
            <a:pPr marL="868680" lvl="1" indent="-457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1"/>
              <a:buFont typeface="+mj-lt"/>
              <a:buAutoNum type="arabicPeriod"/>
            </a:pPr>
            <a:r>
              <a:rPr lang="en-US" sz="1890" u="sng" dirty="0"/>
              <a:t>Costs of Resources </a:t>
            </a:r>
            <a:r>
              <a:rPr lang="en-US" sz="1890" dirty="0"/>
              <a:t>– If the prices of resources used to make a product change, production costs can change…producers can make more/less thus increasing or decreasing supply</a:t>
            </a:r>
          </a:p>
          <a:p>
            <a:pPr marL="868680" lvl="1" indent="-457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1"/>
              <a:buFont typeface="+mj-lt"/>
              <a:buAutoNum type="arabicPeriod"/>
            </a:pPr>
            <a:endParaRPr sz="1190" dirty="0"/>
          </a:p>
          <a:p>
            <a:pPr marL="868680" lvl="1" indent="-457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1"/>
              <a:buFont typeface="+mj-lt"/>
              <a:buAutoNum type="arabicPeriod"/>
            </a:pPr>
            <a:r>
              <a:rPr lang="en-US" sz="1890" u="sng" dirty="0"/>
              <a:t>Technology</a:t>
            </a:r>
            <a:r>
              <a:rPr lang="en-US" sz="1890" dirty="0"/>
              <a:t> – New technology can speed up production, thus increasing supply</a:t>
            </a:r>
            <a:endParaRPr sz="1190" dirty="0"/>
          </a:p>
          <a:p>
            <a:pPr marL="398907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82"/>
              <a:buFont typeface="+mj-lt"/>
              <a:buAutoNum type="arabicPeriod"/>
            </a:pPr>
            <a:endParaRPr sz="1260" dirty="0"/>
          </a:p>
          <a:p>
            <a:pPr marL="868680" lvl="1" indent="-457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1"/>
              <a:buFont typeface="+mj-lt"/>
              <a:buAutoNum type="arabicPeriod"/>
            </a:pPr>
            <a:r>
              <a:rPr lang="en-US" sz="1890" u="sng" dirty="0"/>
              <a:t>Government Policies </a:t>
            </a:r>
            <a:r>
              <a:rPr lang="en-US" sz="1890" dirty="0"/>
              <a:t>– An increase in government regulations generally restricts (limits) supply…an increase in minimum wage means an increase in production costs which will decrease supply</a:t>
            </a:r>
            <a:endParaRPr sz="1190" dirty="0"/>
          </a:p>
          <a:p>
            <a:pPr marL="398907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82"/>
              <a:buFont typeface="+mj-lt"/>
              <a:buAutoNum type="arabicPeriod"/>
            </a:pPr>
            <a:endParaRPr sz="1260" u="sng" dirty="0"/>
          </a:p>
          <a:p>
            <a:pPr marL="868680" lvl="1" indent="-457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1"/>
              <a:buFont typeface="+mj-lt"/>
              <a:buAutoNum type="arabicPeriod"/>
            </a:pPr>
            <a:r>
              <a:rPr lang="en-US" sz="1890" u="sng" dirty="0"/>
              <a:t>Taxes </a:t>
            </a:r>
            <a:r>
              <a:rPr lang="en-US" sz="1890" dirty="0"/>
              <a:t>– higher taxes mean higher costs and higher costs means less supply and vice versa</a:t>
            </a:r>
            <a:endParaRPr sz="1190" dirty="0"/>
          </a:p>
          <a:p>
            <a:pPr marL="398907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82"/>
              <a:buFont typeface="+mj-lt"/>
              <a:buAutoNum type="arabicPeriod"/>
            </a:pPr>
            <a:endParaRPr sz="1260" dirty="0"/>
          </a:p>
          <a:p>
            <a:pPr marL="868680" lvl="1" indent="-457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1"/>
              <a:buFont typeface="+mj-lt"/>
              <a:buAutoNum type="arabicPeriod"/>
            </a:pPr>
            <a:r>
              <a:rPr lang="en-US" sz="1890" u="sng" dirty="0"/>
              <a:t>Subsidies </a:t>
            </a:r>
            <a:r>
              <a:rPr lang="en-US" sz="1890" dirty="0"/>
              <a:t>– (government payment) lower the costs of production, increasing the supply</a:t>
            </a:r>
            <a:endParaRPr sz="1190" dirty="0"/>
          </a:p>
          <a:p>
            <a:pPr marL="398907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82"/>
              <a:buFont typeface="+mj-lt"/>
              <a:buAutoNum type="arabicPeriod"/>
            </a:pPr>
            <a:endParaRPr sz="1260" dirty="0"/>
          </a:p>
          <a:p>
            <a:pPr marL="868680" lvl="1" indent="-457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1"/>
              <a:buFont typeface="+mj-lt"/>
              <a:buAutoNum type="arabicPeriod"/>
            </a:pPr>
            <a:r>
              <a:rPr lang="en-US" sz="1890" u="sng" dirty="0"/>
              <a:t>Expectations</a:t>
            </a:r>
            <a:r>
              <a:rPr lang="en-US" sz="1890" dirty="0"/>
              <a:t> – if producers believe that demand won’t be very high, decrease supply</a:t>
            </a:r>
            <a:endParaRPr sz="1190" dirty="0"/>
          </a:p>
          <a:p>
            <a:pPr marL="398907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82"/>
              <a:buFont typeface="+mj-lt"/>
              <a:buAutoNum type="arabicPeriod"/>
            </a:pPr>
            <a:endParaRPr sz="1260" dirty="0"/>
          </a:p>
          <a:p>
            <a:pPr marL="868680" lvl="1" indent="-457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1"/>
              <a:buFont typeface="+mj-lt"/>
              <a:buAutoNum type="arabicPeriod"/>
            </a:pPr>
            <a:r>
              <a:rPr lang="en-US" sz="1890" u="sng" dirty="0"/>
              <a:t>Number of Suppliers </a:t>
            </a:r>
            <a:r>
              <a:rPr lang="en-US" sz="1890" dirty="0"/>
              <a:t>– the more suppliers in the market, the more supply of products</a:t>
            </a:r>
            <a:endParaRPr sz="1190" dirty="0"/>
          </a:p>
          <a:p>
            <a:pPr marL="292100" lvl="0" indent="-23609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82"/>
              <a:buNone/>
            </a:pPr>
            <a:endParaRPr sz="1260" dirty="0"/>
          </a:p>
          <a:p>
            <a:pPr marL="292100" lvl="0" indent="-19253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None/>
            </a:pPr>
            <a:endParaRPr sz="224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737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lvl="0" indent="0" algn="ct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140"/>
              <a:buFont typeface="Rockwell"/>
              <a:buNone/>
            </a:pPr>
            <a:r>
              <a:rPr lang="en-US" sz="4140"/>
              <a:t>Supply Elasticity</a:t>
            </a:r>
            <a:endParaRPr sz="4140"/>
          </a:p>
        </p:txBody>
      </p:sp>
      <p:sp>
        <p:nvSpPr>
          <p:cNvPr id="157" name="Google Shape;157;p21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229600" cy="429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10"/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10"/>
              <a:buFont typeface="Courier New" panose="02070309020205020404" pitchFamily="49" charset="0"/>
              <a:buChar char="o"/>
            </a:pPr>
            <a:r>
              <a:rPr lang="en-US" sz="2400" u="sng" dirty="0"/>
              <a:t>Elastic</a:t>
            </a:r>
            <a:r>
              <a:rPr lang="en-US" sz="2400" dirty="0"/>
              <a:t> – quantity supplied changes a great deal when prices go up (Oil)</a:t>
            </a:r>
          </a:p>
          <a:p>
            <a:pPr marL="749300" lvl="1" indent="-292100">
              <a:lnSpc>
                <a:spcPct val="90000"/>
              </a:lnSpc>
              <a:spcBef>
                <a:spcPts val="0"/>
              </a:spcBef>
              <a:buSzPts val="2310"/>
              <a:buChar char="⦿"/>
            </a:pPr>
            <a:r>
              <a:rPr lang="en-US" sz="2400" dirty="0"/>
              <a:t>Depends on how quickly a company can change the amount of product it makes </a:t>
            </a:r>
            <a:endParaRPr sz="2400" dirty="0"/>
          </a:p>
          <a:p>
            <a:pPr marL="292100" lvl="0" indent="-14541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10"/>
              <a:buNone/>
            </a:pPr>
            <a:endParaRPr sz="3300" dirty="0"/>
          </a:p>
          <a:p>
            <a:pPr marL="292100" lvl="0" indent="-14541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10"/>
              <a:buNone/>
            </a:pPr>
            <a:endParaRPr lang="en-US" sz="3300" dirty="0"/>
          </a:p>
          <a:p>
            <a:pPr marL="2921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10"/>
              <a:buNone/>
            </a:pPr>
            <a:endParaRPr lang="en-US" sz="3300" dirty="0"/>
          </a:p>
          <a:p>
            <a:pPr marL="2921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10"/>
              <a:buNone/>
            </a:pPr>
            <a:endParaRPr sz="2400" dirty="0"/>
          </a:p>
          <a:p>
            <a:pPr marL="2921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10"/>
              <a:buChar char="⦿"/>
            </a:pPr>
            <a:r>
              <a:rPr lang="en-US" sz="2400" u="sng" dirty="0"/>
              <a:t>Inelastic</a:t>
            </a:r>
            <a:r>
              <a:rPr lang="en-US" sz="2400" dirty="0"/>
              <a:t> – quantity supplied does not change a great deal when prices change (Candy, kites, holiday stuff)</a:t>
            </a:r>
          </a:p>
          <a:p>
            <a:pPr marL="749300" lvl="1" indent="-292100">
              <a:lnSpc>
                <a:spcPct val="90000"/>
              </a:lnSpc>
              <a:spcBef>
                <a:spcPts val="0"/>
              </a:spcBef>
              <a:buSzPts val="2310"/>
              <a:buChar char="⦿"/>
            </a:pPr>
            <a:r>
              <a:rPr lang="en-US" sz="2000" dirty="0"/>
              <a:t>Typically products that can be made without huge amounts of capital and skilled labor</a:t>
            </a:r>
            <a:endParaRPr sz="2000" dirty="0"/>
          </a:p>
          <a:p>
            <a:pPr marL="2921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10"/>
              <a:buNone/>
            </a:pPr>
            <a:endParaRPr sz="3300" dirty="0">
              <a:solidFill>
                <a:schemeClr val="accent1"/>
              </a:solidFill>
            </a:endParaRPr>
          </a:p>
          <a:p>
            <a:pPr marL="292100" lvl="0" indent="-1898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10"/>
              <a:buNone/>
            </a:pPr>
            <a:endParaRPr sz="2300" dirty="0"/>
          </a:p>
          <a:p>
            <a:pPr marL="292100" lvl="0" indent="-1898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10"/>
              <a:buNone/>
            </a:pPr>
            <a:endParaRPr sz="2300" dirty="0"/>
          </a:p>
          <a:p>
            <a:pPr marL="292100" lvl="0" indent="-14541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10"/>
              <a:buNone/>
            </a:pPr>
            <a:endParaRPr sz="3300" dirty="0"/>
          </a:p>
          <a:p>
            <a:pPr marL="292100" lvl="0" indent="-1898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10"/>
              <a:buNone/>
            </a:pPr>
            <a:endParaRPr sz="2300" dirty="0"/>
          </a:p>
          <a:p>
            <a:pPr marL="292100" lvl="0" indent="-1498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cxnSp>
        <p:nvCxnSpPr>
          <p:cNvPr id="158" name="Google Shape;158;p21"/>
          <p:cNvCxnSpPr/>
          <p:nvPr/>
        </p:nvCxnSpPr>
        <p:spPr>
          <a:xfrm>
            <a:off x="3429000" y="2971800"/>
            <a:ext cx="0" cy="8382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9" name="Google Shape;159;p21"/>
          <p:cNvCxnSpPr/>
          <p:nvPr/>
        </p:nvCxnSpPr>
        <p:spPr>
          <a:xfrm>
            <a:off x="3429000" y="3810000"/>
            <a:ext cx="1066800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0" name="Google Shape;160;p21"/>
          <p:cNvCxnSpPr/>
          <p:nvPr/>
        </p:nvCxnSpPr>
        <p:spPr>
          <a:xfrm>
            <a:off x="5208494" y="5382410"/>
            <a:ext cx="0" cy="8382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1" name="Google Shape;161;p21"/>
          <p:cNvCxnSpPr/>
          <p:nvPr/>
        </p:nvCxnSpPr>
        <p:spPr>
          <a:xfrm>
            <a:off x="5208494" y="6220610"/>
            <a:ext cx="1066800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2" name="Google Shape;162;p21"/>
          <p:cNvCxnSpPr/>
          <p:nvPr/>
        </p:nvCxnSpPr>
        <p:spPr>
          <a:xfrm rot="10800000" flipH="1">
            <a:off x="3505200" y="3352800"/>
            <a:ext cx="838200" cy="2286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3" name="Google Shape;163;p21"/>
          <p:cNvCxnSpPr/>
          <p:nvPr/>
        </p:nvCxnSpPr>
        <p:spPr>
          <a:xfrm rot="10800000" flipH="1">
            <a:off x="5320553" y="5524500"/>
            <a:ext cx="152400" cy="6858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oundry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877</Words>
  <Application>Microsoft Macintosh PowerPoint</Application>
  <PresentationFormat>On-screen Show (4:3)</PresentationFormat>
  <Paragraphs>130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Courier New</vt:lpstr>
      <vt:lpstr>Noto Sans Symbols</vt:lpstr>
      <vt:lpstr>Rockwell</vt:lpstr>
      <vt:lpstr>Foundry</vt:lpstr>
      <vt:lpstr>Bell Ringer #8 5/6/19</vt:lpstr>
      <vt:lpstr>Bell Ringer #9 5/7/19</vt:lpstr>
      <vt:lpstr>Supply</vt:lpstr>
      <vt:lpstr>Supply and the Supply Curve </vt:lpstr>
      <vt:lpstr>Supply v. Demand</vt:lpstr>
      <vt:lpstr>Supply Schedule</vt:lpstr>
      <vt:lpstr>Supply Curve</vt:lpstr>
      <vt:lpstr>Changes in Supply</vt:lpstr>
      <vt:lpstr>Supply Elasticity</vt:lpstr>
      <vt:lpstr>Demand and Supply at Work</vt:lpstr>
      <vt:lpstr>Graphing Supply and Demand Together</vt:lpstr>
      <vt:lpstr>Price Controls</vt:lpstr>
      <vt:lpstr>Market Forces</vt:lpstr>
      <vt:lpstr>Shifts in Supply and Demand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cp:lastModifiedBy>Taylor Hunter</cp:lastModifiedBy>
  <cp:revision>9</cp:revision>
  <dcterms:modified xsi:type="dcterms:W3CDTF">2019-05-07T00:34:30Z</dcterms:modified>
</cp:coreProperties>
</file>