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 id="2147483663" r:id="rId2"/>
  </p:sldMasterIdLst>
  <p:notesMasterIdLst>
    <p:notesMasterId r:id="rId36"/>
  </p:notesMasterIdLst>
  <p:sldIdLst>
    <p:sldId id="288"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Lst>
  <p:sldSz cx="9144000" cy="6858000" type="screen4x3"/>
  <p:notesSz cx="6858000" cy="9144000"/>
  <p:embeddedFontLst>
    <p:embeddedFont>
      <p:font typeface="Calibri" panose="020F0502020204030204" pitchFamily="34" charset="0"/>
      <p:regular r:id="rId37"/>
      <p:bold r:id="rId38"/>
      <p:italic r:id="rId39"/>
      <p:boldItalic r:id="rId40"/>
    </p:embeddedFont>
    <p:embeddedFont>
      <p:font typeface="Constantia" panose="02030602050306030303" pitchFamily="18" charset="0"/>
      <p:regular r:id="rId41"/>
      <p:bold r:id="rId42"/>
      <p:italic r:id="rId43"/>
      <p:boldItalic r:id="rId44"/>
    </p:embeddedFont>
    <p:embeddedFont>
      <p:font typeface="Verdana" panose="020B060403050404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1CAAE1C-8805-48EE-984D-B85AC570070F}">
  <a:tblStyle styleId="{91CAAE1C-8805-48EE-984D-B85AC570070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5"/>
    <p:restoredTop sz="94690"/>
  </p:normalViewPr>
  <p:slideViewPr>
    <p:cSldViewPr snapToGrid="0">
      <p:cViewPr varScale="1">
        <p:scale>
          <a:sx n="99" d="100"/>
          <a:sy n="99" d="100"/>
        </p:scale>
        <p:origin x="1264"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8.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4" name="Google Shape;12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4a21819cb0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4a21819cb0_2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6" name="Google Shape;286;g4a21819cb0_2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2" name="Google Shape;292;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9" name="Google Shape;329;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1" name="Google Shape;351;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7" name="Google Shape;357;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61" name="Google Shape;461;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
        <p:nvSpPr>
          <p:cNvPr id="467" name="Google Shape;46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68" name="Google Shape;46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27" name="Google Shape;527;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
        <p:nvSpPr>
          <p:cNvPr id="533" name="Google Shape;53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34" name="Google Shape;534;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
        <p:nvSpPr>
          <p:cNvPr id="558" name="Google Shape;55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59" name="Google Shape;559;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0" name="Google Shape;130;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
        <p:nvSpPr>
          <p:cNvPr id="582" name="Google Shape;58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83" name="Google Shape;583;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21" name="Google Shape;621;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30" name="Google Shape;630;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36" name="Google Shape;636;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42" name="Google Shape;642;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47" name="Google Shape;647;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3" name="Google Shape;653;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64" name="Google Shape;664;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70" name="Google Shape;670;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81" name="Google Shape;681;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8" name="Google Shape;13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87" name="Google Shape;687;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97" name="Google Shape;697;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05" name="Google Shape;705;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6" name="Google Shape;14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2" name="Google Shape;152;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9" name="Google Shape;159;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8" name="Google Shape;218;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1" name="Google Shape;271;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9" name="Google Shape;279;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20"/>
        <p:cNvGrpSpPr/>
        <p:nvPr/>
      </p:nvGrpSpPr>
      <p:grpSpPr>
        <a:xfrm>
          <a:off x="0" y="0"/>
          <a:ext cx="0" cy="0"/>
          <a:chOff x="0" y="0"/>
          <a:chExt cx="0" cy="0"/>
        </a:xfrm>
      </p:grpSpPr>
      <p:sp>
        <p:nvSpPr>
          <p:cNvPr id="21" name="Google Shape;21;p2"/>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23" name="Google Shape;23;p2"/>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None/>
              <a:defRPr sz="1200" b="0" i="0" u="none" strike="noStrike" cap="none">
                <a:solidFill>
                  <a:srgbClr val="D0E9ED"/>
                </a:solidFill>
                <a:latin typeface="Constantia"/>
                <a:ea typeface="Constantia"/>
                <a:cs typeface="Constantia"/>
                <a:sym typeface="Constantia"/>
              </a:defRPr>
            </a:lvl1pPr>
            <a:lvl2pPr marL="0" marR="0" lvl="1" indent="0" algn="r">
              <a:spcBef>
                <a:spcPts val="0"/>
              </a:spcBef>
              <a:spcAft>
                <a:spcPts val="0"/>
              </a:spcAft>
              <a:buNone/>
              <a:defRPr sz="1200" b="0" i="0" u="none" strike="noStrike" cap="none">
                <a:solidFill>
                  <a:srgbClr val="D0E9ED"/>
                </a:solidFill>
                <a:latin typeface="Constantia"/>
                <a:ea typeface="Constantia"/>
                <a:cs typeface="Constantia"/>
                <a:sym typeface="Constantia"/>
              </a:defRPr>
            </a:lvl2pPr>
            <a:lvl3pPr marL="0" marR="0" lvl="2" indent="0" algn="r">
              <a:spcBef>
                <a:spcPts val="0"/>
              </a:spcBef>
              <a:spcAft>
                <a:spcPts val="0"/>
              </a:spcAft>
              <a:buNone/>
              <a:defRPr sz="1200" b="0" i="0" u="none" strike="noStrike" cap="none">
                <a:solidFill>
                  <a:srgbClr val="D0E9ED"/>
                </a:solidFill>
                <a:latin typeface="Constantia"/>
                <a:ea typeface="Constantia"/>
                <a:cs typeface="Constantia"/>
                <a:sym typeface="Constantia"/>
              </a:defRPr>
            </a:lvl3pPr>
            <a:lvl4pPr marL="0" marR="0" lvl="3" indent="0" algn="r">
              <a:spcBef>
                <a:spcPts val="0"/>
              </a:spcBef>
              <a:spcAft>
                <a:spcPts val="0"/>
              </a:spcAft>
              <a:buNone/>
              <a:defRPr sz="1200" b="0" i="0" u="none" strike="noStrike" cap="none">
                <a:solidFill>
                  <a:srgbClr val="D0E9ED"/>
                </a:solidFill>
                <a:latin typeface="Constantia"/>
                <a:ea typeface="Constantia"/>
                <a:cs typeface="Constantia"/>
                <a:sym typeface="Constantia"/>
              </a:defRPr>
            </a:lvl4pPr>
            <a:lvl5pPr marL="0" marR="0" lvl="4" indent="0" algn="r">
              <a:spcBef>
                <a:spcPts val="0"/>
              </a:spcBef>
              <a:spcAft>
                <a:spcPts val="0"/>
              </a:spcAft>
              <a:buNone/>
              <a:defRPr sz="1200" b="0" i="0" u="none" strike="noStrike" cap="none">
                <a:solidFill>
                  <a:srgbClr val="D0E9ED"/>
                </a:solidFill>
                <a:latin typeface="Constantia"/>
                <a:ea typeface="Constantia"/>
                <a:cs typeface="Constantia"/>
                <a:sym typeface="Constantia"/>
              </a:defRPr>
            </a:lvl5pPr>
            <a:lvl6pPr marL="0" marR="0" lvl="5" indent="0" algn="r">
              <a:spcBef>
                <a:spcPts val="0"/>
              </a:spcBef>
              <a:spcAft>
                <a:spcPts val="0"/>
              </a:spcAft>
              <a:buNone/>
              <a:defRPr sz="1200" b="0" i="0" u="none" strike="noStrike" cap="none">
                <a:solidFill>
                  <a:srgbClr val="D0E9ED"/>
                </a:solidFill>
                <a:latin typeface="Constantia"/>
                <a:ea typeface="Constantia"/>
                <a:cs typeface="Constantia"/>
                <a:sym typeface="Constantia"/>
              </a:defRPr>
            </a:lvl6pPr>
            <a:lvl7pPr marL="0" marR="0" lvl="6" indent="0" algn="r">
              <a:spcBef>
                <a:spcPts val="0"/>
              </a:spcBef>
              <a:spcAft>
                <a:spcPts val="0"/>
              </a:spcAft>
              <a:buNone/>
              <a:defRPr sz="1200" b="0" i="0" u="none" strike="noStrike" cap="none">
                <a:solidFill>
                  <a:srgbClr val="D0E9ED"/>
                </a:solidFill>
                <a:latin typeface="Constantia"/>
                <a:ea typeface="Constantia"/>
                <a:cs typeface="Constantia"/>
                <a:sym typeface="Constantia"/>
              </a:defRPr>
            </a:lvl7pPr>
            <a:lvl8pPr marL="0" marR="0" lvl="7" indent="0" algn="r">
              <a:spcBef>
                <a:spcPts val="0"/>
              </a:spcBef>
              <a:spcAft>
                <a:spcPts val="0"/>
              </a:spcAft>
              <a:buNone/>
              <a:defRPr sz="1200" b="0" i="0" u="none" strike="noStrike" cap="none">
                <a:solidFill>
                  <a:srgbClr val="D0E9ED"/>
                </a:solidFill>
                <a:latin typeface="Constantia"/>
                <a:ea typeface="Constantia"/>
                <a:cs typeface="Constantia"/>
                <a:sym typeface="Constantia"/>
              </a:defRPr>
            </a:lvl8pPr>
            <a:lvl9pPr marL="0" marR="0" lvl="8" indent="0" algn="r">
              <a:spcBef>
                <a:spcPts val="0"/>
              </a:spcBef>
              <a:spcAft>
                <a:spcPts val="0"/>
              </a:spcAft>
              <a:buNone/>
              <a:defRPr sz="1200" b="0" i="0" u="none" strike="noStrike" cap="none">
                <a:solidFill>
                  <a:srgbClr val="D0E9ED"/>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8"/>
        <p:cNvGrpSpPr/>
        <p:nvPr/>
      </p:nvGrpSpPr>
      <p:grpSpPr>
        <a:xfrm>
          <a:off x="0" y="0"/>
          <a:ext cx="0" cy="0"/>
          <a:chOff x="0" y="0"/>
          <a:chExt cx="0" cy="0"/>
        </a:xfrm>
      </p:grpSpPr>
      <p:sp>
        <p:nvSpPr>
          <p:cNvPr id="89" name="Google Shape;89;p12"/>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2"/>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2"/>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None/>
              <a:defRPr sz="1200">
                <a:solidFill>
                  <a:srgbClr val="035C75"/>
                </a:solidFill>
                <a:latin typeface="Constantia"/>
                <a:ea typeface="Constantia"/>
                <a:cs typeface="Constantia"/>
                <a:sym typeface="Constantia"/>
              </a:defRPr>
            </a:lvl1pPr>
            <a:lvl2pPr marL="0" marR="0" lvl="1" indent="0" algn="r">
              <a:spcBef>
                <a:spcPts val="0"/>
              </a:spcBef>
              <a:spcAft>
                <a:spcPts val="0"/>
              </a:spcAft>
              <a:buNone/>
              <a:defRPr sz="1200">
                <a:solidFill>
                  <a:srgbClr val="035C75"/>
                </a:solidFill>
                <a:latin typeface="Constantia"/>
                <a:ea typeface="Constantia"/>
                <a:cs typeface="Constantia"/>
                <a:sym typeface="Constantia"/>
              </a:defRPr>
            </a:lvl2pPr>
            <a:lvl3pPr marL="0" marR="0" lvl="2" indent="0" algn="r">
              <a:spcBef>
                <a:spcPts val="0"/>
              </a:spcBef>
              <a:spcAft>
                <a:spcPts val="0"/>
              </a:spcAft>
              <a:buNone/>
              <a:defRPr sz="1200">
                <a:solidFill>
                  <a:srgbClr val="035C75"/>
                </a:solidFill>
                <a:latin typeface="Constantia"/>
                <a:ea typeface="Constantia"/>
                <a:cs typeface="Constantia"/>
                <a:sym typeface="Constantia"/>
              </a:defRPr>
            </a:lvl3pPr>
            <a:lvl4pPr marL="0" marR="0" lvl="3" indent="0" algn="r">
              <a:spcBef>
                <a:spcPts val="0"/>
              </a:spcBef>
              <a:spcAft>
                <a:spcPts val="0"/>
              </a:spcAft>
              <a:buNone/>
              <a:defRPr sz="1200">
                <a:solidFill>
                  <a:srgbClr val="035C75"/>
                </a:solidFill>
                <a:latin typeface="Constantia"/>
                <a:ea typeface="Constantia"/>
                <a:cs typeface="Constantia"/>
                <a:sym typeface="Constantia"/>
              </a:defRPr>
            </a:lvl4pPr>
            <a:lvl5pPr marL="0" marR="0" lvl="4" indent="0" algn="r">
              <a:spcBef>
                <a:spcPts val="0"/>
              </a:spcBef>
              <a:spcAft>
                <a:spcPts val="0"/>
              </a:spcAft>
              <a:buNone/>
              <a:defRPr sz="1200">
                <a:solidFill>
                  <a:srgbClr val="035C75"/>
                </a:solidFill>
                <a:latin typeface="Constantia"/>
                <a:ea typeface="Constantia"/>
                <a:cs typeface="Constantia"/>
                <a:sym typeface="Constantia"/>
              </a:defRPr>
            </a:lvl5pPr>
            <a:lvl6pPr marL="0" marR="0" lvl="5" indent="0" algn="r">
              <a:spcBef>
                <a:spcPts val="0"/>
              </a:spcBef>
              <a:spcAft>
                <a:spcPts val="0"/>
              </a:spcAft>
              <a:buNone/>
              <a:defRPr sz="1200">
                <a:solidFill>
                  <a:srgbClr val="035C75"/>
                </a:solidFill>
                <a:latin typeface="Constantia"/>
                <a:ea typeface="Constantia"/>
                <a:cs typeface="Constantia"/>
                <a:sym typeface="Constantia"/>
              </a:defRPr>
            </a:lvl6pPr>
            <a:lvl7pPr marL="0" marR="0" lvl="6" indent="0" algn="r">
              <a:spcBef>
                <a:spcPts val="0"/>
              </a:spcBef>
              <a:spcAft>
                <a:spcPts val="0"/>
              </a:spcAft>
              <a:buNone/>
              <a:defRPr sz="1200">
                <a:solidFill>
                  <a:srgbClr val="035C75"/>
                </a:solidFill>
                <a:latin typeface="Constantia"/>
                <a:ea typeface="Constantia"/>
                <a:cs typeface="Constantia"/>
                <a:sym typeface="Constantia"/>
              </a:defRPr>
            </a:lvl7pPr>
            <a:lvl8pPr marL="0" marR="0" lvl="7" indent="0" algn="r">
              <a:spcBef>
                <a:spcPts val="0"/>
              </a:spcBef>
              <a:spcAft>
                <a:spcPts val="0"/>
              </a:spcAft>
              <a:buNone/>
              <a:defRPr sz="1200">
                <a:solidFill>
                  <a:srgbClr val="035C75"/>
                </a:solidFill>
                <a:latin typeface="Constantia"/>
                <a:ea typeface="Constantia"/>
                <a:cs typeface="Constantia"/>
                <a:sym typeface="Constantia"/>
              </a:defRPr>
            </a:lvl8pPr>
            <a:lvl9pPr marL="0" marR="0" lvl="8" indent="0" algn="r">
              <a:spcBef>
                <a:spcPts val="0"/>
              </a:spcBef>
              <a:spcAft>
                <a:spcPts val="0"/>
              </a:spcAft>
              <a:buNone/>
              <a:defRPr sz="1200">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2"/>
        <p:cNvGrpSpPr/>
        <p:nvPr/>
      </p:nvGrpSpPr>
      <p:grpSpPr>
        <a:xfrm>
          <a:off x="0" y="0"/>
          <a:ext cx="0" cy="0"/>
          <a:chOff x="0" y="0"/>
          <a:chExt cx="0" cy="0"/>
        </a:xfrm>
      </p:grpSpPr>
      <p:sp>
        <p:nvSpPr>
          <p:cNvPr id="93" name="Google Shape;93;p13"/>
          <p:cNvSpPr txBox="1">
            <a:spLocks noGrp="1"/>
          </p:cNvSpPr>
          <p:nvPr>
            <p:ph type="title"/>
          </p:nvPr>
        </p:nvSpPr>
        <p:spPr>
          <a:xfrm>
            <a:off x="685800" y="514352"/>
            <a:ext cx="2743200" cy="1162050"/>
          </a:xfrm>
          <a:prstGeom prst="rect">
            <a:avLst/>
          </a:prstGeom>
          <a:noFill/>
          <a:ln>
            <a:noFill/>
          </a:ln>
        </p:spPr>
        <p:txBody>
          <a:bodyPr spcFirstLastPara="1" wrap="square" lIns="0" tIns="45700" rIns="0" bIns="0" anchor="b" anchorCtr="0"/>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3"/>
          <p:cNvSpPr txBox="1">
            <a:spLocks noGrp="1"/>
          </p:cNvSpPr>
          <p:nvPr>
            <p:ph type="body" idx="1"/>
          </p:nvPr>
        </p:nvSpPr>
        <p:spPr>
          <a:xfrm>
            <a:off x="685800" y="1676400"/>
            <a:ext cx="2743200" cy="4572000"/>
          </a:xfrm>
          <a:prstGeom prst="rect">
            <a:avLst/>
          </a:prstGeom>
          <a:noFill/>
          <a:ln>
            <a:noFill/>
          </a:ln>
        </p:spPr>
        <p:txBody>
          <a:bodyPr spcFirstLastPara="1" wrap="square" lIns="18275" tIns="45700" rIns="18275" bIns="45700" anchor="t" anchorCtr="0"/>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5" name="Google Shape;95;p13"/>
          <p:cNvSpPr txBox="1">
            <a:spLocks noGrp="1"/>
          </p:cNvSpPr>
          <p:nvPr>
            <p:ph type="body" idx="2"/>
          </p:nvPr>
        </p:nvSpPr>
        <p:spPr>
          <a:xfrm>
            <a:off x="3575050" y="1676400"/>
            <a:ext cx="5111750" cy="4572000"/>
          </a:xfrm>
          <a:prstGeom prst="rect">
            <a:avLst/>
          </a:prstGeom>
          <a:noFill/>
          <a:ln>
            <a:noFill/>
          </a:ln>
        </p:spPr>
        <p:txBody>
          <a:bodyPr spcFirstLastPara="1" wrap="square" lIns="91425" tIns="0" rIns="91425" bIns="45700" anchor="t" anchorCtr="0"/>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6" name="Google Shape;96;p13"/>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3"/>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3"/>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None/>
              <a:defRPr sz="1200">
                <a:solidFill>
                  <a:srgbClr val="035C75"/>
                </a:solidFill>
                <a:latin typeface="Constantia"/>
                <a:ea typeface="Constantia"/>
                <a:cs typeface="Constantia"/>
                <a:sym typeface="Constantia"/>
              </a:defRPr>
            </a:lvl1pPr>
            <a:lvl2pPr marL="0" marR="0" lvl="1" indent="0" algn="r">
              <a:spcBef>
                <a:spcPts val="0"/>
              </a:spcBef>
              <a:spcAft>
                <a:spcPts val="0"/>
              </a:spcAft>
              <a:buNone/>
              <a:defRPr sz="1200">
                <a:solidFill>
                  <a:srgbClr val="035C75"/>
                </a:solidFill>
                <a:latin typeface="Constantia"/>
                <a:ea typeface="Constantia"/>
                <a:cs typeface="Constantia"/>
                <a:sym typeface="Constantia"/>
              </a:defRPr>
            </a:lvl2pPr>
            <a:lvl3pPr marL="0" marR="0" lvl="2" indent="0" algn="r">
              <a:spcBef>
                <a:spcPts val="0"/>
              </a:spcBef>
              <a:spcAft>
                <a:spcPts val="0"/>
              </a:spcAft>
              <a:buNone/>
              <a:defRPr sz="1200">
                <a:solidFill>
                  <a:srgbClr val="035C75"/>
                </a:solidFill>
                <a:latin typeface="Constantia"/>
                <a:ea typeface="Constantia"/>
                <a:cs typeface="Constantia"/>
                <a:sym typeface="Constantia"/>
              </a:defRPr>
            </a:lvl3pPr>
            <a:lvl4pPr marL="0" marR="0" lvl="3" indent="0" algn="r">
              <a:spcBef>
                <a:spcPts val="0"/>
              </a:spcBef>
              <a:spcAft>
                <a:spcPts val="0"/>
              </a:spcAft>
              <a:buNone/>
              <a:defRPr sz="1200">
                <a:solidFill>
                  <a:srgbClr val="035C75"/>
                </a:solidFill>
                <a:latin typeface="Constantia"/>
                <a:ea typeface="Constantia"/>
                <a:cs typeface="Constantia"/>
                <a:sym typeface="Constantia"/>
              </a:defRPr>
            </a:lvl4pPr>
            <a:lvl5pPr marL="0" marR="0" lvl="4" indent="0" algn="r">
              <a:spcBef>
                <a:spcPts val="0"/>
              </a:spcBef>
              <a:spcAft>
                <a:spcPts val="0"/>
              </a:spcAft>
              <a:buNone/>
              <a:defRPr sz="1200">
                <a:solidFill>
                  <a:srgbClr val="035C75"/>
                </a:solidFill>
                <a:latin typeface="Constantia"/>
                <a:ea typeface="Constantia"/>
                <a:cs typeface="Constantia"/>
                <a:sym typeface="Constantia"/>
              </a:defRPr>
            </a:lvl5pPr>
            <a:lvl6pPr marL="0" marR="0" lvl="5" indent="0" algn="r">
              <a:spcBef>
                <a:spcPts val="0"/>
              </a:spcBef>
              <a:spcAft>
                <a:spcPts val="0"/>
              </a:spcAft>
              <a:buNone/>
              <a:defRPr sz="1200">
                <a:solidFill>
                  <a:srgbClr val="035C75"/>
                </a:solidFill>
                <a:latin typeface="Constantia"/>
                <a:ea typeface="Constantia"/>
                <a:cs typeface="Constantia"/>
                <a:sym typeface="Constantia"/>
              </a:defRPr>
            </a:lvl6pPr>
            <a:lvl7pPr marL="0" marR="0" lvl="6" indent="0" algn="r">
              <a:spcBef>
                <a:spcPts val="0"/>
              </a:spcBef>
              <a:spcAft>
                <a:spcPts val="0"/>
              </a:spcAft>
              <a:buNone/>
              <a:defRPr sz="1200">
                <a:solidFill>
                  <a:srgbClr val="035C75"/>
                </a:solidFill>
                <a:latin typeface="Constantia"/>
                <a:ea typeface="Constantia"/>
                <a:cs typeface="Constantia"/>
                <a:sym typeface="Constantia"/>
              </a:defRPr>
            </a:lvl7pPr>
            <a:lvl8pPr marL="0" marR="0" lvl="7" indent="0" algn="r">
              <a:spcBef>
                <a:spcPts val="0"/>
              </a:spcBef>
              <a:spcAft>
                <a:spcPts val="0"/>
              </a:spcAft>
              <a:buNone/>
              <a:defRPr sz="1200">
                <a:solidFill>
                  <a:srgbClr val="035C75"/>
                </a:solidFill>
                <a:latin typeface="Constantia"/>
                <a:ea typeface="Constantia"/>
                <a:cs typeface="Constantia"/>
                <a:sym typeface="Constantia"/>
              </a:defRPr>
            </a:lvl8pPr>
            <a:lvl9pPr marL="0" marR="0" lvl="8" indent="0" algn="r">
              <a:spcBef>
                <a:spcPts val="0"/>
              </a:spcBef>
              <a:spcAft>
                <a:spcPts val="0"/>
              </a:spcAft>
              <a:buNone/>
              <a:defRPr sz="1200">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99"/>
        <p:cNvGrpSpPr/>
        <p:nvPr/>
      </p:nvGrpSpPr>
      <p:grpSpPr>
        <a:xfrm>
          <a:off x="0" y="0"/>
          <a:ext cx="0" cy="0"/>
          <a:chOff x="0" y="0"/>
          <a:chExt cx="0" cy="0"/>
        </a:xfrm>
      </p:grpSpPr>
      <p:sp>
        <p:nvSpPr>
          <p:cNvPr id="100" name="Google Shape;100;p14"/>
          <p:cNvSpPr/>
          <p:nvPr/>
        </p:nvSpPr>
        <p:spPr>
          <a:xfrm rot="-10380000" flipH="1">
            <a:off x="3165475" y="1108075"/>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1" name="Google Shape;101;p14"/>
          <p:cNvSpPr/>
          <p:nvPr/>
        </p:nvSpPr>
        <p:spPr>
          <a:xfrm rot="-10380000" flipH="1">
            <a:off x="8004175" y="5359400"/>
            <a:ext cx="155575" cy="155575"/>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2" name="Google Shape;102;p14"/>
          <p:cNvSpPr/>
          <p:nvPr/>
        </p:nvSpPr>
        <p:spPr>
          <a:xfrm rot="10800000" flipH="1">
            <a:off x="-9525" y="5816600"/>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03" name="Google Shape;103;p14"/>
          <p:cNvSpPr/>
          <p:nvPr/>
        </p:nvSpPr>
        <p:spPr>
          <a:xfrm rot="10800000" flipH="1">
            <a:off x="4381500" y="6219825"/>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04" name="Google Shape;104;p14"/>
          <p:cNvSpPr txBox="1">
            <a:spLocks noGrp="1"/>
          </p:cNvSpPr>
          <p:nvPr>
            <p:ph type="title"/>
          </p:nvPr>
        </p:nvSpPr>
        <p:spPr>
          <a:xfrm>
            <a:off x="609600" y="1176996"/>
            <a:ext cx="2212848" cy="1582621"/>
          </a:xfrm>
          <a:prstGeom prst="rect">
            <a:avLst/>
          </a:prstGeom>
          <a:noFill/>
          <a:ln>
            <a:noFill/>
          </a:ln>
        </p:spPr>
        <p:txBody>
          <a:bodyPr spcFirstLastPara="1" wrap="square" lIns="45700" tIns="45700" rIns="45700" bIns="45700" anchor="b" anchorCtr="0"/>
          <a:lstStyle>
            <a:lvl1pPr lvl="0" algn="l">
              <a:spcBef>
                <a:spcPts val="0"/>
              </a:spcBef>
              <a:spcAft>
                <a:spcPts val="0"/>
              </a:spcAft>
              <a:buClr>
                <a:schemeClr val="dk2"/>
              </a:buClr>
              <a:buSzPts val="2000"/>
              <a:buFont typeface="Calibri"/>
              <a:buNone/>
              <a:defRPr sz="2000" b="1">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4"/>
          <p:cNvSpPr txBox="1">
            <a:spLocks noGrp="1"/>
          </p:cNvSpPr>
          <p:nvPr>
            <p:ph type="body" idx="1"/>
          </p:nvPr>
        </p:nvSpPr>
        <p:spPr>
          <a:xfrm>
            <a:off x="609600" y="2828785"/>
            <a:ext cx="2209800" cy="2179320"/>
          </a:xfrm>
          <a:prstGeom prst="rect">
            <a:avLst/>
          </a:prstGeom>
          <a:noFill/>
          <a:ln>
            <a:noFill/>
          </a:ln>
        </p:spPr>
        <p:txBody>
          <a:bodyPr spcFirstLastPara="1" wrap="square" lIns="64000" tIns="45700" rIns="45700" bIns="45700" anchor="t" anchorCtr="0"/>
          <a:lstStyle>
            <a:lvl1pPr marL="457200" lvl="0" indent="-228600" algn="l">
              <a:spcBef>
                <a:spcPts val="250"/>
              </a:spcBef>
              <a:spcAft>
                <a:spcPts val="0"/>
              </a:spcAft>
              <a:buSzPts val="1235"/>
              <a:buFont typeface="Constantia"/>
              <a:buNone/>
              <a:defRPr sz="1300"/>
            </a:lvl1pPr>
            <a:lvl2pPr marL="914400" lvl="1" indent="-293369"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747" algn="l">
              <a:spcBef>
                <a:spcPts val="180"/>
              </a:spcBef>
              <a:spcAft>
                <a:spcPts val="0"/>
              </a:spcAft>
              <a:buSzPts val="585"/>
              <a:buChar char="●"/>
              <a:defRPr sz="900"/>
            </a:lvl4pPr>
            <a:lvl5pPr marL="2286000" lvl="4" indent="-265747" algn="l">
              <a:spcBef>
                <a:spcPts val="180"/>
              </a:spcBef>
              <a:spcAft>
                <a:spcPts val="0"/>
              </a:spcAft>
              <a:buSzPts val="585"/>
              <a:buChar char="●"/>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6" name="Google Shape;106;p14"/>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45700" rIns="91425" bIns="45700" anchor="t" anchorCtr="0"/>
          <a:lstStyle>
            <a:lvl1pPr marR="0" lvl="0" algn="l" rtl="0">
              <a:spcBef>
                <a:spcPts val="640"/>
              </a:spcBef>
              <a:spcAft>
                <a:spcPts val="0"/>
              </a:spcAft>
              <a:buClr>
                <a:srgbClr val="0BD0D9"/>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rgbClr val="0BD0D9"/>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rgbClr val="10CF9B"/>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07" name="Google Shape;107;p14"/>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4"/>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4"/>
          <p:cNvSpPr txBox="1">
            <a:spLocks noGrp="1"/>
          </p:cNvSpPr>
          <p:nvPr>
            <p:ph type="sldNum" idx="12"/>
          </p:nvPr>
        </p:nvSpPr>
        <p:spPr>
          <a:xfrm>
            <a:off x="8077200" y="6356350"/>
            <a:ext cx="609600" cy="365125"/>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None/>
              <a:defRPr sz="1200">
                <a:solidFill>
                  <a:srgbClr val="035C75"/>
                </a:solidFill>
                <a:latin typeface="Constantia"/>
                <a:ea typeface="Constantia"/>
                <a:cs typeface="Constantia"/>
                <a:sym typeface="Constantia"/>
              </a:defRPr>
            </a:lvl1pPr>
            <a:lvl2pPr marL="0" marR="0" lvl="1" indent="0" algn="r">
              <a:spcBef>
                <a:spcPts val="0"/>
              </a:spcBef>
              <a:spcAft>
                <a:spcPts val="0"/>
              </a:spcAft>
              <a:buNone/>
              <a:defRPr sz="1200">
                <a:solidFill>
                  <a:srgbClr val="035C75"/>
                </a:solidFill>
                <a:latin typeface="Constantia"/>
                <a:ea typeface="Constantia"/>
                <a:cs typeface="Constantia"/>
                <a:sym typeface="Constantia"/>
              </a:defRPr>
            </a:lvl2pPr>
            <a:lvl3pPr marL="0" marR="0" lvl="2" indent="0" algn="r">
              <a:spcBef>
                <a:spcPts val="0"/>
              </a:spcBef>
              <a:spcAft>
                <a:spcPts val="0"/>
              </a:spcAft>
              <a:buNone/>
              <a:defRPr sz="1200">
                <a:solidFill>
                  <a:srgbClr val="035C75"/>
                </a:solidFill>
                <a:latin typeface="Constantia"/>
                <a:ea typeface="Constantia"/>
                <a:cs typeface="Constantia"/>
                <a:sym typeface="Constantia"/>
              </a:defRPr>
            </a:lvl3pPr>
            <a:lvl4pPr marL="0" marR="0" lvl="3" indent="0" algn="r">
              <a:spcBef>
                <a:spcPts val="0"/>
              </a:spcBef>
              <a:spcAft>
                <a:spcPts val="0"/>
              </a:spcAft>
              <a:buNone/>
              <a:defRPr sz="1200">
                <a:solidFill>
                  <a:srgbClr val="035C75"/>
                </a:solidFill>
                <a:latin typeface="Constantia"/>
                <a:ea typeface="Constantia"/>
                <a:cs typeface="Constantia"/>
                <a:sym typeface="Constantia"/>
              </a:defRPr>
            </a:lvl4pPr>
            <a:lvl5pPr marL="0" marR="0" lvl="4" indent="0" algn="r">
              <a:spcBef>
                <a:spcPts val="0"/>
              </a:spcBef>
              <a:spcAft>
                <a:spcPts val="0"/>
              </a:spcAft>
              <a:buNone/>
              <a:defRPr sz="1200">
                <a:solidFill>
                  <a:srgbClr val="035C75"/>
                </a:solidFill>
                <a:latin typeface="Constantia"/>
                <a:ea typeface="Constantia"/>
                <a:cs typeface="Constantia"/>
                <a:sym typeface="Constantia"/>
              </a:defRPr>
            </a:lvl5pPr>
            <a:lvl6pPr marL="0" marR="0" lvl="5" indent="0" algn="r">
              <a:spcBef>
                <a:spcPts val="0"/>
              </a:spcBef>
              <a:spcAft>
                <a:spcPts val="0"/>
              </a:spcAft>
              <a:buNone/>
              <a:defRPr sz="1200">
                <a:solidFill>
                  <a:srgbClr val="035C75"/>
                </a:solidFill>
                <a:latin typeface="Constantia"/>
                <a:ea typeface="Constantia"/>
                <a:cs typeface="Constantia"/>
                <a:sym typeface="Constantia"/>
              </a:defRPr>
            </a:lvl6pPr>
            <a:lvl7pPr marL="0" marR="0" lvl="6" indent="0" algn="r">
              <a:spcBef>
                <a:spcPts val="0"/>
              </a:spcBef>
              <a:spcAft>
                <a:spcPts val="0"/>
              </a:spcAft>
              <a:buNone/>
              <a:defRPr sz="1200">
                <a:solidFill>
                  <a:srgbClr val="035C75"/>
                </a:solidFill>
                <a:latin typeface="Constantia"/>
                <a:ea typeface="Constantia"/>
                <a:cs typeface="Constantia"/>
                <a:sym typeface="Constantia"/>
              </a:defRPr>
            </a:lvl7pPr>
            <a:lvl8pPr marL="0" marR="0" lvl="7" indent="0" algn="r">
              <a:spcBef>
                <a:spcPts val="0"/>
              </a:spcBef>
              <a:spcAft>
                <a:spcPts val="0"/>
              </a:spcAft>
              <a:buNone/>
              <a:defRPr sz="1200">
                <a:solidFill>
                  <a:srgbClr val="035C75"/>
                </a:solidFill>
                <a:latin typeface="Constantia"/>
                <a:ea typeface="Constantia"/>
                <a:cs typeface="Constantia"/>
                <a:sym typeface="Constantia"/>
              </a:defRPr>
            </a:lvl8pPr>
            <a:lvl9pPr marL="0" marR="0" lvl="8" indent="0" algn="r">
              <a:spcBef>
                <a:spcPts val="0"/>
              </a:spcBef>
              <a:spcAft>
                <a:spcPts val="0"/>
              </a:spcAft>
              <a:buNone/>
              <a:defRPr sz="1200">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0"/>
        <p:cNvGrpSpPr/>
        <p:nvPr/>
      </p:nvGrpSpPr>
      <p:grpSpPr>
        <a:xfrm>
          <a:off x="0" y="0"/>
          <a:ext cx="0" cy="0"/>
          <a:chOff x="0" y="0"/>
          <a:chExt cx="0" cy="0"/>
        </a:xfrm>
      </p:grpSpPr>
      <p:sp>
        <p:nvSpPr>
          <p:cNvPr id="111" name="Google Shape;111;p15"/>
          <p:cNvSpPr txBox="1">
            <a:spLocks noGrp="1"/>
          </p:cNvSpPr>
          <p:nvPr>
            <p:ph type="title"/>
          </p:nvPr>
        </p:nvSpPr>
        <p:spPr>
          <a:xfrm>
            <a:off x="457200" y="704850"/>
            <a:ext cx="8229600" cy="1143000"/>
          </a:xfrm>
          <a:prstGeom prst="rect">
            <a:avLst/>
          </a:prstGeom>
          <a:noFill/>
          <a:ln>
            <a:noFill/>
          </a:ln>
        </p:spPr>
        <p:txBody>
          <a:bodyPr spcFirstLastPara="1" wrap="square" lIns="0" tIns="4570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5"/>
          <p:cNvSpPr txBox="1">
            <a:spLocks noGrp="1"/>
          </p:cNvSpPr>
          <p:nvPr>
            <p:ph type="body" idx="1"/>
          </p:nvPr>
        </p:nvSpPr>
        <p:spPr>
          <a:xfrm rot="5400000">
            <a:off x="2377281" y="15081"/>
            <a:ext cx="4389437" cy="8229600"/>
          </a:xfrm>
          <a:prstGeom prst="rect">
            <a:avLst/>
          </a:prstGeom>
          <a:noFill/>
          <a:ln>
            <a:noFill/>
          </a:ln>
        </p:spPr>
        <p:txBody>
          <a:bodyPr spcFirstLastPara="1" wrap="square" lIns="91425" tIns="45700" rIns="91425" bIns="45700" anchor="t" anchorCtr="0"/>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13" name="Google Shape;113;p15"/>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5"/>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5"/>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None/>
              <a:defRPr sz="1200">
                <a:solidFill>
                  <a:srgbClr val="035C75"/>
                </a:solidFill>
                <a:latin typeface="Constantia"/>
                <a:ea typeface="Constantia"/>
                <a:cs typeface="Constantia"/>
                <a:sym typeface="Constantia"/>
              </a:defRPr>
            </a:lvl1pPr>
            <a:lvl2pPr marL="0" marR="0" lvl="1" indent="0" algn="r">
              <a:spcBef>
                <a:spcPts val="0"/>
              </a:spcBef>
              <a:spcAft>
                <a:spcPts val="0"/>
              </a:spcAft>
              <a:buNone/>
              <a:defRPr sz="1200">
                <a:solidFill>
                  <a:srgbClr val="035C75"/>
                </a:solidFill>
                <a:latin typeface="Constantia"/>
                <a:ea typeface="Constantia"/>
                <a:cs typeface="Constantia"/>
                <a:sym typeface="Constantia"/>
              </a:defRPr>
            </a:lvl2pPr>
            <a:lvl3pPr marL="0" marR="0" lvl="2" indent="0" algn="r">
              <a:spcBef>
                <a:spcPts val="0"/>
              </a:spcBef>
              <a:spcAft>
                <a:spcPts val="0"/>
              </a:spcAft>
              <a:buNone/>
              <a:defRPr sz="1200">
                <a:solidFill>
                  <a:srgbClr val="035C75"/>
                </a:solidFill>
                <a:latin typeface="Constantia"/>
                <a:ea typeface="Constantia"/>
                <a:cs typeface="Constantia"/>
                <a:sym typeface="Constantia"/>
              </a:defRPr>
            </a:lvl3pPr>
            <a:lvl4pPr marL="0" marR="0" lvl="3" indent="0" algn="r">
              <a:spcBef>
                <a:spcPts val="0"/>
              </a:spcBef>
              <a:spcAft>
                <a:spcPts val="0"/>
              </a:spcAft>
              <a:buNone/>
              <a:defRPr sz="1200">
                <a:solidFill>
                  <a:srgbClr val="035C75"/>
                </a:solidFill>
                <a:latin typeface="Constantia"/>
                <a:ea typeface="Constantia"/>
                <a:cs typeface="Constantia"/>
                <a:sym typeface="Constantia"/>
              </a:defRPr>
            </a:lvl4pPr>
            <a:lvl5pPr marL="0" marR="0" lvl="4" indent="0" algn="r">
              <a:spcBef>
                <a:spcPts val="0"/>
              </a:spcBef>
              <a:spcAft>
                <a:spcPts val="0"/>
              </a:spcAft>
              <a:buNone/>
              <a:defRPr sz="1200">
                <a:solidFill>
                  <a:srgbClr val="035C75"/>
                </a:solidFill>
                <a:latin typeface="Constantia"/>
                <a:ea typeface="Constantia"/>
                <a:cs typeface="Constantia"/>
                <a:sym typeface="Constantia"/>
              </a:defRPr>
            </a:lvl5pPr>
            <a:lvl6pPr marL="0" marR="0" lvl="5" indent="0" algn="r">
              <a:spcBef>
                <a:spcPts val="0"/>
              </a:spcBef>
              <a:spcAft>
                <a:spcPts val="0"/>
              </a:spcAft>
              <a:buNone/>
              <a:defRPr sz="1200">
                <a:solidFill>
                  <a:srgbClr val="035C75"/>
                </a:solidFill>
                <a:latin typeface="Constantia"/>
                <a:ea typeface="Constantia"/>
                <a:cs typeface="Constantia"/>
                <a:sym typeface="Constantia"/>
              </a:defRPr>
            </a:lvl6pPr>
            <a:lvl7pPr marL="0" marR="0" lvl="6" indent="0" algn="r">
              <a:spcBef>
                <a:spcPts val="0"/>
              </a:spcBef>
              <a:spcAft>
                <a:spcPts val="0"/>
              </a:spcAft>
              <a:buNone/>
              <a:defRPr sz="1200">
                <a:solidFill>
                  <a:srgbClr val="035C75"/>
                </a:solidFill>
                <a:latin typeface="Constantia"/>
                <a:ea typeface="Constantia"/>
                <a:cs typeface="Constantia"/>
                <a:sym typeface="Constantia"/>
              </a:defRPr>
            </a:lvl7pPr>
            <a:lvl8pPr marL="0" marR="0" lvl="7" indent="0" algn="r">
              <a:spcBef>
                <a:spcPts val="0"/>
              </a:spcBef>
              <a:spcAft>
                <a:spcPts val="0"/>
              </a:spcAft>
              <a:buNone/>
              <a:defRPr sz="1200">
                <a:solidFill>
                  <a:srgbClr val="035C75"/>
                </a:solidFill>
                <a:latin typeface="Constantia"/>
                <a:ea typeface="Constantia"/>
                <a:cs typeface="Constantia"/>
                <a:sym typeface="Constantia"/>
              </a:defRPr>
            </a:lvl8pPr>
            <a:lvl9pPr marL="0" marR="0" lvl="8" indent="0" algn="r">
              <a:spcBef>
                <a:spcPts val="0"/>
              </a:spcBef>
              <a:spcAft>
                <a:spcPts val="0"/>
              </a:spcAft>
              <a:buNone/>
              <a:defRPr sz="1200">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6"/>
        <p:cNvGrpSpPr/>
        <p:nvPr/>
      </p:nvGrpSpPr>
      <p:grpSpPr>
        <a:xfrm>
          <a:off x="0" y="0"/>
          <a:ext cx="0" cy="0"/>
          <a:chOff x="0" y="0"/>
          <a:chExt cx="0" cy="0"/>
        </a:xfrm>
      </p:grpSpPr>
      <p:sp>
        <p:nvSpPr>
          <p:cNvPr id="117" name="Google Shape;117;p16"/>
          <p:cNvSpPr txBox="1">
            <a:spLocks noGrp="1"/>
          </p:cNvSpPr>
          <p:nvPr>
            <p:ph type="title"/>
          </p:nvPr>
        </p:nvSpPr>
        <p:spPr>
          <a:xfrm rot="5400000">
            <a:off x="5052218" y="2491583"/>
            <a:ext cx="5211763" cy="2057400"/>
          </a:xfrm>
          <a:prstGeom prst="rect">
            <a:avLst/>
          </a:prstGeom>
          <a:noFill/>
          <a:ln>
            <a:noFill/>
          </a:ln>
        </p:spPr>
        <p:txBody>
          <a:bodyPr spcFirstLastPara="1" wrap="square" lIns="0" tIns="4570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6"/>
          <p:cNvSpPr txBox="1">
            <a:spLocks noGrp="1"/>
          </p:cNvSpPr>
          <p:nvPr>
            <p:ph type="body" idx="1"/>
          </p:nvPr>
        </p:nvSpPr>
        <p:spPr>
          <a:xfrm rot="5400000">
            <a:off x="861219" y="510383"/>
            <a:ext cx="5211763" cy="6019800"/>
          </a:xfrm>
          <a:prstGeom prst="rect">
            <a:avLst/>
          </a:prstGeom>
          <a:noFill/>
          <a:ln>
            <a:noFill/>
          </a:ln>
        </p:spPr>
        <p:txBody>
          <a:bodyPr spcFirstLastPara="1" wrap="square" lIns="91425" tIns="45700" rIns="91425" bIns="45700" anchor="t" anchorCtr="0"/>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19" name="Google Shape;119;p16"/>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6"/>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6"/>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None/>
              <a:defRPr sz="1200">
                <a:solidFill>
                  <a:srgbClr val="035C75"/>
                </a:solidFill>
                <a:latin typeface="Constantia"/>
                <a:ea typeface="Constantia"/>
                <a:cs typeface="Constantia"/>
                <a:sym typeface="Constantia"/>
              </a:defRPr>
            </a:lvl1pPr>
            <a:lvl2pPr marL="0" marR="0" lvl="1" indent="0" algn="r">
              <a:spcBef>
                <a:spcPts val="0"/>
              </a:spcBef>
              <a:spcAft>
                <a:spcPts val="0"/>
              </a:spcAft>
              <a:buNone/>
              <a:defRPr sz="1200">
                <a:solidFill>
                  <a:srgbClr val="035C75"/>
                </a:solidFill>
                <a:latin typeface="Constantia"/>
                <a:ea typeface="Constantia"/>
                <a:cs typeface="Constantia"/>
                <a:sym typeface="Constantia"/>
              </a:defRPr>
            </a:lvl2pPr>
            <a:lvl3pPr marL="0" marR="0" lvl="2" indent="0" algn="r">
              <a:spcBef>
                <a:spcPts val="0"/>
              </a:spcBef>
              <a:spcAft>
                <a:spcPts val="0"/>
              </a:spcAft>
              <a:buNone/>
              <a:defRPr sz="1200">
                <a:solidFill>
                  <a:srgbClr val="035C75"/>
                </a:solidFill>
                <a:latin typeface="Constantia"/>
                <a:ea typeface="Constantia"/>
                <a:cs typeface="Constantia"/>
                <a:sym typeface="Constantia"/>
              </a:defRPr>
            </a:lvl3pPr>
            <a:lvl4pPr marL="0" marR="0" lvl="3" indent="0" algn="r">
              <a:spcBef>
                <a:spcPts val="0"/>
              </a:spcBef>
              <a:spcAft>
                <a:spcPts val="0"/>
              </a:spcAft>
              <a:buNone/>
              <a:defRPr sz="1200">
                <a:solidFill>
                  <a:srgbClr val="035C75"/>
                </a:solidFill>
                <a:latin typeface="Constantia"/>
                <a:ea typeface="Constantia"/>
                <a:cs typeface="Constantia"/>
                <a:sym typeface="Constantia"/>
              </a:defRPr>
            </a:lvl4pPr>
            <a:lvl5pPr marL="0" marR="0" lvl="4" indent="0" algn="r">
              <a:spcBef>
                <a:spcPts val="0"/>
              </a:spcBef>
              <a:spcAft>
                <a:spcPts val="0"/>
              </a:spcAft>
              <a:buNone/>
              <a:defRPr sz="1200">
                <a:solidFill>
                  <a:srgbClr val="035C75"/>
                </a:solidFill>
                <a:latin typeface="Constantia"/>
                <a:ea typeface="Constantia"/>
                <a:cs typeface="Constantia"/>
                <a:sym typeface="Constantia"/>
              </a:defRPr>
            </a:lvl5pPr>
            <a:lvl6pPr marL="0" marR="0" lvl="5" indent="0" algn="r">
              <a:spcBef>
                <a:spcPts val="0"/>
              </a:spcBef>
              <a:spcAft>
                <a:spcPts val="0"/>
              </a:spcAft>
              <a:buNone/>
              <a:defRPr sz="1200">
                <a:solidFill>
                  <a:srgbClr val="035C75"/>
                </a:solidFill>
                <a:latin typeface="Constantia"/>
                <a:ea typeface="Constantia"/>
                <a:cs typeface="Constantia"/>
                <a:sym typeface="Constantia"/>
              </a:defRPr>
            </a:lvl6pPr>
            <a:lvl7pPr marL="0" marR="0" lvl="6" indent="0" algn="r">
              <a:spcBef>
                <a:spcPts val="0"/>
              </a:spcBef>
              <a:spcAft>
                <a:spcPts val="0"/>
              </a:spcAft>
              <a:buNone/>
              <a:defRPr sz="1200">
                <a:solidFill>
                  <a:srgbClr val="035C75"/>
                </a:solidFill>
                <a:latin typeface="Constantia"/>
                <a:ea typeface="Constantia"/>
                <a:cs typeface="Constantia"/>
                <a:sym typeface="Constantia"/>
              </a:defRPr>
            </a:lvl7pPr>
            <a:lvl8pPr marL="0" marR="0" lvl="7" indent="0" algn="r">
              <a:spcBef>
                <a:spcPts val="0"/>
              </a:spcBef>
              <a:spcAft>
                <a:spcPts val="0"/>
              </a:spcAft>
              <a:buNone/>
              <a:defRPr sz="1200">
                <a:solidFill>
                  <a:srgbClr val="035C75"/>
                </a:solidFill>
                <a:latin typeface="Constantia"/>
                <a:ea typeface="Constantia"/>
                <a:cs typeface="Constantia"/>
                <a:sym typeface="Constantia"/>
              </a:defRPr>
            </a:lvl8pPr>
            <a:lvl9pPr marL="0" marR="0" lvl="8" indent="0" algn="r">
              <a:spcBef>
                <a:spcPts val="0"/>
              </a:spcBef>
              <a:spcAft>
                <a:spcPts val="0"/>
              </a:spcAft>
              <a:buNone/>
              <a:defRPr sz="1200">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4"/>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
          <p:cNvSpPr txBox="1">
            <a:spLocks noGrp="1"/>
          </p:cNvSpPr>
          <p:nvPr>
            <p:ph type="body" idx="1"/>
          </p:nvPr>
        </p:nvSpPr>
        <p:spPr>
          <a:xfrm>
            <a:off x="457200" y="1920085"/>
            <a:ext cx="4038600" cy="4434840"/>
          </a:xfrm>
          <a:prstGeom prst="rect">
            <a:avLst/>
          </a:prstGeom>
          <a:noFill/>
          <a:ln>
            <a:noFill/>
          </a:ln>
        </p:spPr>
        <p:txBody>
          <a:bodyPr spcFirstLastPara="1" wrap="square" lIns="91425" tIns="45700" rIns="91425" bIns="45700" anchor="t" anchorCtr="0"/>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0" name="Google Shape;40;p4"/>
          <p:cNvSpPr txBox="1">
            <a:spLocks noGrp="1"/>
          </p:cNvSpPr>
          <p:nvPr>
            <p:ph type="body" idx="2"/>
          </p:nvPr>
        </p:nvSpPr>
        <p:spPr>
          <a:xfrm>
            <a:off x="4648200" y="1920085"/>
            <a:ext cx="4038600" cy="4434840"/>
          </a:xfrm>
          <a:prstGeom prst="rect">
            <a:avLst/>
          </a:prstGeom>
          <a:noFill/>
          <a:ln>
            <a:noFill/>
          </a:ln>
        </p:spPr>
        <p:txBody>
          <a:bodyPr spcFirstLastPara="1" wrap="square" lIns="91425" tIns="45700" rIns="91425" bIns="45700" anchor="t" anchorCtr="0"/>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1" name="Google Shape;41;p4"/>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1pPr>
            <a:lvl2pPr marL="0" marR="0" lvl="1"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2pPr>
            <a:lvl3pPr marL="0" marR="0" lvl="2"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3pPr>
            <a:lvl4pPr marL="0" marR="0" lvl="3"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4pPr>
            <a:lvl5pPr marL="0" marR="0" lvl="4"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5pPr>
            <a:lvl6pPr marL="0" marR="0" lvl="5"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6pPr>
            <a:lvl7pPr marL="0" marR="0" lvl="6"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7pPr>
            <a:lvl8pPr marL="0" marR="0" lvl="7"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8pPr>
            <a:lvl9pPr marL="0" marR="0" lvl="8"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44"/>
        <p:cNvGrpSpPr/>
        <p:nvPr/>
      </p:nvGrpSpPr>
      <p:grpSpPr>
        <a:xfrm>
          <a:off x="0" y="0"/>
          <a:ext cx="0" cy="0"/>
          <a:chOff x="0" y="0"/>
          <a:chExt cx="0" cy="0"/>
        </a:xfrm>
      </p:grpSpPr>
      <p:sp>
        <p:nvSpPr>
          <p:cNvPr id="45" name="Google Shape;45;p5"/>
          <p:cNvSpPr txBox="1">
            <a:spLocks noGrp="1"/>
          </p:cNvSpPr>
          <p:nvPr>
            <p:ph type="title"/>
          </p:nvPr>
        </p:nvSpPr>
        <p:spPr>
          <a:xfrm>
            <a:off x="1370013" y="301625"/>
            <a:ext cx="7313612" cy="1143000"/>
          </a:xfrm>
          <a:prstGeom prst="rect">
            <a:avLst/>
          </a:prstGeom>
          <a:noFill/>
          <a:ln>
            <a:noFill/>
          </a:ln>
        </p:spPr>
        <p:txBody>
          <a:bodyPr spcFirstLastPara="1" wrap="square" lIns="0" tIns="4570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
          <p:cNvSpPr txBox="1">
            <a:spLocks noGrp="1"/>
          </p:cNvSpPr>
          <p:nvPr>
            <p:ph type="body" idx="1"/>
          </p:nvPr>
        </p:nvSpPr>
        <p:spPr>
          <a:xfrm>
            <a:off x="1370013" y="1827213"/>
            <a:ext cx="3579812" cy="4114800"/>
          </a:xfrm>
          <a:prstGeom prst="rect">
            <a:avLst/>
          </a:prstGeom>
          <a:noFill/>
          <a:ln>
            <a:noFill/>
          </a:ln>
        </p:spPr>
        <p:txBody>
          <a:bodyPr spcFirstLastPara="1" wrap="square" lIns="91425" tIns="45700" rIns="91425" bIns="45700" anchor="t" anchorCtr="0"/>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7" name="Google Shape;47;p5"/>
          <p:cNvSpPr txBox="1">
            <a:spLocks noGrp="1"/>
          </p:cNvSpPr>
          <p:nvPr>
            <p:ph type="body" idx="2"/>
          </p:nvPr>
        </p:nvSpPr>
        <p:spPr>
          <a:xfrm>
            <a:off x="5102225" y="1827213"/>
            <a:ext cx="3581400" cy="4114800"/>
          </a:xfrm>
          <a:prstGeom prst="rect">
            <a:avLst/>
          </a:prstGeom>
          <a:noFill/>
          <a:ln>
            <a:noFill/>
          </a:ln>
        </p:spPr>
        <p:txBody>
          <a:bodyPr spcFirstLastPara="1" wrap="square" lIns="91425" tIns="45700" rIns="91425" bIns="45700" anchor="t" anchorCtr="0"/>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8" name="Google Shape;48;p5"/>
          <p:cNvSpPr txBox="1">
            <a:spLocks noGrp="1"/>
          </p:cNvSpPr>
          <p:nvPr>
            <p:ph type="dt" idx="10"/>
          </p:nvPr>
        </p:nvSpPr>
        <p:spPr>
          <a:xfrm>
            <a:off x="457200" y="6248400"/>
            <a:ext cx="2133600" cy="457200"/>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5"/>
          <p:cNvSpPr txBox="1">
            <a:spLocks noGrp="1"/>
          </p:cNvSpPr>
          <p:nvPr>
            <p:ph type="ftr" idx="11"/>
          </p:nvPr>
        </p:nvSpPr>
        <p:spPr>
          <a:xfrm>
            <a:off x="3124200" y="6248400"/>
            <a:ext cx="2895600" cy="457200"/>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5"/>
          <p:cNvSpPr txBox="1">
            <a:spLocks noGrp="1"/>
          </p:cNvSpPr>
          <p:nvPr>
            <p:ph type="sldNum" idx="12"/>
          </p:nvPr>
        </p:nvSpPr>
        <p:spPr>
          <a:xfrm>
            <a:off x="6553200" y="6248400"/>
            <a:ext cx="2133600" cy="45720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1pPr>
            <a:lvl2pPr marL="0" marR="0" lvl="1"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2pPr>
            <a:lvl3pPr marL="0" marR="0" lvl="2"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3pPr>
            <a:lvl4pPr marL="0" marR="0" lvl="3"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4pPr>
            <a:lvl5pPr marL="0" marR="0" lvl="4"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5pPr>
            <a:lvl6pPr marL="0" marR="0" lvl="5"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6pPr>
            <a:lvl7pPr marL="0" marR="0" lvl="6"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7pPr>
            <a:lvl8pPr marL="0" marR="0" lvl="7"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8pPr>
            <a:lvl9pPr marL="0" marR="0" lvl="8"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1"/>
        <p:cNvGrpSpPr/>
        <p:nvPr/>
      </p:nvGrpSpPr>
      <p:grpSpPr>
        <a:xfrm>
          <a:off x="0" y="0"/>
          <a:ext cx="0" cy="0"/>
          <a:chOff x="0" y="0"/>
          <a:chExt cx="0" cy="0"/>
        </a:xfrm>
      </p:grpSpPr>
      <p:sp>
        <p:nvSpPr>
          <p:cNvPr id="52" name="Google Shape;52;p6"/>
          <p:cNvSpPr txBox="1">
            <a:spLocks noGrp="1"/>
          </p:cNvSpPr>
          <p:nvPr>
            <p:ph type="title"/>
          </p:nvPr>
        </p:nvSpPr>
        <p:spPr>
          <a:xfrm>
            <a:off x="457200" y="704850"/>
            <a:ext cx="8229600" cy="1143000"/>
          </a:xfrm>
          <a:prstGeom prst="rect">
            <a:avLst/>
          </a:prstGeom>
          <a:noFill/>
          <a:ln>
            <a:noFill/>
          </a:ln>
        </p:spPr>
        <p:txBody>
          <a:bodyPr spcFirstLastPara="1" wrap="square" lIns="0" tIns="4570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6"/>
          <p:cNvSpPr txBox="1">
            <a:spLocks noGrp="1"/>
          </p:cNvSpPr>
          <p:nvPr>
            <p:ph type="body" idx="1"/>
          </p:nvPr>
        </p:nvSpPr>
        <p:spPr>
          <a:xfrm>
            <a:off x="457200" y="1935163"/>
            <a:ext cx="8229600" cy="4389437"/>
          </a:xfrm>
          <a:prstGeom prst="rect">
            <a:avLst/>
          </a:prstGeom>
          <a:noFill/>
          <a:ln>
            <a:noFill/>
          </a:ln>
        </p:spPr>
        <p:txBody>
          <a:bodyPr spcFirstLastPara="1" wrap="square" lIns="91425" tIns="45700" rIns="91425" bIns="45700" anchor="t" anchorCtr="0"/>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4" name="Google Shape;54;p6"/>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6"/>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1pPr>
            <a:lvl2pPr marL="0" marR="0" lvl="1"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2pPr>
            <a:lvl3pPr marL="0" marR="0" lvl="2"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3pPr>
            <a:lvl4pPr marL="0" marR="0" lvl="3"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4pPr>
            <a:lvl5pPr marL="0" marR="0" lvl="4"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5pPr>
            <a:lvl6pPr marL="0" marR="0" lvl="5"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6pPr>
            <a:lvl7pPr marL="0" marR="0" lvl="6"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7pPr>
            <a:lvl8pPr marL="0" marR="0" lvl="7"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8pPr>
            <a:lvl9pPr marL="0" marR="0" lvl="8" indent="0" algn="r">
              <a:spcBef>
                <a:spcPts val="0"/>
              </a:spcBef>
              <a:spcAft>
                <a:spcPts val="0"/>
              </a:spcAft>
              <a:buNone/>
              <a:defRPr sz="1200" b="0" i="0" u="none" strike="noStrike" cap="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57"/>
        <p:cNvGrpSpPr/>
        <p:nvPr/>
      </p:nvGrpSpPr>
      <p:grpSpPr>
        <a:xfrm>
          <a:off x="0" y="0"/>
          <a:ext cx="0" cy="0"/>
          <a:chOff x="0" y="0"/>
          <a:chExt cx="0" cy="0"/>
        </a:xfrm>
      </p:grpSpPr>
      <p:sp>
        <p:nvSpPr>
          <p:cNvPr id="58" name="Google Shape;58;p7"/>
          <p:cNvSpPr txBox="1">
            <a:spLocks noGrp="1"/>
          </p:cNvSpPr>
          <p:nvPr>
            <p:ph type="title"/>
          </p:nvPr>
        </p:nvSpPr>
        <p:spPr>
          <a:xfrm>
            <a:off x="914400" y="277813"/>
            <a:ext cx="7772400" cy="1143000"/>
          </a:xfrm>
          <a:prstGeom prst="rect">
            <a:avLst/>
          </a:prstGeom>
          <a:noFill/>
          <a:ln>
            <a:noFill/>
          </a:ln>
        </p:spPr>
        <p:txBody>
          <a:bodyPr spcFirstLastPara="1" wrap="square" lIns="0" tIns="4570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
          <p:cNvSpPr txBox="1">
            <a:spLocks noGrp="1"/>
          </p:cNvSpPr>
          <p:nvPr>
            <p:ph type="dt" idx="10"/>
          </p:nvPr>
        </p:nvSpPr>
        <p:spPr>
          <a:xfrm>
            <a:off x="914400" y="6251575"/>
            <a:ext cx="1981200" cy="457200"/>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7"/>
          <p:cNvSpPr txBox="1">
            <a:spLocks noGrp="1"/>
          </p:cNvSpPr>
          <p:nvPr>
            <p:ph type="ftr" idx="11"/>
          </p:nvPr>
        </p:nvSpPr>
        <p:spPr>
          <a:xfrm>
            <a:off x="3352800" y="6248400"/>
            <a:ext cx="2971800" cy="457200"/>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6781800" y="6248400"/>
            <a:ext cx="1905000" cy="45720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None/>
              <a:defRPr sz="1200">
                <a:solidFill>
                  <a:srgbClr val="035C75"/>
                </a:solidFill>
                <a:latin typeface="Constantia"/>
                <a:ea typeface="Constantia"/>
                <a:cs typeface="Constantia"/>
                <a:sym typeface="Constantia"/>
              </a:defRPr>
            </a:lvl1pPr>
            <a:lvl2pPr marL="0" marR="0" lvl="1" indent="0" algn="r">
              <a:spcBef>
                <a:spcPts val="0"/>
              </a:spcBef>
              <a:spcAft>
                <a:spcPts val="0"/>
              </a:spcAft>
              <a:buNone/>
              <a:defRPr sz="1200">
                <a:solidFill>
                  <a:srgbClr val="035C75"/>
                </a:solidFill>
                <a:latin typeface="Constantia"/>
                <a:ea typeface="Constantia"/>
                <a:cs typeface="Constantia"/>
                <a:sym typeface="Constantia"/>
              </a:defRPr>
            </a:lvl2pPr>
            <a:lvl3pPr marL="0" marR="0" lvl="2" indent="0" algn="r">
              <a:spcBef>
                <a:spcPts val="0"/>
              </a:spcBef>
              <a:spcAft>
                <a:spcPts val="0"/>
              </a:spcAft>
              <a:buNone/>
              <a:defRPr sz="1200">
                <a:solidFill>
                  <a:srgbClr val="035C75"/>
                </a:solidFill>
                <a:latin typeface="Constantia"/>
                <a:ea typeface="Constantia"/>
                <a:cs typeface="Constantia"/>
                <a:sym typeface="Constantia"/>
              </a:defRPr>
            </a:lvl3pPr>
            <a:lvl4pPr marL="0" marR="0" lvl="3" indent="0" algn="r">
              <a:spcBef>
                <a:spcPts val="0"/>
              </a:spcBef>
              <a:spcAft>
                <a:spcPts val="0"/>
              </a:spcAft>
              <a:buNone/>
              <a:defRPr sz="1200">
                <a:solidFill>
                  <a:srgbClr val="035C75"/>
                </a:solidFill>
                <a:latin typeface="Constantia"/>
                <a:ea typeface="Constantia"/>
                <a:cs typeface="Constantia"/>
                <a:sym typeface="Constantia"/>
              </a:defRPr>
            </a:lvl4pPr>
            <a:lvl5pPr marL="0" marR="0" lvl="4" indent="0" algn="r">
              <a:spcBef>
                <a:spcPts val="0"/>
              </a:spcBef>
              <a:spcAft>
                <a:spcPts val="0"/>
              </a:spcAft>
              <a:buNone/>
              <a:defRPr sz="1200">
                <a:solidFill>
                  <a:srgbClr val="035C75"/>
                </a:solidFill>
                <a:latin typeface="Constantia"/>
                <a:ea typeface="Constantia"/>
                <a:cs typeface="Constantia"/>
                <a:sym typeface="Constantia"/>
              </a:defRPr>
            </a:lvl5pPr>
            <a:lvl6pPr marL="0" marR="0" lvl="5" indent="0" algn="r">
              <a:spcBef>
                <a:spcPts val="0"/>
              </a:spcBef>
              <a:spcAft>
                <a:spcPts val="0"/>
              </a:spcAft>
              <a:buNone/>
              <a:defRPr sz="1200">
                <a:solidFill>
                  <a:srgbClr val="035C75"/>
                </a:solidFill>
                <a:latin typeface="Constantia"/>
                <a:ea typeface="Constantia"/>
                <a:cs typeface="Constantia"/>
                <a:sym typeface="Constantia"/>
              </a:defRPr>
            </a:lvl6pPr>
            <a:lvl7pPr marL="0" marR="0" lvl="6" indent="0" algn="r">
              <a:spcBef>
                <a:spcPts val="0"/>
              </a:spcBef>
              <a:spcAft>
                <a:spcPts val="0"/>
              </a:spcAft>
              <a:buNone/>
              <a:defRPr sz="1200">
                <a:solidFill>
                  <a:srgbClr val="035C75"/>
                </a:solidFill>
                <a:latin typeface="Constantia"/>
                <a:ea typeface="Constantia"/>
                <a:cs typeface="Constantia"/>
                <a:sym typeface="Constantia"/>
              </a:defRPr>
            </a:lvl7pPr>
            <a:lvl8pPr marL="0" marR="0" lvl="7" indent="0" algn="r">
              <a:spcBef>
                <a:spcPts val="0"/>
              </a:spcBef>
              <a:spcAft>
                <a:spcPts val="0"/>
              </a:spcAft>
              <a:buNone/>
              <a:defRPr sz="1200">
                <a:solidFill>
                  <a:srgbClr val="035C75"/>
                </a:solidFill>
                <a:latin typeface="Constantia"/>
                <a:ea typeface="Constantia"/>
                <a:cs typeface="Constantia"/>
                <a:sym typeface="Constantia"/>
              </a:defRPr>
            </a:lvl8pPr>
            <a:lvl9pPr marL="0" marR="0" lvl="8" indent="0" algn="r">
              <a:spcBef>
                <a:spcPts val="0"/>
              </a:spcBef>
              <a:spcAft>
                <a:spcPts val="0"/>
              </a:spcAft>
              <a:buNone/>
              <a:defRPr sz="1200">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62"/>
        <p:cNvGrpSpPr/>
        <p:nvPr/>
      </p:nvGrpSpPr>
      <p:grpSpPr>
        <a:xfrm>
          <a:off x="0" y="0"/>
          <a:ext cx="0" cy="0"/>
          <a:chOff x="0" y="0"/>
          <a:chExt cx="0" cy="0"/>
        </a:xfrm>
      </p:grpSpPr>
      <p:sp>
        <p:nvSpPr>
          <p:cNvPr id="63" name="Google Shape;63;p8"/>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8"/>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65" name="Google Shape;65;p8"/>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8"/>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8"/>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None/>
              <a:defRPr sz="1200" b="0" i="0" u="none" strike="noStrike" cap="none">
                <a:solidFill>
                  <a:srgbClr val="D0E9ED"/>
                </a:solidFill>
                <a:latin typeface="Constantia"/>
                <a:ea typeface="Constantia"/>
                <a:cs typeface="Constantia"/>
                <a:sym typeface="Constantia"/>
              </a:defRPr>
            </a:lvl1pPr>
            <a:lvl2pPr marL="0" marR="0" lvl="1" indent="0" algn="r">
              <a:spcBef>
                <a:spcPts val="0"/>
              </a:spcBef>
              <a:spcAft>
                <a:spcPts val="0"/>
              </a:spcAft>
              <a:buNone/>
              <a:defRPr sz="1200" b="0" i="0" u="none" strike="noStrike" cap="none">
                <a:solidFill>
                  <a:srgbClr val="D0E9ED"/>
                </a:solidFill>
                <a:latin typeface="Constantia"/>
                <a:ea typeface="Constantia"/>
                <a:cs typeface="Constantia"/>
                <a:sym typeface="Constantia"/>
              </a:defRPr>
            </a:lvl2pPr>
            <a:lvl3pPr marL="0" marR="0" lvl="2" indent="0" algn="r">
              <a:spcBef>
                <a:spcPts val="0"/>
              </a:spcBef>
              <a:spcAft>
                <a:spcPts val="0"/>
              </a:spcAft>
              <a:buNone/>
              <a:defRPr sz="1200" b="0" i="0" u="none" strike="noStrike" cap="none">
                <a:solidFill>
                  <a:srgbClr val="D0E9ED"/>
                </a:solidFill>
                <a:latin typeface="Constantia"/>
                <a:ea typeface="Constantia"/>
                <a:cs typeface="Constantia"/>
                <a:sym typeface="Constantia"/>
              </a:defRPr>
            </a:lvl3pPr>
            <a:lvl4pPr marL="0" marR="0" lvl="3" indent="0" algn="r">
              <a:spcBef>
                <a:spcPts val="0"/>
              </a:spcBef>
              <a:spcAft>
                <a:spcPts val="0"/>
              </a:spcAft>
              <a:buNone/>
              <a:defRPr sz="1200" b="0" i="0" u="none" strike="noStrike" cap="none">
                <a:solidFill>
                  <a:srgbClr val="D0E9ED"/>
                </a:solidFill>
                <a:latin typeface="Constantia"/>
                <a:ea typeface="Constantia"/>
                <a:cs typeface="Constantia"/>
                <a:sym typeface="Constantia"/>
              </a:defRPr>
            </a:lvl4pPr>
            <a:lvl5pPr marL="0" marR="0" lvl="4" indent="0" algn="r">
              <a:spcBef>
                <a:spcPts val="0"/>
              </a:spcBef>
              <a:spcAft>
                <a:spcPts val="0"/>
              </a:spcAft>
              <a:buNone/>
              <a:defRPr sz="1200" b="0" i="0" u="none" strike="noStrike" cap="none">
                <a:solidFill>
                  <a:srgbClr val="D0E9ED"/>
                </a:solidFill>
                <a:latin typeface="Constantia"/>
                <a:ea typeface="Constantia"/>
                <a:cs typeface="Constantia"/>
                <a:sym typeface="Constantia"/>
              </a:defRPr>
            </a:lvl5pPr>
            <a:lvl6pPr marL="0" marR="0" lvl="5" indent="0" algn="r">
              <a:spcBef>
                <a:spcPts val="0"/>
              </a:spcBef>
              <a:spcAft>
                <a:spcPts val="0"/>
              </a:spcAft>
              <a:buNone/>
              <a:defRPr sz="1200" b="0" i="0" u="none" strike="noStrike" cap="none">
                <a:solidFill>
                  <a:srgbClr val="D0E9ED"/>
                </a:solidFill>
                <a:latin typeface="Constantia"/>
                <a:ea typeface="Constantia"/>
                <a:cs typeface="Constantia"/>
                <a:sym typeface="Constantia"/>
              </a:defRPr>
            </a:lvl6pPr>
            <a:lvl7pPr marL="0" marR="0" lvl="6" indent="0" algn="r">
              <a:spcBef>
                <a:spcPts val="0"/>
              </a:spcBef>
              <a:spcAft>
                <a:spcPts val="0"/>
              </a:spcAft>
              <a:buNone/>
              <a:defRPr sz="1200" b="0" i="0" u="none" strike="noStrike" cap="none">
                <a:solidFill>
                  <a:srgbClr val="D0E9ED"/>
                </a:solidFill>
                <a:latin typeface="Constantia"/>
                <a:ea typeface="Constantia"/>
                <a:cs typeface="Constantia"/>
                <a:sym typeface="Constantia"/>
              </a:defRPr>
            </a:lvl7pPr>
            <a:lvl8pPr marL="0" marR="0" lvl="7" indent="0" algn="r">
              <a:spcBef>
                <a:spcPts val="0"/>
              </a:spcBef>
              <a:spcAft>
                <a:spcPts val="0"/>
              </a:spcAft>
              <a:buNone/>
              <a:defRPr sz="1200" b="0" i="0" u="none" strike="noStrike" cap="none">
                <a:solidFill>
                  <a:srgbClr val="D0E9ED"/>
                </a:solidFill>
                <a:latin typeface="Constantia"/>
                <a:ea typeface="Constantia"/>
                <a:cs typeface="Constantia"/>
                <a:sym typeface="Constantia"/>
              </a:defRPr>
            </a:lvl8pPr>
            <a:lvl9pPr marL="0" marR="0" lvl="8" indent="0" algn="r">
              <a:spcBef>
                <a:spcPts val="0"/>
              </a:spcBef>
              <a:spcAft>
                <a:spcPts val="0"/>
              </a:spcAft>
              <a:buNone/>
              <a:defRPr sz="1200" b="0" i="0" u="none" strike="noStrike" cap="none">
                <a:solidFill>
                  <a:srgbClr val="D0E9ED"/>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68"/>
        <p:cNvGrpSpPr/>
        <p:nvPr/>
      </p:nvGrpSpPr>
      <p:grpSpPr>
        <a:xfrm>
          <a:off x="0" y="0"/>
          <a:ext cx="0" cy="0"/>
          <a:chOff x="0" y="0"/>
          <a:chExt cx="0" cy="0"/>
        </a:xfrm>
      </p:grpSpPr>
      <p:sp>
        <p:nvSpPr>
          <p:cNvPr id="69" name="Google Shape;69;p9"/>
          <p:cNvSpPr txBox="1">
            <a:spLocks noGrp="1"/>
          </p:cNvSpPr>
          <p:nvPr>
            <p:ph type="title"/>
          </p:nvPr>
        </p:nvSpPr>
        <p:spPr>
          <a:xfrm>
            <a:off x="530352" y="1316736"/>
            <a:ext cx="7772400" cy="1362456"/>
          </a:xfrm>
          <a:prstGeom prst="rect">
            <a:avLst/>
          </a:prstGeom>
          <a:noFill/>
          <a:ln>
            <a:noFill/>
          </a:ln>
        </p:spPr>
        <p:txBody>
          <a:bodyPr spcFirstLastPara="1" wrap="square" lIns="0" tIns="0" rIns="0" bIns="0" anchor="b" anchorCtr="0"/>
          <a:lstStyle>
            <a:lvl1pPr lvl="0" algn="l">
              <a:spcBef>
                <a:spcPts val="0"/>
              </a:spcBef>
              <a:spcAft>
                <a:spcPts val="0"/>
              </a:spcAft>
              <a:buClr>
                <a:srgbClr val="4AE3AC"/>
              </a:buClr>
              <a:buSzPts val="5600"/>
              <a:buFont typeface="Calibri"/>
              <a:buNone/>
              <a:defRPr sz="5600" b="1" cap="none">
                <a:solidFill>
                  <a:srgbClr val="4AE3AC"/>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9"/>
          <p:cNvSpPr txBox="1">
            <a:spLocks noGrp="1"/>
          </p:cNvSpPr>
          <p:nvPr>
            <p:ph type="body" idx="1"/>
          </p:nvPr>
        </p:nvSpPr>
        <p:spPr>
          <a:xfrm>
            <a:off x="530352" y="2704664"/>
            <a:ext cx="7772400" cy="1509712"/>
          </a:xfrm>
          <a:prstGeom prst="rect">
            <a:avLst/>
          </a:prstGeom>
          <a:noFill/>
          <a:ln>
            <a:noFill/>
          </a:ln>
        </p:spPr>
        <p:txBody>
          <a:bodyPr spcFirstLastPara="1" wrap="square" lIns="45700" tIns="45700" rIns="45700" bIns="45700" anchor="t" anchorCtr="0"/>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1" name="Google Shape;71;p9"/>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None/>
              <a:defRPr sz="1200">
                <a:solidFill>
                  <a:srgbClr val="D0E9ED"/>
                </a:solidFill>
                <a:latin typeface="Constantia"/>
                <a:ea typeface="Constantia"/>
                <a:cs typeface="Constantia"/>
                <a:sym typeface="Constantia"/>
              </a:defRPr>
            </a:lvl1pPr>
            <a:lvl2pPr marL="0" marR="0" lvl="1" indent="0" algn="r">
              <a:spcBef>
                <a:spcPts val="0"/>
              </a:spcBef>
              <a:spcAft>
                <a:spcPts val="0"/>
              </a:spcAft>
              <a:buNone/>
              <a:defRPr sz="1200">
                <a:solidFill>
                  <a:srgbClr val="D0E9ED"/>
                </a:solidFill>
                <a:latin typeface="Constantia"/>
                <a:ea typeface="Constantia"/>
                <a:cs typeface="Constantia"/>
                <a:sym typeface="Constantia"/>
              </a:defRPr>
            </a:lvl2pPr>
            <a:lvl3pPr marL="0" marR="0" lvl="2" indent="0" algn="r">
              <a:spcBef>
                <a:spcPts val="0"/>
              </a:spcBef>
              <a:spcAft>
                <a:spcPts val="0"/>
              </a:spcAft>
              <a:buNone/>
              <a:defRPr sz="1200">
                <a:solidFill>
                  <a:srgbClr val="D0E9ED"/>
                </a:solidFill>
                <a:latin typeface="Constantia"/>
                <a:ea typeface="Constantia"/>
                <a:cs typeface="Constantia"/>
                <a:sym typeface="Constantia"/>
              </a:defRPr>
            </a:lvl3pPr>
            <a:lvl4pPr marL="0" marR="0" lvl="3" indent="0" algn="r">
              <a:spcBef>
                <a:spcPts val="0"/>
              </a:spcBef>
              <a:spcAft>
                <a:spcPts val="0"/>
              </a:spcAft>
              <a:buNone/>
              <a:defRPr sz="1200">
                <a:solidFill>
                  <a:srgbClr val="D0E9ED"/>
                </a:solidFill>
                <a:latin typeface="Constantia"/>
                <a:ea typeface="Constantia"/>
                <a:cs typeface="Constantia"/>
                <a:sym typeface="Constantia"/>
              </a:defRPr>
            </a:lvl4pPr>
            <a:lvl5pPr marL="0" marR="0" lvl="4" indent="0" algn="r">
              <a:spcBef>
                <a:spcPts val="0"/>
              </a:spcBef>
              <a:spcAft>
                <a:spcPts val="0"/>
              </a:spcAft>
              <a:buNone/>
              <a:defRPr sz="1200">
                <a:solidFill>
                  <a:srgbClr val="D0E9ED"/>
                </a:solidFill>
                <a:latin typeface="Constantia"/>
                <a:ea typeface="Constantia"/>
                <a:cs typeface="Constantia"/>
                <a:sym typeface="Constantia"/>
              </a:defRPr>
            </a:lvl5pPr>
            <a:lvl6pPr marL="0" marR="0" lvl="5" indent="0" algn="r">
              <a:spcBef>
                <a:spcPts val="0"/>
              </a:spcBef>
              <a:spcAft>
                <a:spcPts val="0"/>
              </a:spcAft>
              <a:buNone/>
              <a:defRPr sz="1200">
                <a:solidFill>
                  <a:srgbClr val="D0E9ED"/>
                </a:solidFill>
                <a:latin typeface="Constantia"/>
                <a:ea typeface="Constantia"/>
                <a:cs typeface="Constantia"/>
                <a:sym typeface="Constantia"/>
              </a:defRPr>
            </a:lvl6pPr>
            <a:lvl7pPr marL="0" marR="0" lvl="6" indent="0" algn="r">
              <a:spcBef>
                <a:spcPts val="0"/>
              </a:spcBef>
              <a:spcAft>
                <a:spcPts val="0"/>
              </a:spcAft>
              <a:buNone/>
              <a:defRPr sz="1200">
                <a:solidFill>
                  <a:srgbClr val="D0E9ED"/>
                </a:solidFill>
                <a:latin typeface="Constantia"/>
                <a:ea typeface="Constantia"/>
                <a:cs typeface="Constantia"/>
                <a:sym typeface="Constantia"/>
              </a:defRPr>
            </a:lvl7pPr>
            <a:lvl8pPr marL="0" marR="0" lvl="7" indent="0" algn="r">
              <a:spcBef>
                <a:spcPts val="0"/>
              </a:spcBef>
              <a:spcAft>
                <a:spcPts val="0"/>
              </a:spcAft>
              <a:buNone/>
              <a:defRPr sz="1200">
                <a:solidFill>
                  <a:srgbClr val="D0E9ED"/>
                </a:solidFill>
                <a:latin typeface="Constantia"/>
                <a:ea typeface="Constantia"/>
                <a:cs typeface="Constantia"/>
                <a:sym typeface="Constantia"/>
              </a:defRPr>
            </a:lvl8pPr>
            <a:lvl9pPr marL="0" marR="0" lvl="8" indent="0" algn="r">
              <a:spcBef>
                <a:spcPts val="0"/>
              </a:spcBef>
              <a:spcAft>
                <a:spcPts val="0"/>
              </a:spcAft>
              <a:buNone/>
              <a:defRPr sz="1200">
                <a:solidFill>
                  <a:srgbClr val="D0E9ED"/>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4"/>
        <p:cNvGrpSpPr/>
        <p:nvPr/>
      </p:nvGrpSpPr>
      <p:grpSpPr>
        <a:xfrm>
          <a:off x="0" y="0"/>
          <a:ext cx="0" cy="0"/>
          <a:chOff x="0" y="0"/>
          <a:chExt cx="0" cy="0"/>
        </a:xfrm>
      </p:grpSpPr>
      <p:sp>
        <p:nvSpPr>
          <p:cNvPr id="75" name="Google Shape;75;p10"/>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0"/>
          <p:cNvSpPr txBox="1">
            <a:spLocks noGrp="1"/>
          </p:cNvSpPr>
          <p:nvPr>
            <p:ph type="body" idx="1"/>
          </p:nvPr>
        </p:nvSpPr>
        <p:spPr>
          <a:xfrm>
            <a:off x="457200" y="1855248"/>
            <a:ext cx="4040188" cy="659352"/>
          </a:xfrm>
          <a:prstGeom prst="rect">
            <a:avLst/>
          </a:prstGeom>
          <a:noFill/>
          <a:ln>
            <a:noFill/>
          </a:ln>
        </p:spPr>
        <p:txBody>
          <a:bodyPr spcFirstLastPara="1" wrap="square" lIns="45700" tIns="0" rIns="45700" bIns="0" anchor="ctr" anchorCtr="0"/>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7" name="Google Shape;77;p10"/>
          <p:cNvSpPr txBox="1">
            <a:spLocks noGrp="1"/>
          </p:cNvSpPr>
          <p:nvPr>
            <p:ph type="body" idx="2"/>
          </p:nvPr>
        </p:nvSpPr>
        <p:spPr>
          <a:xfrm>
            <a:off x="4645025" y="1859757"/>
            <a:ext cx="4041775" cy="654843"/>
          </a:xfrm>
          <a:prstGeom prst="rect">
            <a:avLst/>
          </a:prstGeom>
          <a:noFill/>
          <a:ln>
            <a:noFill/>
          </a:ln>
        </p:spPr>
        <p:txBody>
          <a:bodyPr spcFirstLastPara="1" wrap="square" lIns="45700" tIns="0" rIns="45700" bIns="0" anchor="ctr" anchorCtr="0"/>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8" name="Google Shape;78;p10"/>
          <p:cNvSpPr txBox="1">
            <a:spLocks noGrp="1"/>
          </p:cNvSpPr>
          <p:nvPr>
            <p:ph type="body" idx="3"/>
          </p:nvPr>
        </p:nvSpPr>
        <p:spPr>
          <a:xfrm>
            <a:off x="457200" y="2514600"/>
            <a:ext cx="4040188" cy="3845720"/>
          </a:xfrm>
          <a:prstGeom prst="rect">
            <a:avLst/>
          </a:prstGeom>
          <a:noFill/>
          <a:ln>
            <a:noFill/>
          </a:ln>
        </p:spPr>
        <p:txBody>
          <a:bodyPr spcFirstLastPara="1" wrap="square" lIns="91425" tIns="0" rIns="91425" bIns="45700" anchor="t" anchorCtr="0"/>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9" name="Google Shape;79;p10"/>
          <p:cNvSpPr txBox="1">
            <a:spLocks noGrp="1"/>
          </p:cNvSpPr>
          <p:nvPr>
            <p:ph type="body" idx="4"/>
          </p:nvPr>
        </p:nvSpPr>
        <p:spPr>
          <a:xfrm>
            <a:off x="4645025" y="2514600"/>
            <a:ext cx="4041775" cy="3845720"/>
          </a:xfrm>
          <a:prstGeom prst="rect">
            <a:avLst/>
          </a:prstGeom>
          <a:noFill/>
          <a:ln>
            <a:noFill/>
          </a:ln>
        </p:spPr>
        <p:txBody>
          <a:bodyPr spcFirstLastPara="1" wrap="square" lIns="91425" tIns="0" rIns="91425" bIns="45700" anchor="t" anchorCtr="0"/>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0" name="Google Shape;80;p10"/>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0"/>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0"/>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None/>
              <a:defRPr sz="1200">
                <a:solidFill>
                  <a:srgbClr val="035C75"/>
                </a:solidFill>
                <a:latin typeface="Constantia"/>
                <a:ea typeface="Constantia"/>
                <a:cs typeface="Constantia"/>
                <a:sym typeface="Constantia"/>
              </a:defRPr>
            </a:lvl1pPr>
            <a:lvl2pPr marL="0" marR="0" lvl="1" indent="0" algn="r">
              <a:spcBef>
                <a:spcPts val="0"/>
              </a:spcBef>
              <a:spcAft>
                <a:spcPts val="0"/>
              </a:spcAft>
              <a:buNone/>
              <a:defRPr sz="1200">
                <a:solidFill>
                  <a:srgbClr val="035C75"/>
                </a:solidFill>
                <a:latin typeface="Constantia"/>
                <a:ea typeface="Constantia"/>
                <a:cs typeface="Constantia"/>
                <a:sym typeface="Constantia"/>
              </a:defRPr>
            </a:lvl2pPr>
            <a:lvl3pPr marL="0" marR="0" lvl="2" indent="0" algn="r">
              <a:spcBef>
                <a:spcPts val="0"/>
              </a:spcBef>
              <a:spcAft>
                <a:spcPts val="0"/>
              </a:spcAft>
              <a:buNone/>
              <a:defRPr sz="1200">
                <a:solidFill>
                  <a:srgbClr val="035C75"/>
                </a:solidFill>
                <a:latin typeface="Constantia"/>
                <a:ea typeface="Constantia"/>
                <a:cs typeface="Constantia"/>
                <a:sym typeface="Constantia"/>
              </a:defRPr>
            </a:lvl3pPr>
            <a:lvl4pPr marL="0" marR="0" lvl="3" indent="0" algn="r">
              <a:spcBef>
                <a:spcPts val="0"/>
              </a:spcBef>
              <a:spcAft>
                <a:spcPts val="0"/>
              </a:spcAft>
              <a:buNone/>
              <a:defRPr sz="1200">
                <a:solidFill>
                  <a:srgbClr val="035C75"/>
                </a:solidFill>
                <a:latin typeface="Constantia"/>
                <a:ea typeface="Constantia"/>
                <a:cs typeface="Constantia"/>
                <a:sym typeface="Constantia"/>
              </a:defRPr>
            </a:lvl4pPr>
            <a:lvl5pPr marL="0" marR="0" lvl="4" indent="0" algn="r">
              <a:spcBef>
                <a:spcPts val="0"/>
              </a:spcBef>
              <a:spcAft>
                <a:spcPts val="0"/>
              </a:spcAft>
              <a:buNone/>
              <a:defRPr sz="1200">
                <a:solidFill>
                  <a:srgbClr val="035C75"/>
                </a:solidFill>
                <a:latin typeface="Constantia"/>
                <a:ea typeface="Constantia"/>
                <a:cs typeface="Constantia"/>
                <a:sym typeface="Constantia"/>
              </a:defRPr>
            </a:lvl5pPr>
            <a:lvl6pPr marL="0" marR="0" lvl="5" indent="0" algn="r">
              <a:spcBef>
                <a:spcPts val="0"/>
              </a:spcBef>
              <a:spcAft>
                <a:spcPts val="0"/>
              </a:spcAft>
              <a:buNone/>
              <a:defRPr sz="1200">
                <a:solidFill>
                  <a:srgbClr val="035C75"/>
                </a:solidFill>
                <a:latin typeface="Constantia"/>
                <a:ea typeface="Constantia"/>
                <a:cs typeface="Constantia"/>
                <a:sym typeface="Constantia"/>
              </a:defRPr>
            </a:lvl6pPr>
            <a:lvl7pPr marL="0" marR="0" lvl="6" indent="0" algn="r">
              <a:spcBef>
                <a:spcPts val="0"/>
              </a:spcBef>
              <a:spcAft>
                <a:spcPts val="0"/>
              </a:spcAft>
              <a:buNone/>
              <a:defRPr sz="1200">
                <a:solidFill>
                  <a:srgbClr val="035C75"/>
                </a:solidFill>
                <a:latin typeface="Constantia"/>
                <a:ea typeface="Constantia"/>
                <a:cs typeface="Constantia"/>
                <a:sym typeface="Constantia"/>
              </a:defRPr>
            </a:lvl7pPr>
            <a:lvl8pPr marL="0" marR="0" lvl="7" indent="0" algn="r">
              <a:spcBef>
                <a:spcPts val="0"/>
              </a:spcBef>
              <a:spcAft>
                <a:spcPts val="0"/>
              </a:spcAft>
              <a:buNone/>
              <a:defRPr sz="1200">
                <a:solidFill>
                  <a:srgbClr val="035C75"/>
                </a:solidFill>
                <a:latin typeface="Constantia"/>
                <a:ea typeface="Constantia"/>
                <a:cs typeface="Constantia"/>
                <a:sym typeface="Constantia"/>
              </a:defRPr>
            </a:lvl8pPr>
            <a:lvl9pPr marL="0" marR="0" lvl="8" indent="0" algn="r">
              <a:spcBef>
                <a:spcPts val="0"/>
              </a:spcBef>
              <a:spcAft>
                <a:spcPts val="0"/>
              </a:spcAft>
              <a:buNone/>
              <a:defRPr sz="1200">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3"/>
        <p:cNvGrpSpPr/>
        <p:nvPr/>
      </p:nvGrpSpPr>
      <p:grpSpPr>
        <a:xfrm>
          <a:off x="0" y="0"/>
          <a:ext cx="0" cy="0"/>
          <a:chOff x="0" y="0"/>
          <a:chExt cx="0" cy="0"/>
        </a:xfrm>
      </p:grpSpPr>
      <p:sp>
        <p:nvSpPr>
          <p:cNvPr id="84" name="Google Shape;84;p11"/>
          <p:cNvSpPr txBox="1">
            <a:spLocks noGrp="1"/>
          </p:cNvSpPr>
          <p:nvPr>
            <p:ph type="title"/>
          </p:nvPr>
        </p:nvSpPr>
        <p:spPr>
          <a:xfrm>
            <a:off x="457200" y="704088"/>
            <a:ext cx="8305800" cy="1143000"/>
          </a:xfrm>
          <a:prstGeom prst="rect">
            <a:avLst/>
          </a:prstGeom>
          <a:noFill/>
          <a:ln>
            <a:noFill/>
          </a:ln>
        </p:spPr>
        <p:txBody>
          <a:bodyPr spcFirstLastPara="1" wrap="square" lIns="0" tIns="45700" rIns="0" bIns="0" anchor="b" anchorCtr="0"/>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1"/>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1"/>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1"/>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None/>
              <a:defRPr sz="1200">
                <a:solidFill>
                  <a:srgbClr val="035C75"/>
                </a:solidFill>
                <a:latin typeface="Constantia"/>
                <a:ea typeface="Constantia"/>
                <a:cs typeface="Constantia"/>
                <a:sym typeface="Constantia"/>
              </a:defRPr>
            </a:lvl1pPr>
            <a:lvl2pPr marL="0" marR="0" lvl="1" indent="0" algn="r">
              <a:spcBef>
                <a:spcPts val="0"/>
              </a:spcBef>
              <a:spcAft>
                <a:spcPts val="0"/>
              </a:spcAft>
              <a:buNone/>
              <a:defRPr sz="1200">
                <a:solidFill>
                  <a:srgbClr val="035C75"/>
                </a:solidFill>
                <a:latin typeface="Constantia"/>
                <a:ea typeface="Constantia"/>
                <a:cs typeface="Constantia"/>
                <a:sym typeface="Constantia"/>
              </a:defRPr>
            </a:lvl2pPr>
            <a:lvl3pPr marL="0" marR="0" lvl="2" indent="0" algn="r">
              <a:spcBef>
                <a:spcPts val="0"/>
              </a:spcBef>
              <a:spcAft>
                <a:spcPts val="0"/>
              </a:spcAft>
              <a:buNone/>
              <a:defRPr sz="1200">
                <a:solidFill>
                  <a:srgbClr val="035C75"/>
                </a:solidFill>
                <a:latin typeface="Constantia"/>
                <a:ea typeface="Constantia"/>
                <a:cs typeface="Constantia"/>
                <a:sym typeface="Constantia"/>
              </a:defRPr>
            </a:lvl3pPr>
            <a:lvl4pPr marL="0" marR="0" lvl="3" indent="0" algn="r">
              <a:spcBef>
                <a:spcPts val="0"/>
              </a:spcBef>
              <a:spcAft>
                <a:spcPts val="0"/>
              </a:spcAft>
              <a:buNone/>
              <a:defRPr sz="1200">
                <a:solidFill>
                  <a:srgbClr val="035C75"/>
                </a:solidFill>
                <a:latin typeface="Constantia"/>
                <a:ea typeface="Constantia"/>
                <a:cs typeface="Constantia"/>
                <a:sym typeface="Constantia"/>
              </a:defRPr>
            </a:lvl4pPr>
            <a:lvl5pPr marL="0" marR="0" lvl="4" indent="0" algn="r">
              <a:spcBef>
                <a:spcPts val="0"/>
              </a:spcBef>
              <a:spcAft>
                <a:spcPts val="0"/>
              </a:spcAft>
              <a:buNone/>
              <a:defRPr sz="1200">
                <a:solidFill>
                  <a:srgbClr val="035C75"/>
                </a:solidFill>
                <a:latin typeface="Constantia"/>
                <a:ea typeface="Constantia"/>
                <a:cs typeface="Constantia"/>
                <a:sym typeface="Constantia"/>
              </a:defRPr>
            </a:lvl5pPr>
            <a:lvl6pPr marL="0" marR="0" lvl="5" indent="0" algn="r">
              <a:spcBef>
                <a:spcPts val="0"/>
              </a:spcBef>
              <a:spcAft>
                <a:spcPts val="0"/>
              </a:spcAft>
              <a:buNone/>
              <a:defRPr sz="1200">
                <a:solidFill>
                  <a:srgbClr val="035C75"/>
                </a:solidFill>
                <a:latin typeface="Constantia"/>
                <a:ea typeface="Constantia"/>
                <a:cs typeface="Constantia"/>
                <a:sym typeface="Constantia"/>
              </a:defRPr>
            </a:lvl6pPr>
            <a:lvl7pPr marL="0" marR="0" lvl="6" indent="0" algn="r">
              <a:spcBef>
                <a:spcPts val="0"/>
              </a:spcBef>
              <a:spcAft>
                <a:spcPts val="0"/>
              </a:spcAft>
              <a:buNone/>
              <a:defRPr sz="1200">
                <a:solidFill>
                  <a:srgbClr val="035C75"/>
                </a:solidFill>
                <a:latin typeface="Constantia"/>
                <a:ea typeface="Constantia"/>
                <a:cs typeface="Constantia"/>
                <a:sym typeface="Constantia"/>
              </a:defRPr>
            </a:lvl7pPr>
            <a:lvl8pPr marL="0" marR="0" lvl="7" indent="0" algn="r">
              <a:spcBef>
                <a:spcPts val="0"/>
              </a:spcBef>
              <a:spcAft>
                <a:spcPts val="0"/>
              </a:spcAft>
              <a:buNone/>
              <a:defRPr sz="1200">
                <a:solidFill>
                  <a:srgbClr val="035C75"/>
                </a:solidFill>
                <a:latin typeface="Constantia"/>
                <a:ea typeface="Constantia"/>
                <a:cs typeface="Constantia"/>
                <a:sym typeface="Constantia"/>
              </a:defRPr>
            </a:lvl8pPr>
            <a:lvl9pPr marL="0" marR="0" lvl="8" indent="0" algn="r">
              <a:spcBef>
                <a:spcPts val="0"/>
              </a:spcBef>
              <a:spcAft>
                <a:spcPts val="0"/>
              </a:spcAft>
              <a:buNone/>
              <a:defRPr sz="1200">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2.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tile tx="0" ty="0" sx="65000" sy="65000" flip="none" algn="tl"/>
        </a:blipFill>
        <a:effectLst/>
      </p:bgPr>
    </p:bg>
    <p:spTree>
      <p:nvGrpSpPr>
        <p:cNvPr id="1" name="Shape 9"/>
        <p:cNvGrpSpPr/>
        <p:nvPr/>
      </p:nvGrpSpPr>
      <p:grpSpPr>
        <a:xfrm>
          <a:off x="0" y="0"/>
          <a:ext cx="0" cy="0"/>
          <a:chOff x="0" y="0"/>
          <a:chExt cx="0" cy="0"/>
        </a:xfrm>
      </p:grpSpPr>
      <p:sp>
        <p:nvSpPr>
          <p:cNvPr id="10" name="Google Shape;10;p1"/>
          <p:cNvSpPr/>
          <p:nvPr/>
        </p:nvSpPr>
        <p:spPr>
          <a:xfrm>
            <a:off x="-9525" y="-7938"/>
            <a:ext cx="9163050" cy="1041401"/>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11" name="Google Shape;11;p1"/>
          <p:cNvSpPr/>
          <p:nvPr/>
        </p:nvSpPr>
        <p:spPr>
          <a:xfrm>
            <a:off x="4381500" y="-7938"/>
            <a:ext cx="4762500" cy="638176"/>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12" name="Google Shape;12;p1"/>
          <p:cNvSpPr txBox="1">
            <a:spLocks noGrp="1"/>
          </p:cNvSpPr>
          <p:nvPr>
            <p:ph type="title"/>
          </p:nvPr>
        </p:nvSpPr>
        <p:spPr>
          <a:xfrm>
            <a:off x="457200" y="704850"/>
            <a:ext cx="8229600" cy="1143000"/>
          </a:xfrm>
          <a:prstGeom prst="rect">
            <a:avLst/>
          </a:prstGeom>
          <a:noFill/>
          <a:ln>
            <a:noFill/>
          </a:ln>
        </p:spPr>
        <p:txBody>
          <a:bodyPr spcFirstLastPara="1" wrap="square" lIns="0" tIns="45700" rIns="0" bIns="0" anchor="b" anchorCtr="0"/>
          <a:lstStyle>
            <a:lvl1pPr marR="0" lvl="0"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2pPr>
            <a:lvl3pPr marR="0" lvl="2"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3pPr>
            <a:lvl4pPr marR="0" lvl="3"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4pPr>
            <a:lvl5pPr marR="0" lvl="4"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5pPr>
            <a:lvl6pPr marR="0" lvl="5"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6pPr>
            <a:lvl7pPr marR="0" lvl="6"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7pPr>
            <a:lvl8pPr marR="0" lvl="7"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8pPr>
            <a:lvl9pPr marR="0" lvl="8" algn="l" rtl="0">
              <a:spcBef>
                <a:spcPts val="0"/>
              </a:spcBef>
              <a:spcAft>
                <a:spcPts val="0"/>
              </a:spcAft>
              <a:buSzPts val="1400"/>
              <a:buNone/>
              <a:defRPr sz="5000" b="0" i="0" u="none" strike="noStrike" cap="none">
                <a:solidFill>
                  <a:schemeClr val="lt2"/>
                </a:solidFill>
                <a:latin typeface="Calibri"/>
                <a:ea typeface="Calibri"/>
                <a:cs typeface="Calibri"/>
                <a:sym typeface="Calibri"/>
              </a:defRPr>
            </a:lvl9pPr>
          </a:lstStyle>
          <a:p>
            <a:endParaRPr/>
          </a:p>
        </p:txBody>
      </p:sp>
      <p:sp>
        <p:nvSpPr>
          <p:cNvPr id="13" name="Google Shape;13;p1"/>
          <p:cNvSpPr txBox="1">
            <a:spLocks noGrp="1"/>
          </p:cNvSpPr>
          <p:nvPr>
            <p:ph type="body" idx="1"/>
          </p:nvPr>
        </p:nvSpPr>
        <p:spPr>
          <a:xfrm>
            <a:off x="457200" y="1935163"/>
            <a:ext cx="8229600" cy="4389437"/>
          </a:xfrm>
          <a:prstGeom prst="rect">
            <a:avLst/>
          </a:prstGeom>
          <a:noFill/>
          <a:ln>
            <a:noFill/>
          </a:ln>
        </p:spPr>
        <p:txBody>
          <a:bodyPr spcFirstLastPara="1" wrap="square" lIns="91425" tIns="45700" rIns="91425" bIns="45700" anchor="t" anchorCtr="0"/>
          <a:lstStyle>
            <a:lvl1pPr marL="457200" marR="0" lvl="0" indent="-385445" algn="l" rtl="0">
              <a:spcBef>
                <a:spcPts val="520"/>
              </a:spcBef>
              <a:spcAft>
                <a:spcPts val="0"/>
              </a:spcAft>
              <a:buClr>
                <a:srgbClr val="0BD0D9"/>
              </a:buClr>
              <a:buSzPts val="2470"/>
              <a:buFont typeface="Noto Sans Symbols"/>
              <a:buChar char="●"/>
              <a:defRPr sz="2600" b="0" i="0" u="none" strike="noStrike" cap="none">
                <a:solidFill>
                  <a:schemeClr val="lt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lt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lt1"/>
                </a:solidFill>
                <a:latin typeface="Constantia"/>
                <a:ea typeface="Constantia"/>
                <a:cs typeface="Constantia"/>
                <a:sym typeface="Constantia"/>
              </a:defRPr>
            </a:lvl3pPr>
            <a:lvl4pPr marL="1828800" marR="0" lvl="3" indent="-311150" algn="l" rtl="0">
              <a:spcBef>
                <a:spcPts val="400"/>
              </a:spcBef>
              <a:spcAft>
                <a:spcPts val="0"/>
              </a:spcAft>
              <a:buClr>
                <a:srgbClr val="0BD0D9"/>
              </a:buClr>
              <a:buSzPts val="1300"/>
              <a:buFont typeface="Noto Sans Symbols"/>
              <a:buChar char="●"/>
              <a:defRPr sz="2000" b="0" i="0" u="none" strike="noStrike" cap="none">
                <a:solidFill>
                  <a:schemeClr val="lt1"/>
                </a:solidFill>
                <a:latin typeface="Constantia"/>
                <a:ea typeface="Constantia"/>
                <a:cs typeface="Constantia"/>
                <a:sym typeface="Constantia"/>
              </a:defRPr>
            </a:lvl4pPr>
            <a:lvl5pPr marL="2286000" marR="0" lvl="4" indent="-311150" algn="l" rtl="0">
              <a:spcBef>
                <a:spcPts val="400"/>
              </a:spcBef>
              <a:spcAft>
                <a:spcPts val="0"/>
              </a:spcAft>
              <a:buClr>
                <a:srgbClr val="10CF9B"/>
              </a:buClr>
              <a:buSzPts val="1300"/>
              <a:buFont typeface="Noto Sans Symbols"/>
              <a:buChar char="●"/>
              <a:defRPr sz="2000" b="0" i="0" u="none" strike="noStrike" cap="none">
                <a:solidFill>
                  <a:schemeClr val="lt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lt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lt1"/>
                </a:solidFill>
                <a:latin typeface="Constantia"/>
                <a:ea typeface="Constantia"/>
                <a:cs typeface="Constantia"/>
                <a:sym typeface="Constantia"/>
              </a:defRPr>
            </a:lvl7pPr>
            <a:lvl8pPr marL="3657600" marR="0" lvl="7" indent="-330200" algn="l" rtl="0">
              <a:spcBef>
                <a:spcPts val="320"/>
              </a:spcBef>
              <a:spcAft>
                <a:spcPts val="0"/>
              </a:spcAft>
              <a:buClr>
                <a:schemeClr val="lt2"/>
              </a:buClr>
              <a:buSzPts val="1600"/>
              <a:buFont typeface="Constantia"/>
              <a:buChar char="•"/>
              <a:defRPr sz="1600" b="0" i="0" u="none" strike="noStrike" cap="none">
                <a:solidFill>
                  <a:schemeClr val="lt1"/>
                </a:solidFill>
                <a:latin typeface="Constantia"/>
                <a:ea typeface="Constantia"/>
                <a:cs typeface="Constantia"/>
                <a:sym typeface="Constantia"/>
              </a:defRPr>
            </a:lvl8pPr>
            <a:lvl9pPr marL="4114800" marR="0" lvl="8" indent="-317500" algn="l" rtl="0">
              <a:spcBef>
                <a:spcPts val="280"/>
              </a:spcBef>
              <a:spcAft>
                <a:spcPts val="0"/>
              </a:spcAft>
              <a:buClr>
                <a:schemeClr val="lt2"/>
              </a:buClr>
              <a:buSzPts val="14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14" name="Google Shape;14;p1"/>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200" b="0" i="0" u="none" strike="noStrike" cap="none">
                <a:solidFill>
                  <a:srgbClr val="D0E9ED"/>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5" name="Google Shape;15;p1"/>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200" b="0" i="0" u="none" strike="noStrike" cap="none">
                <a:solidFill>
                  <a:srgbClr val="D0E9ED"/>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6" name="Google Shape;16;p1"/>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spcAft>
                <a:spcPts val="0"/>
              </a:spcAft>
              <a:buNone/>
              <a:defRPr sz="1200" b="0" i="0" u="none" strike="noStrike" cap="none">
                <a:solidFill>
                  <a:srgbClr val="D0E9ED"/>
                </a:solidFill>
                <a:latin typeface="Constantia"/>
                <a:ea typeface="Constantia"/>
                <a:cs typeface="Constantia"/>
                <a:sym typeface="Constantia"/>
              </a:defRPr>
            </a:lvl1pPr>
            <a:lvl2pPr marL="0" marR="0" lvl="1" indent="0" algn="r" rtl="0">
              <a:spcBef>
                <a:spcPts val="0"/>
              </a:spcBef>
              <a:spcAft>
                <a:spcPts val="0"/>
              </a:spcAft>
              <a:buNone/>
              <a:defRPr sz="1200" b="0" i="0" u="none" strike="noStrike" cap="none">
                <a:solidFill>
                  <a:srgbClr val="D0E9ED"/>
                </a:solidFill>
                <a:latin typeface="Constantia"/>
                <a:ea typeface="Constantia"/>
                <a:cs typeface="Constantia"/>
                <a:sym typeface="Constantia"/>
              </a:defRPr>
            </a:lvl2pPr>
            <a:lvl3pPr marL="0" marR="0" lvl="2" indent="0" algn="r" rtl="0">
              <a:spcBef>
                <a:spcPts val="0"/>
              </a:spcBef>
              <a:spcAft>
                <a:spcPts val="0"/>
              </a:spcAft>
              <a:buNone/>
              <a:defRPr sz="1200" b="0" i="0" u="none" strike="noStrike" cap="none">
                <a:solidFill>
                  <a:srgbClr val="D0E9ED"/>
                </a:solidFill>
                <a:latin typeface="Constantia"/>
                <a:ea typeface="Constantia"/>
                <a:cs typeface="Constantia"/>
                <a:sym typeface="Constantia"/>
              </a:defRPr>
            </a:lvl3pPr>
            <a:lvl4pPr marL="0" marR="0" lvl="3" indent="0" algn="r" rtl="0">
              <a:spcBef>
                <a:spcPts val="0"/>
              </a:spcBef>
              <a:spcAft>
                <a:spcPts val="0"/>
              </a:spcAft>
              <a:buNone/>
              <a:defRPr sz="1200" b="0" i="0" u="none" strike="noStrike" cap="none">
                <a:solidFill>
                  <a:srgbClr val="D0E9ED"/>
                </a:solidFill>
                <a:latin typeface="Constantia"/>
                <a:ea typeface="Constantia"/>
                <a:cs typeface="Constantia"/>
                <a:sym typeface="Constantia"/>
              </a:defRPr>
            </a:lvl4pPr>
            <a:lvl5pPr marL="0" marR="0" lvl="4" indent="0" algn="r" rtl="0">
              <a:spcBef>
                <a:spcPts val="0"/>
              </a:spcBef>
              <a:spcAft>
                <a:spcPts val="0"/>
              </a:spcAft>
              <a:buNone/>
              <a:defRPr sz="1200" b="0" i="0" u="none" strike="noStrike" cap="none">
                <a:solidFill>
                  <a:srgbClr val="D0E9ED"/>
                </a:solidFill>
                <a:latin typeface="Constantia"/>
                <a:ea typeface="Constantia"/>
                <a:cs typeface="Constantia"/>
                <a:sym typeface="Constantia"/>
              </a:defRPr>
            </a:lvl5pPr>
            <a:lvl6pPr marL="0" marR="0" lvl="5" indent="0" algn="r" rtl="0">
              <a:spcBef>
                <a:spcPts val="0"/>
              </a:spcBef>
              <a:spcAft>
                <a:spcPts val="0"/>
              </a:spcAft>
              <a:buNone/>
              <a:defRPr sz="1200" b="0" i="0" u="none" strike="noStrike" cap="none">
                <a:solidFill>
                  <a:srgbClr val="D0E9ED"/>
                </a:solidFill>
                <a:latin typeface="Constantia"/>
                <a:ea typeface="Constantia"/>
                <a:cs typeface="Constantia"/>
                <a:sym typeface="Constantia"/>
              </a:defRPr>
            </a:lvl6pPr>
            <a:lvl7pPr marL="0" marR="0" lvl="6" indent="0" algn="r" rtl="0">
              <a:spcBef>
                <a:spcPts val="0"/>
              </a:spcBef>
              <a:spcAft>
                <a:spcPts val="0"/>
              </a:spcAft>
              <a:buNone/>
              <a:defRPr sz="1200" b="0" i="0" u="none" strike="noStrike" cap="none">
                <a:solidFill>
                  <a:srgbClr val="D0E9ED"/>
                </a:solidFill>
                <a:latin typeface="Constantia"/>
                <a:ea typeface="Constantia"/>
                <a:cs typeface="Constantia"/>
                <a:sym typeface="Constantia"/>
              </a:defRPr>
            </a:lvl7pPr>
            <a:lvl8pPr marL="0" marR="0" lvl="7" indent="0" algn="r" rtl="0">
              <a:spcBef>
                <a:spcPts val="0"/>
              </a:spcBef>
              <a:spcAft>
                <a:spcPts val="0"/>
              </a:spcAft>
              <a:buNone/>
              <a:defRPr sz="1200" b="0" i="0" u="none" strike="noStrike" cap="none">
                <a:solidFill>
                  <a:srgbClr val="D0E9ED"/>
                </a:solidFill>
                <a:latin typeface="Constantia"/>
                <a:ea typeface="Constantia"/>
                <a:cs typeface="Constantia"/>
                <a:sym typeface="Constantia"/>
              </a:defRPr>
            </a:lvl8pPr>
            <a:lvl9pPr marL="0" marR="0" lvl="8" indent="0" algn="r" rtl="0">
              <a:spcBef>
                <a:spcPts val="0"/>
              </a:spcBef>
              <a:spcAft>
                <a:spcPts val="0"/>
              </a:spcAft>
              <a:buNone/>
              <a:defRPr sz="1200" b="0" i="0" u="none" strike="noStrike" cap="none">
                <a:solidFill>
                  <a:srgbClr val="D0E9ED"/>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grpSp>
        <p:nvGrpSpPr>
          <p:cNvPr id="17" name="Google Shape;17;p1"/>
          <p:cNvGrpSpPr/>
          <p:nvPr/>
        </p:nvGrpSpPr>
        <p:grpSpPr>
          <a:xfrm>
            <a:off x="-29327" y="-14808"/>
            <a:ext cx="9198220" cy="1083716"/>
            <a:chOff x="-29322" y="-1971"/>
            <a:chExt cx="9198255" cy="1086266"/>
          </a:xfrm>
        </p:grpSpPr>
        <p:sp>
          <p:nvSpPr>
            <p:cNvPr id="18" name="Google Shape;18;p1"/>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19" name="Google Shape;19;p1"/>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5">
            <a:alphaModFix/>
          </a:blip>
          <a:tile tx="0" ty="0" sx="65000" sy="65000" flip="none" algn="tl"/>
        </a:blipFill>
        <a:effectLst/>
      </p:bgPr>
    </p:bg>
    <p:spTree>
      <p:nvGrpSpPr>
        <p:cNvPr id="1" name="Shape 26"/>
        <p:cNvGrpSpPr/>
        <p:nvPr/>
      </p:nvGrpSpPr>
      <p:grpSpPr>
        <a:xfrm>
          <a:off x="0" y="0"/>
          <a:ext cx="0" cy="0"/>
          <a:chOff x="0" y="0"/>
          <a:chExt cx="0" cy="0"/>
        </a:xfrm>
      </p:grpSpPr>
      <p:sp>
        <p:nvSpPr>
          <p:cNvPr id="27" name="Google Shape;27;p3"/>
          <p:cNvSpPr/>
          <p:nvPr/>
        </p:nvSpPr>
        <p:spPr>
          <a:xfrm>
            <a:off x="-9525" y="-7938"/>
            <a:ext cx="9163050" cy="1041401"/>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onstantia"/>
              <a:ea typeface="Constantia"/>
              <a:cs typeface="Constantia"/>
              <a:sym typeface="Constantia"/>
            </a:endParaRPr>
          </a:p>
        </p:txBody>
      </p:sp>
      <p:sp>
        <p:nvSpPr>
          <p:cNvPr id="28" name="Google Shape;28;p3"/>
          <p:cNvSpPr/>
          <p:nvPr/>
        </p:nvSpPr>
        <p:spPr>
          <a:xfrm>
            <a:off x="4381500" y="-7938"/>
            <a:ext cx="4762500" cy="638176"/>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onstantia"/>
              <a:ea typeface="Constantia"/>
              <a:cs typeface="Constantia"/>
              <a:sym typeface="Constantia"/>
            </a:endParaRPr>
          </a:p>
        </p:txBody>
      </p:sp>
      <p:sp>
        <p:nvSpPr>
          <p:cNvPr id="29" name="Google Shape;29;p3"/>
          <p:cNvSpPr txBox="1">
            <a:spLocks noGrp="1"/>
          </p:cNvSpPr>
          <p:nvPr>
            <p:ph type="title"/>
          </p:nvPr>
        </p:nvSpPr>
        <p:spPr>
          <a:xfrm>
            <a:off x="457200" y="704850"/>
            <a:ext cx="8229600" cy="1143000"/>
          </a:xfrm>
          <a:prstGeom prst="rect">
            <a:avLst/>
          </a:prstGeom>
          <a:noFill/>
          <a:ln>
            <a:noFill/>
          </a:ln>
        </p:spPr>
        <p:txBody>
          <a:bodyPr spcFirstLastPara="1" wrap="square" lIns="0" tIns="45700" rIns="0" bIns="0" anchor="b" anchorCtr="0"/>
          <a:lstStyle>
            <a:lvl1pPr marR="0" lvl="0"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2pPr>
            <a:lvl3pPr marR="0" lvl="2"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3pPr>
            <a:lvl4pPr marR="0" lvl="3"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4pPr>
            <a:lvl5pPr marR="0" lvl="4"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5pPr>
            <a:lvl6pPr marR="0" lvl="5"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6pPr>
            <a:lvl7pPr marR="0" lvl="6"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7pPr>
            <a:lvl8pPr marR="0" lvl="7"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8pPr>
            <a:lvl9pPr marR="0" lvl="8"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9pPr>
          </a:lstStyle>
          <a:p>
            <a:endParaRPr/>
          </a:p>
        </p:txBody>
      </p:sp>
      <p:sp>
        <p:nvSpPr>
          <p:cNvPr id="30" name="Google Shape;30;p3"/>
          <p:cNvSpPr txBox="1">
            <a:spLocks noGrp="1"/>
          </p:cNvSpPr>
          <p:nvPr>
            <p:ph type="body" idx="1"/>
          </p:nvPr>
        </p:nvSpPr>
        <p:spPr>
          <a:xfrm>
            <a:off x="457200" y="1935163"/>
            <a:ext cx="8229600" cy="4389437"/>
          </a:xfrm>
          <a:prstGeom prst="rect">
            <a:avLst/>
          </a:prstGeom>
          <a:noFill/>
          <a:ln>
            <a:noFill/>
          </a:ln>
        </p:spPr>
        <p:txBody>
          <a:bodyPr spcFirstLastPara="1" wrap="square" lIns="91425" tIns="45700" rIns="91425" bIns="45700" anchor="t" anchorCtr="0"/>
          <a:lstStyle>
            <a:lvl1pPr marL="457200" marR="0" lvl="0" indent="-385445" algn="l" rtl="0">
              <a:spcBef>
                <a:spcPts val="520"/>
              </a:spcBef>
              <a:spcAft>
                <a:spcPts val="0"/>
              </a:spcAft>
              <a:buClr>
                <a:srgbClr val="0BD0D9"/>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rgbClr val="0BD0D9"/>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rgbClr val="10CF9B"/>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1" name="Google Shape;31;p3"/>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200" b="0" i="0" u="none" strike="noStrike" cap="none">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2" name="Google Shape;32;p3"/>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200" b="0" i="0" u="none" strike="noStrike" cap="none">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3" name="Google Shape;33;p3"/>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spcAft>
                <a:spcPts val="0"/>
              </a:spcAft>
              <a:buNone/>
              <a:defRPr sz="1200" b="0" i="0" u="none" strike="noStrike" cap="none">
                <a:solidFill>
                  <a:srgbClr val="035C75"/>
                </a:solidFill>
                <a:latin typeface="Constantia"/>
                <a:ea typeface="Constantia"/>
                <a:cs typeface="Constantia"/>
                <a:sym typeface="Constantia"/>
              </a:defRPr>
            </a:lvl1pPr>
            <a:lvl2pPr marL="0" marR="0" lvl="1" indent="0" algn="r" rtl="0">
              <a:spcBef>
                <a:spcPts val="0"/>
              </a:spcBef>
              <a:spcAft>
                <a:spcPts val="0"/>
              </a:spcAft>
              <a:buNone/>
              <a:defRPr sz="1200" b="0" i="0" u="none" strike="noStrike" cap="none">
                <a:solidFill>
                  <a:srgbClr val="035C75"/>
                </a:solidFill>
                <a:latin typeface="Constantia"/>
                <a:ea typeface="Constantia"/>
                <a:cs typeface="Constantia"/>
                <a:sym typeface="Constantia"/>
              </a:defRPr>
            </a:lvl2pPr>
            <a:lvl3pPr marL="0" marR="0" lvl="2" indent="0" algn="r" rtl="0">
              <a:spcBef>
                <a:spcPts val="0"/>
              </a:spcBef>
              <a:spcAft>
                <a:spcPts val="0"/>
              </a:spcAft>
              <a:buNone/>
              <a:defRPr sz="1200" b="0" i="0" u="none" strike="noStrike" cap="none">
                <a:solidFill>
                  <a:srgbClr val="035C75"/>
                </a:solidFill>
                <a:latin typeface="Constantia"/>
                <a:ea typeface="Constantia"/>
                <a:cs typeface="Constantia"/>
                <a:sym typeface="Constantia"/>
              </a:defRPr>
            </a:lvl3pPr>
            <a:lvl4pPr marL="0" marR="0" lvl="3" indent="0" algn="r" rtl="0">
              <a:spcBef>
                <a:spcPts val="0"/>
              </a:spcBef>
              <a:spcAft>
                <a:spcPts val="0"/>
              </a:spcAft>
              <a:buNone/>
              <a:defRPr sz="1200" b="0" i="0" u="none" strike="noStrike" cap="none">
                <a:solidFill>
                  <a:srgbClr val="035C75"/>
                </a:solidFill>
                <a:latin typeface="Constantia"/>
                <a:ea typeface="Constantia"/>
                <a:cs typeface="Constantia"/>
                <a:sym typeface="Constantia"/>
              </a:defRPr>
            </a:lvl4pPr>
            <a:lvl5pPr marL="0" marR="0" lvl="4" indent="0" algn="r" rtl="0">
              <a:spcBef>
                <a:spcPts val="0"/>
              </a:spcBef>
              <a:spcAft>
                <a:spcPts val="0"/>
              </a:spcAft>
              <a:buNone/>
              <a:defRPr sz="1200" b="0" i="0" u="none" strike="noStrike" cap="none">
                <a:solidFill>
                  <a:srgbClr val="035C75"/>
                </a:solidFill>
                <a:latin typeface="Constantia"/>
                <a:ea typeface="Constantia"/>
                <a:cs typeface="Constantia"/>
                <a:sym typeface="Constantia"/>
              </a:defRPr>
            </a:lvl5pPr>
            <a:lvl6pPr marL="0" marR="0" lvl="5" indent="0" algn="r" rtl="0">
              <a:spcBef>
                <a:spcPts val="0"/>
              </a:spcBef>
              <a:spcAft>
                <a:spcPts val="0"/>
              </a:spcAft>
              <a:buNone/>
              <a:defRPr sz="1200" b="0" i="0" u="none" strike="noStrike" cap="none">
                <a:solidFill>
                  <a:srgbClr val="035C75"/>
                </a:solidFill>
                <a:latin typeface="Constantia"/>
                <a:ea typeface="Constantia"/>
                <a:cs typeface="Constantia"/>
                <a:sym typeface="Constantia"/>
              </a:defRPr>
            </a:lvl6pPr>
            <a:lvl7pPr marL="0" marR="0" lvl="6" indent="0" algn="r" rtl="0">
              <a:spcBef>
                <a:spcPts val="0"/>
              </a:spcBef>
              <a:spcAft>
                <a:spcPts val="0"/>
              </a:spcAft>
              <a:buNone/>
              <a:defRPr sz="1200" b="0" i="0" u="none" strike="noStrike" cap="none">
                <a:solidFill>
                  <a:srgbClr val="035C75"/>
                </a:solidFill>
                <a:latin typeface="Constantia"/>
                <a:ea typeface="Constantia"/>
                <a:cs typeface="Constantia"/>
                <a:sym typeface="Constantia"/>
              </a:defRPr>
            </a:lvl7pPr>
            <a:lvl8pPr marL="0" marR="0" lvl="7" indent="0" algn="r" rtl="0">
              <a:spcBef>
                <a:spcPts val="0"/>
              </a:spcBef>
              <a:spcAft>
                <a:spcPts val="0"/>
              </a:spcAft>
              <a:buNone/>
              <a:defRPr sz="1200" b="0" i="0" u="none" strike="noStrike" cap="none">
                <a:solidFill>
                  <a:srgbClr val="035C75"/>
                </a:solidFill>
                <a:latin typeface="Constantia"/>
                <a:ea typeface="Constantia"/>
                <a:cs typeface="Constantia"/>
                <a:sym typeface="Constantia"/>
              </a:defRPr>
            </a:lvl8pPr>
            <a:lvl9pPr marL="0" marR="0" lvl="8" indent="0" algn="r" rtl="0">
              <a:spcBef>
                <a:spcPts val="0"/>
              </a:spcBef>
              <a:spcAft>
                <a:spcPts val="0"/>
              </a:spcAft>
              <a:buNone/>
              <a:defRPr sz="1200" b="0" i="0" u="none" strike="noStrike" cap="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grpSp>
        <p:nvGrpSpPr>
          <p:cNvPr id="34" name="Google Shape;34;p3"/>
          <p:cNvGrpSpPr/>
          <p:nvPr/>
        </p:nvGrpSpPr>
        <p:grpSpPr>
          <a:xfrm>
            <a:off x="-29327" y="-14808"/>
            <a:ext cx="9198220" cy="1083716"/>
            <a:chOff x="-29322" y="-1971"/>
            <a:chExt cx="9198255" cy="1086266"/>
          </a:xfrm>
        </p:grpSpPr>
        <p:sp>
          <p:nvSpPr>
            <p:cNvPr id="35" name="Google Shape;35;p3"/>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onstantia"/>
                <a:ea typeface="Constantia"/>
                <a:cs typeface="Constantia"/>
                <a:sym typeface="Constantia"/>
              </a:endParaRPr>
            </a:p>
          </p:txBody>
        </p:sp>
        <p:sp>
          <p:nvSpPr>
            <p:cNvPr id="36" name="Google Shape;36;p3"/>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97454-E4DB-0147-9E81-1FA6E590F322}"/>
              </a:ext>
            </a:extLst>
          </p:cNvPr>
          <p:cNvSpPr>
            <a:spLocks noGrp="1"/>
          </p:cNvSpPr>
          <p:nvPr>
            <p:ph type="title"/>
          </p:nvPr>
        </p:nvSpPr>
        <p:spPr>
          <a:xfrm>
            <a:off x="457200" y="109739"/>
            <a:ext cx="8229600" cy="740266"/>
          </a:xfrm>
        </p:spPr>
        <p:txBody>
          <a:bodyPr/>
          <a:lstStyle/>
          <a:p>
            <a:r>
              <a:rPr lang="en-US" sz="3600" dirty="0"/>
              <a:t>Directions for 5/9:</a:t>
            </a:r>
          </a:p>
        </p:txBody>
      </p:sp>
      <p:sp>
        <p:nvSpPr>
          <p:cNvPr id="3" name="Text Placeholder 2">
            <a:extLst>
              <a:ext uri="{FF2B5EF4-FFF2-40B4-BE49-F238E27FC236}">
                <a16:creationId xmlns:a16="http://schemas.microsoft.com/office/drawing/2014/main" id="{89FA8495-E7E9-794C-A10B-ED9CDB19A48F}"/>
              </a:ext>
            </a:extLst>
          </p:cNvPr>
          <p:cNvSpPr>
            <a:spLocks noGrp="1"/>
          </p:cNvSpPr>
          <p:nvPr>
            <p:ph type="body" idx="1"/>
          </p:nvPr>
        </p:nvSpPr>
        <p:spPr>
          <a:xfrm>
            <a:off x="457200" y="850005"/>
            <a:ext cx="8229600" cy="5686023"/>
          </a:xfrm>
        </p:spPr>
        <p:txBody>
          <a:bodyPr/>
          <a:lstStyle/>
          <a:p>
            <a:pPr marL="634365" indent="-514350">
              <a:buFont typeface="+mj-lt"/>
              <a:buAutoNum type="arabicPeriod"/>
            </a:pPr>
            <a:r>
              <a:rPr lang="en-US" sz="2400" dirty="0"/>
              <a:t>BFORE you proceed, make sure you have completed Bell Ringer #10</a:t>
            </a:r>
          </a:p>
          <a:p>
            <a:pPr marL="634365" indent="-514350">
              <a:buFont typeface="+mj-lt"/>
              <a:buAutoNum type="arabicPeriod"/>
            </a:pPr>
            <a:r>
              <a:rPr lang="en-US" sz="2400" dirty="0"/>
              <a:t>The following power point is a review of Supply and Demand.</a:t>
            </a:r>
          </a:p>
          <a:p>
            <a:pPr marL="634365" indent="-514350">
              <a:buFont typeface="+mj-lt"/>
              <a:buAutoNum type="arabicPeriod"/>
            </a:pPr>
            <a:r>
              <a:rPr lang="en-US" sz="2400" dirty="0"/>
              <a:t>Please read through each slide and make sure you have a solid understanding of the material.</a:t>
            </a:r>
          </a:p>
          <a:p>
            <a:pPr marL="634365" indent="-514350">
              <a:buFont typeface="+mj-lt"/>
              <a:buAutoNum type="arabicPeriod"/>
            </a:pPr>
            <a:r>
              <a:rPr lang="en-US" sz="2400" dirty="0"/>
              <a:t>The last 6 slides are NEW INFORMATION so be sure to take notes (they are fair game for the test).</a:t>
            </a:r>
          </a:p>
          <a:p>
            <a:pPr marL="634365" indent="-514350">
              <a:buFont typeface="+mj-lt"/>
              <a:buAutoNum type="arabicPeriod"/>
            </a:pPr>
            <a:r>
              <a:rPr lang="en-US" sz="2400" dirty="0"/>
              <a:t>When you have completed this power point, please work on the Unit 8 Study Guide that is on my website.</a:t>
            </a:r>
          </a:p>
          <a:p>
            <a:pPr marL="634365" indent="-514350">
              <a:buFont typeface="+mj-lt"/>
              <a:buAutoNum type="arabicPeriod"/>
            </a:pPr>
            <a:r>
              <a:rPr lang="en-US" sz="2400" dirty="0"/>
              <a:t>When you have completed the study guide, you may work on any missing or late work for this class.</a:t>
            </a:r>
          </a:p>
          <a:p>
            <a:pPr marL="634365" indent="-514350">
              <a:buFont typeface="+mj-lt"/>
              <a:buAutoNum type="arabicPeriod"/>
            </a:pPr>
            <a:r>
              <a:rPr lang="en-US" sz="2400" dirty="0"/>
              <a:t>TAKE YOUR TIME and ask your fellow classmates for help with things you do not understand!</a:t>
            </a:r>
          </a:p>
          <a:p>
            <a:pPr marL="634365" indent="-514350">
              <a:buFont typeface="+mj-lt"/>
              <a:buAutoNum type="arabicPeriod"/>
            </a:pPr>
            <a:endParaRPr lang="en-US" sz="2400" dirty="0"/>
          </a:p>
          <a:p>
            <a:endParaRPr lang="en-US" sz="2400" dirty="0"/>
          </a:p>
        </p:txBody>
      </p:sp>
    </p:spTree>
    <p:extLst>
      <p:ext uri="{BB962C8B-B14F-4D97-AF65-F5344CB8AC3E}">
        <p14:creationId xmlns:p14="http://schemas.microsoft.com/office/powerpoint/2010/main" val="438310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5"/>
          <p:cNvSpPr txBox="1">
            <a:spLocks noGrp="1"/>
          </p:cNvSpPr>
          <p:nvPr>
            <p:ph type="title"/>
          </p:nvPr>
        </p:nvSpPr>
        <p:spPr>
          <a:xfrm>
            <a:off x="308100" y="-223625"/>
            <a:ext cx="8229600" cy="914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None/>
            </a:pPr>
            <a:r>
              <a:rPr lang="en-US"/>
              <a:t>Changes in Demand</a:t>
            </a:r>
            <a:endParaRPr/>
          </a:p>
        </p:txBody>
      </p:sp>
      <p:sp>
        <p:nvSpPr>
          <p:cNvPr id="282" name="Google Shape;282;p25"/>
          <p:cNvSpPr txBox="1">
            <a:spLocks noGrp="1"/>
          </p:cNvSpPr>
          <p:nvPr>
            <p:ph type="body" idx="1"/>
          </p:nvPr>
        </p:nvSpPr>
        <p:spPr>
          <a:xfrm>
            <a:off x="0" y="457200"/>
            <a:ext cx="9144000" cy="5943600"/>
          </a:xfrm>
          <a:prstGeom prst="rect">
            <a:avLst/>
          </a:prstGeom>
          <a:noFill/>
          <a:ln>
            <a:noFill/>
          </a:ln>
        </p:spPr>
        <p:txBody>
          <a:bodyPr spcFirstLastPara="1" wrap="square" lIns="91425" tIns="45700" rIns="91425" bIns="45700" anchor="t" anchorCtr="0">
            <a:noAutofit/>
          </a:bodyPr>
          <a:lstStyle/>
          <a:p>
            <a:pPr marL="274320" lvl="0" indent="-274320" algn="l" rtl="0">
              <a:lnSpc>
                <a:spcPct val="80000"/>
              </a:lnSpc>
              <a:spcBef>
                <a:spcPts val="0"/>
              </a:spcBef>
              <a:spcAft>
                <a:spcPts val="0"/>
              </a:spcAft>
              <a:buClr>
                <a:schemeClr val="accent3"/>
              </a:buClr>
              <a:buSzPts val="2100"/>
              <a:buFont typeface="Noto Sans Symbols"/>
              <a:buChar char="●"/>
            </a:pPr>
            <a:r>
              <a:rPr lang="en-US" sz="2210"/>
              <a:t>When consumers decide to buy more or less of an item at all possible prices we experience a change in demand.  If demand increases, the demand curve shifts right.  If demand decreases, the demand curve shifts left.</a:t>
            </a:r>
            <a:endParaRPr/>
          </a:p>
          <a:p>
            <a:pPr marL="274320" lvl="0" indent="-274320" algn="l" rtl="0">
              <a:lnSpc>
                <a:spcPct val="80000"/>
              </a:lnSpc>
              <a:spcBef>
                <a:spcPts val="442"/>
              </a:spcBef>
              <a:spcAft>
                <a:spcPts val="0"/>
              </a:spcAft>
              <a:buClr>
                <a:schemeClr val="accent3"/>
              </a:buClr>
              <a:buSzPts val="2100"/>
              <a:buFont typeface="Noto Sans Symbols"/>
              <a:buChar char="●"/>
            </a:pPr>
            <a:r>
              <a:rPr lang="en-US" sz="2210" b="1"/>
              <a:t>6 things can cause demand to change</a:t>
            </a:r>
            <a:r>
              <a:rPr lang="en-US" sz="2210"/>
              <a:t>:</a:t>
            </a:r>
            <a:endParaRPr/>
          </a:p>
          <a:p>
            <a:pPr marL="274320" lvl="0" indent="-274320" algn="l" rtl="0">
              <a:lnSpc>
                <a:spcPct val="80000"/>
              </a:lnSpc>
              <a:spcBef>
                <a:spcPts val="442"/>
              </a:spcBef>
              <a:spcAft>
                <a:spcPts val="0"/>
              </a:spcAft>
              <a:buClr>
                <a:schemeClr val="accent3"/>
              </a:buClr>
              <a:buSzPts val="2100"/>
              <a:buFont typeface="Noto Sans Symbols"/>
              <a:buNone/>
            </a:pPr>
            <a:r>
              <a:rPr lang="en-US" sz="2210"/>
              <a:t>      1. Change in income of consumers</a:t>
            </a:r>
            <a:endParaRPr/>
          </a:p>
          <a:p>
            <a:pPr marL="274320" lvl="0" indent="-274320" algn="l" rtl="0">
              <a:lnSpc>
                <a:spcPct val="80000"/>
              </a:lnSpc>
              <a:spcBef>
                <a:spcPts val="442"/>
              </a:spcBef>
              <a:spcAft>
                <a:spcPts val="0"/>
              </a:spcAft>
              <a:buClr>
                <a:schemeClr val="accent3"/>
              </a:buClr>
              <a:buSzPts val="2100"/>
              <a:buFont typeface="Noto Sans Symbols"/>
              <a:buNone/>
            </a:pPr>
            <a:r>
              <a:rPr lang="en-US" sz="2210"/>
              <a:t>      2. Change in population</a:t>
            </a:r>
            <a:endParaRPr/>
          </a:p>
          <a:p>
            <a:pPr marL="274320" lvl="0" indent="-274320" algn="l" rtl="0">
              <a:lnSpc>
                <a:spcPct val="80000"/>
              </a:lnSpc>
              <a:spcBef>
                <a:spcPts val="442"/>
              </a:spcBef>
              <a:spcAft>
                <a:spcPts val="0"/>
              </a:spcAft>
              <a:buClr>
                <a:schemeClr val="accent3"/>
              </a:buClr>
              <a:buSzPts val="2100"/>
              <a:buFont typeface="Noto Sans Symbols"/>
              <a:buNone/>
            </a:pPr>
            <a:r>
              <a:rPr lang="en-US" sz="2210"/>
              <a:t>      3. Change in attitudes and tastes of consumers</a:t>
            </a:r>
            <a:endParaRPr/>
          </a:p>
          <a:p>
            <a:pPr marL="274320" lvl="0" indent="-274320" algn="l" rtl="0">
              <a:lnSpc>
                <a:spcPct val="80000"/>
              </a:lnSpc>
              <a:spcBef>
                <a:spcPts val="442"/>
              </a:spcBef>
              <a:spcAft>
                <a:spcPts val="0"/>
              </a:spcAft>
              <a:buClr>
                <a:schemeClr val="accent3"/>
              </a:buClr>
              <a:buSzPts val="2100"/>
              <a:buFont typeface="Noto Sans Symbols"/>
              <a:buNone/>
            </a:pPr>
            <a:r>
              <a:rPr lang="en-US" sz="2210"/>
              <a:t>      4. Change in consumer’s expectations</a:t>
            </a:r>
            <a:endParaRPr/>
          </a:p>
          <a:p>
            <a:pPr marL="274320" lvl="0" indent="-274320" algn="l" rtl="0">
              <a:lnSpc>
                <a:spcPct val="80000"/>
              </a:lnSpc>
              <a:spcBef>
                <a:spcPts val="442"/>
              </a:spcBef>
              <a:spcAft>
                <a:spcPts val="0"/>
              </a:spcAft>
              <a:buClr>
                <a:schemeClr val="accent3"/>
              </a:buClr>
              <a:buSzPts val="2100"/>
              <a:buFont typeface="Noto Sans Symbols"/>
              <a:buNone/>
            </a:pPr>
            <a:r>
              <a:rPr lang="en-US" sz="2210"/>
              <a:t>      5. Change in availability and prices of substitute goods.</a:t>
            </a:r>
            <a:endParaRPr/>
          </a:p>
          <a:p>
            <a:pPr marL="274320" lvl="0" indent="-274320" algn="l" rtl="0">
              <a:lnSpc>
                <a:spcPct val="80000"/>
              </a:lnSpc>
              <a:spcBef>
                <a:spcPts val="442"/>
              </a:spcBef>
              <a:spcAft>
                <a:spcPts val="0"/>
              </a:spcAft>
              <a:buClr>
                <a:schemeClr val="accent3"/>
              </a:buClr>
              <a:buSzPts val="2100"/>
              <a:buFont typeface="Noto Sans Symbols"/>
              <a:buNone/>
            </a:pPr>
            <a:r>
              <a:rPr lang="en-US" sz="2210"/>
              <a:t>       - Substitute Good: A good that can be used in the place of/instead of another good.</a:t>
            </a:r>
            <a:endParaRPr/>
          </a:p>
          <a:p>
            <a:pPr marL="274320" lvl="0" indent="-274320" algn="l" rtl="0">
              <a:lnSpc>
                <a:spcPct val="80000"/>
              </a:lnSpc>
              <a:spcBef>
                <a:spcPts val="442"/>
              </a:spcBef>
              <a:spcAft>
                <a:spcPts val="0"/>
              </a:spcAft>
              <a:buClr>
                <a:schemeClr val="accent3"/>
              </a:buClr>
              <a:buSzPts val="2100"/>
              <a:buFont typeface="Noto Sans Symbols"/>
              <a:buNone/>
            </a:pPr>
            <a:r>
              <a:rPr lang="en-US" sz="2210"/>
              <a:t>      6. Change in availability and prices of complementary items.</a:t>
            </a:r>
            <a:endParaRPr/>
          </a:p>
          <a:p>
            <a:pPr marL="274320" lvl="0" indent="-274320" algn="l" rtl="0">
              <a:lnSpc>
                <a:spcPct val="80000"/>
              </a:lnSpc>
              <a:spcBef>
                <a:spcPts val="442"/>
              </a:spcBef>
              <a:spcAft>
                <a:spcPts val="0"/>
              </a:spcAft>
              <a:buClr>
                <a:schemeClr val="accent3"/>
              </a:buClr>
              <a:buSzPts val="2100"/>
              <a:buFont typeface="Noto Sans Symbols"/>
              <a:buNone/>
            </a:pPr>
            <a:r>
              <a:rPr lang="en-US" sz="2210"/>
              <a:t>       - Complimentary Good: A good that is used with another good.</a:t>
            </a:r>
            <a:endParaRPr/>
          </a:p>
          <a:p>
            <a:pPr marL="274320" lvl="0" indent="-141001" algn="l" rtl="0">
              <a:lnSpc>
                <a:spcPct val="80000"/>
              </a:lnSpc>
              <a:spcBef>
                <a:spcPts val="442"/>
              </a:spcBef>
              <a:spcAft>
                <a:spcPts val="0"/>
              </a:spcAft>
              <a:buClr>
                <a:schemeClr val="accent3"/>
              </a:buClr>
              <a:buSzPts val="2100"/>
              <a:buFont typeface="Noto Sans Symbols"/>
              <a:buNone/>
            </a:pPr>
            <a:endParaRPr sz="221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2">
                                            <p:txEl>
                                              <p:pRg st="0" end="0"/>
                                            </p:txEl>
                                          </p:spTgt>
                                        </p:tgtEl>
                                        <p:attrNameLst>
                                          <p:attrName>style.visibility</p:attrName>
                                        </p:attrNameLst>
                                      </p:cBhvr>
                                      <p:to>
                                        <p:strVal val="visible"/>
                                      </p:to>
                                    </p:set>
                                    <p:animEffect transition="in" filter="fade">
                                      <p:cBhvr>
                                        <p:cTn id="7" dur="500"/>
                                        <p:tgtEl>
                                          <p:spTgt spid="2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2">
                                            <p:txEl>
                                              <p:pRg st="1" end="1"/>
                                            </p:txEl>
                                          </p:spTgt>
                                        </p:tgtEl>
                                        <p:attrNameLst>
                                          <p:attrName>style.visibility</p:attrName>
                                        </p:attrNameLst>
                                      </p:cBhvr>
                                      <p:to>
                                        <p:strVal val="visible"/>
                                      </p:to>
                                    </p:set>
                                    <p:animEffect transition="in" filter="fade">
                                      <p:cBhvr>
                                        <p:cTn id="12" dur="500"/>
                                        <p:tgtEl>
                                          <p:spTgt spid="2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2">
                                            <p:txEl>
                                              <p:pRg st="2" end="2"/>
                                            </p:txEl>
                                          </p:spTgt>
                                        </p:tgtEl>
                                        <p:attrNameLst>
                                          <p:attrName>style.visibility</p:attrName>
                                        </p:attrNameLst>
                                      </p:cBhvr>
                                      <p:to>
                                        <p:strVal val="visible"/>
                                      </p:to>
                                    </p:set>
                                    <p:animEffect transition="in" filter="fade">
                                      <p:cBhvr>
                                        <p:cTn id="17" dur="500"/>
                                        <p:tgtEl>
                                          <p:spTgt spid="2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2">
                                            <p:txEl>
                                              <p:pRg st="3" end="3"/>
                                            </p:txEl>
                                          </p:spTgt>
                                        </p:tgtEl>
                                        <p:attrNameLst>
                                          <p:attrName>style.visibility</p:attrName>
                                        </p:attrNameLst>
                                      </p:cBhvr>
                                      <p:to>
                                        <p:strVal val="visible"/>
                                      </p:to>
                                    </p:set>
                                    <p:animEffect transition="in" filter="fade">
                                      <p:cBhvr>
                                        <p:cTn id="22" dur="500"/>
                                        <p:tgtEl>
                                          <p:spTgt spid="28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2">
                                            <p:txEl>
                                              <p:pRg st="4" end="4"/>
                                            </p:txEl>
                                          </p:spTgt>
                                        </p:tgtEl>
                                        <p:attrNameLst>
                                          <p:attrName>style.visibility</p:attrName>
                                        </p:attrNameLst>
                                      </p:cBhvr>
                                      <p:to>
                                        <p:strVal val="visible"/>
                                      </p:to>
                                    </p:set>
                                    <p:animEffect transition="in" filter="fade">
                                      <p:cBhvr>
                                        <p:cTn id="27" dur="500"/>
                                        <p:tgtEl>
                                          <p:spTgt spid="28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2">
                                            <p:txEl>
                                              <p:pRg st="5" end="5"/>
                                            </p:txEl>
                                          </p:spTgt>
                                        </p:tgtEl>
                                        <p:attrNameLst>
                                          <p:attrName>style.visibility</p:attrName>
                                        </p:attrNameLst>
                                      </p:cBhvr>
                                      <p:to>
                                        <p:strVal val="visible"/>
                                      </p:to>
                                    </p:set>
                                    <p:animEffect transition="in" filter="fade">
                                      <p:cBhvr>
                                        <p:cTn id="32" dur="500"/>
                                        <p:tgtEl>
                                          <p:spTgt spid="28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2">
                                            <p:txEl>
                                              <p:pRg st="6" end="6"/>
                                            </p:txEl>
                                          </p:spTgt>
                                        </p:tgtEl>
                                        <p:attrNameLst>
                                          <p:attrName>style.visibility</p:attrName>
                                        </p:attrNameLst>
                                      </p:cBhvr>
                                      <p:to>
                                        <p:strVal val="visible"/>
                                      </p:to>
                                    </p:set>
                                    <p:animEffect transition="in" filter="fade">
                                      <p:cBhvr>
                                        <p:cTn id="37" dur="500"/>
                                        <p:tgtEl>
                                          <p:spTgt spid="28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2">
                                            <p:txEl>
                                              <p:pRg st="7" end="7"/>
                                            </p:txEl>
                                          </p:spTgt>
                                        </p:tgtEl>
                                        <p:attrNameLst>
                                          <p:attrName>style.visibility</p:attrName>
                                        </p:attrNameLst>
                                      </p:cBhvr>
                                      <p:to>
                                        <p:strVal val="visible"/>
                                      </p:to>
                                    </p:set>
                                    <p:animEffect transition="in" filter="fade">
                                      <p:cBhvr>
                                        <p:cTn id="42" dur="500"/>
                                        <p:tgtEl>
                                          <p:spTgt spid="28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82">
                                            <p:txEl>
                                              <p:pRg st="8" end="8"/>
                                            </p:txEl>
                                          </p:spTgt>
                                        </p:tgtEl>
                                        <p:attrNameLst>
                                          <p:attrName>style.visibility</p:attrName>
                                        </p:attrNameLst>
                                      </p:cBhvr>
                                      <p:to>
                                        <p:strVal val="visible"/>
                                      </p:to>
                                    </p:set>
                                    <p:animEffect transition="in" filter="fade">
                                      <p:cBhvr>
                                        <p:cTn id="47" dur="500"/>
                                        <p:tgtEl>
                                          <p:spTgt spid="28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82">
                                            <p:txEl>
                                              <p:pRg st="9" end="9"/>
                                            </p:txEl>
                                          </p:spTgt>
                                        </p:tgtEl>
                                        <p:attrNameLst>
                                          <p:attrName>style.visibility</p:attrName>
                                        </p:attrNameLst>
                                      </p:cBhvr>
                                      <p:to>
                                        <p:strVal val="visible"/>
                                      </p:to>
                                    </p:set>
                                    <p:animEffect transition="in" filter="fade">
                                      <p:cBhvr>
                                        <p:cTn id="52" dur="500"/>
                                        <p:tgtEl>
                                          <p:spTgt spid="28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82">
                                            <p:txEl>
                                              <p:pRg st="10" end="10"/>
                                            </p:txEl>
                                          </p:spTgt>
                                        </p:tgtEl>
                                        <p:attrNameLst>
                                          <p:attrName>style.visibility</p:attrName>
                                        </p:attrNameLst>
                                      </p:cBhvr>
                                      <p:to>
                                        <p:strVal val="visible"/>
                                      </p:to>
                                    </p:set>
                                    <p:animEffect transition="in" filter="fade">
                                      <p:cBhvr>
                                        <p:cTn id="57" dur="500"/>
                                        <p:tgtEl>
                                          <p:spTgt spid="28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6"/>
          <p:cNvSpPr txBox="1">
            <a:spLocks noGrp="1"/>
          </p:cNvSpPr>
          <p:nvPr>
            <p:ph type="title"/>
          </p:nvPr>
        </p:nvSpPr>
        <p:spPr>
          <a:xfrm>
            <a:off x="457200" y="704850"/>
            <a:ext cx="8229600" cy="11430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endParaRPr/>
          </a:p>
        </p:txBody>
      </p:sp>
      <p:sp>
        <p:nvSpPr>
          <p:cNvPr id="289" name="Google Shape;289;p26"/>
          <p:cNvSpPr txBox="1">
            <a:spLocks noGrp="1"/>
          </p:cNvSpPr>
          <p:nvPr>
            <p:ph type="body" idx="1"/>
          </p:nvPr>
        </p:nvSpPr>
        <p:spPr>
          <a:xfrm>
            <a:off x="457200" y="1935163"/>
            <a:ext cx="8229600" cy="4389300"/>
          </a:xfrm>
          <a:prstGeom prst="rect">
            <a:avLst/>
          </a:prstGeom>
        </p:spPr>
        <p:txBody>
          <a:bodyPr spcFirstLastPara="1" wrap="square" lIns="91425" tIns="45700" rIns="91425" bIns="45700" anchor="t" anchorCtr="0">
            <a:noAutofit/>
          </a:bodyPr>
          <a:lstStyle/>
          <a:p>
            <a:pPr marL="274320" lvl="0" indent="-274320" algn="l" rtl="0">
              <a:lnSpc>
                <a:spcPct val="80000"/>
              </a:lnSpc>
              <a:spcBef>
                <a:spcPts val="442"/>
              </a:spcBef>
              <a:spcAft>
                <a:spcPts val="0"/>
              </a:spcAft>
              <a:buClr>
                <a:schemeClr val="accent3"/>
              </a:buClr>
              <a:buSzPts val="2100"/>
              <a:buChar char="●"/>
            </a:pPr>
            <a:r>
              <a:rPr lang="en-US" sz="2210" b="1"/>
              <a:t>How changes in demand affect price: </a:t>
            </a:r>
            <a:r>
              <a:rPr lang="en-US" sz="2210"/>
              <a:t>Use the graph of the demand curve to show how demand shifts change the price.  If demand shifts to the right, consumers are willing to buy goods at higher prices.  If the demand curve shifts left, consumers are only willing to buy at lower prices.</a:t>
            </a:r>
            <a:endParaRPr/>
          </a:p>
          <a:p>
            <a:pPr marL="274320" lvl="0" indent="-141001" algn="l" rtl="0">
              <a:lnSpc>
                <a:spcPct val="80000"/>
              </a:lnSpc>
              <a:spcBef>
                <a:spcPts val="442"/>
              </a:spcBef>
              <a:spcAft>
                <a:spcPts val="0"/>
              </a:spcAft>
              <a:buClr>
                <a:schemeClr val="accent3"/>
              </a:buClr>
              <a:buSzPts val="2100"/>
              <a:buFont typeface="Noto Sans Symbols"/>
              <a:buNone/>
            </a:pPr>
            <a:endParaRPr sz="2210"/>
          </a:p>
          <a:p>
            <a:pPr marL="0" lvl="0" indent="0" algn="l" rtl="0">
              <a:spcBef>
                <a:spcPts val="36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7"/>
          <p:cNvSpPr/>
          <p:nvPr/>
        </p:nvSpPr>
        <p:spPr>
          <a:xfrm>
            <a:off x="371475" y="762000"/>
            <a:ext cx="3667125" cy="5791200"/>
          </a:xfrm>
          <a:prstGeom prst="rect">
            <a:avLst/>
          </a:prstGeom>
          <a:solidFill>
            <a:srgbClr val="FBF5DB"/>
          </a:solidFill>
          <a:ln w="12700" cap="flat" cmpd="sng">
            <a:solidFill>
              <a:schemeClr val="lt2"/>
            </a:solidFill>
            <a:prstDash val="solid"/>
            <a:miter lim="800000"/>
            <a:headEnd type="none" w="sm" len="sm"/>
            <a:tailEnd type="none" w="sm" len="sm"/>
          </a:ln>
          <a:effectLst>
            <a:outerShdw dist="35921" dir="2700000" algn="ctr" rotWithShape="0">
              <a:srgbClr val="808080"/>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95" name="Google Shape;295;p27"/>
          <p:cNvSpPr txBox="1"/>
          <p:nvPr/>
        </p:nvSpPr>
        <p:spPr>
          <a:xfrm>
            <a:off x="4267200" y="1752600"/>
            <a:ext cx="925513" cy="463550"/>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0"/>
              </a:spcBef>
              <a:spcAft>
                <a:spcPts val="0"/>
              </a:spcAft>
              <a:buNone/>
            </a:pPr>
            <a:r>
              <a:rPr lang="en-US" sz="1800">
                <a:solidFill>
                  <a:schemeClr val="dk1"/>
                </a:solidFill>
                <a:latin typeface="Times New Roman"/>
                <a:ea typeface="Times New Roman"/>
                <a:cs typeface="Times New Roman"/>
                <a:sym typeface="Times New Roman"/>
              </a:rPr>
              <a:t>Price</a:t>
            </a:r>
            <a:br>
              <a:rPr lang="en-US" sz="1800">
                <a:solidFill>
                  <a:schemeClr val="dk1"/>
                </a:solidFill>
                <a:latin typeface="Times New Roman"/>
                <a:ea typeface="Times New Roman"/>
                <a:cs typeface="Times New Roman"/>
                <a:sym typeface="Times New Roman"/>
              </a:rPr>
            </a:br>
            <a:r>
              <a:rPr lang="en-US" sz="1600" i="1">
                <a:solidFill>
                  <a:schemeClr val="dk1"/>
                </a:solidFill>
                <a:latin typeface="Times New Roman"/>
                <a:ea typeface="Times New Roman"/>
                <a:cs typeface="Times New Roman"/>
                <a:sym typeface="Times New Roman"/>
              </a:rPr>
              <a:t>(dollars)</a:t>
            </a:r>
            <a:endParaRPr sz="1600">
              <a:solidFill>
                <a:schemeClr val="dk1"/>
              </a:solidFill>
              <a:latin typeface="Times New Roman"/>
              <a:ea typeface="Times New Roman"/>
              <a:cs typeface="Times New Roman"/>
              <a:sym typeface="Times New Roman"/>
            </a:endParaRPr>
          </a:p>
        </p:txBody>
      </p:sp>
      <p:cxnSp>
        <p:nvCxnSpPr>
          <p:cNvPr id="296" name="Google Shape;296;p27"/>
          <p:cNvCxnSpPr/>
          <p:nvPr/>
        </p:nvCxnSpPr>
        <p:spPr>
          <a:xfrm>
            <a:off x="4764088" y="2227263"/>
            <a:ext cx="0" cy="3886200"/>
          </a:xfrm>
          <a:prstGeom prst="straightConnector1">
            <a:avLst/>
          </a:prstGeom>
          <a:noFill/>
          <a:ln w="28575" cap="flat" cmpd="sng">
            <a:solidFill>
              <a:schemeClr val="dk1"/>
            </a:solidFill>
            <a:prstDash val="solid"/>
            <a:round/>
            <a:headEnd type="none" w="med" len="med"/>
            <a:tailEnd type="none" w="med" len="med"/>
          </a:ln>
        </p:spPr>
      </p:cxnSp>
      <p:sp>
        <p:nvSpPr>
          <p:cNvPr id="297" name="Google Shape;297;p27"/>
          <p:cNvSpPr txBox="1"/>
          <p:nvPr/>
        </p:nvSpPr>
        <p:spPr>
          <a:xfrm>
            <a:off x="4219575" y="2417763"/>
            <a:ext cx="466725" cy="36671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Times New Roman"/>
                <a:ea typeface="Times New Roman"/>
                <a:cs typeface="Times New Roman"/>
                <a:sym typeface="Times New Roman"/>
              </a:rPr>
              <a:t>30</a:t>
            </a:r>
            <a:endParaRPr/>
          </a:p>
        </p:txBody>
      </p:sp>
      <p:sp>
        <p:nvSpPr>
          <p:cNvPr id="298" name="Google Shape;298;p27"/>
          <p:cNvSpPr txBox="1"/>
          <p:nvPr/>
        </p:nvSpPr>
        <p:spPr>
          <a:xfrm>
            <a:off x="4219575" y="3587750"/>
            <a:ext cx="466725" cy="36671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Times New Roman"/>
                <a:ea typeface="Times New Roman"/>
                <a:cs typeface="Times New Roman"/>
                <a:sym typeface="Times New Roman"/>
              </a:rPr>
              <a:t>20</a:t>
            </a:r>
            <a:endParaRPr/>
          </a:p>
        </p:txBody>
      </p:sp>
      <p:sp>
        <p:nvSpPr>
          <p:cNvPr id="299" name="Google Shape;299;p27"/>
          <p:cNvSpPr txBox="1"/>
          <p:nvPr/>
        </p:nvSpPr>
        <p:spPr>
          <a:xfrm>
            <a:off x="4219575" y="4756150"/>
            <a:ext cx="466725" cy="36671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Times New Roman"/>
                <a:ea typeface="Times New Roman"/>
                <a:cs typeface="Times New Roman"/>
                <a:sym typeface="Times New Roman"/>
              </a:rPr>
              <a:t>10</a:t>
            </a:r>
            <a:endParaRPr/>
          </a:p>
        </p:txBody>
      </p:sp>
      <p:sp>
        <p:nvSpPr>
          <p:cNvPr id="300" name="Google Shape;300;p27"/>
          <p:cNvSpPr txBox="1"/>
          <p:nvPr/>
        </p:nvSpPr>
        <p:spPr>
          <a:xfrm>
            <a:off x="4743450" y="6072188"/>
            <a:ext cx="685800" cy="36671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1">
                <a:solidFill>
                  <a:schemeClr val="dk1"/>
                </a:solidFill>
                <a:latin typeface="Times New Roman"/>
                <a:ea typeface="Times New Roman"/>
                <a:cs typeface="Times New Roman"/>
                <a:sym typeface="Times New Roman"/>
              </a:rPr>
              <a:t>Q</a:t>
            </a:r>
            <a:r>
              <a:rPr lang="en-US" sz="1800" b="1" i="1" baseline="-25000">
                <a:solidFill>
                  <a:schemeClr val="dk1"/>
                </a:solidFill>
                <a:latin typeface="Times New Roman"/>
                <a:ea typeface="Times New Roman"/>
                <a:cs typeface="Times New Roman"/>
                <a:sym typeface="Times New Roman"/>
              </a:rPr>
              <a:t>1</a:t>
            </a:r>
            <a:endParaRPr/>
          </a:p>
        </p:txBody>
      </p:sp>
      <p:sp>
        <p:nvSpPr>
          <p:cNvPr id="301" name="Google Shape;301;p27"/>
          <p:cNvSpPr txBox="1"/>
          <p:nvPr/>
        </p:nvSpPr>
        <p:spPr>
          <a:xfrm>
            <a:off x="381000" y="782638"/>
            <a:ext cx="3733800" cy="1247775"/>
          </a:xfrm>
          <a:prstGeom prst="rect">
            <a:avLst/>
          </a:prstGeom>
          <a:noFill/>
          <a:ln>
            <a:noFill/>
          </a:ln>
        </p:spPr>
        <p:txBody>
          <a:bodyPr spcFirstLastPara="1" wrap="square" lIns="91425" tIns="45700" rIns="91425" bIns="45700" anchor="t" anchorCtr="0">
            <a:noAutofit/>
          </a:bodyPr>
          <a:lstStyle/>
          <a:p>
            <a:pPr marL="0" marR="0" lvl="0" indent="-133350" algn="l" rtl="0">
              <a:lnSpc>
                <a:spcPct val="90000"/>
              </a:lnSpc>
              <a:spcBef>
                <a:spcPts val="0"/>
              </a:spcBef>
              <a:spcAft>
                <a:spcPts val="0"/>
              </a:spcAft>
              <a:buClr>
                <a:schemeClr val="lt2"/>
              </a:buClr>
              <a:buSzPts val="2100"/>
              <a:buFont typeface="Times New Roman"/>
              <a:buChar char="•"/>
            </a:pPr>
            <a:r>
              <a:rPr lang="en-US" sz="2100">
                <a:solidFill>
                  <a:schemeClr val="lt2"/>
                </a:solidFill>
                <a:latin typeface="Times New Roman"/>
                <a:ea typeface="Times New Roman"/>
                <a:cs typeface="Times New Roman"/>
                <a:sym typeface="Times New Roman"/>
              </a:rPr>
              <a:t> </a:t>
            </a:r>
            <a:r>
              <a:rPr lang="en-US" sz="2100">
                <a:solidFill>
                  <a:schemeClr val="dk1"/>
                </a:solidFill>
                <a:latin typeface="Times New Roman"/>
                <a:ea typeface="Times New Roman"/>
                <a:cs typeface="Times New Roman"/>
                <a:sym typeface="Times New Roman"/>
              </a:rPr>
              <a:t>If DVDs cost $30 each, the </a:t>
            </a:r>
            <a:br>
              <a:rPr lang="en-US" sz="2100">
                <a:solidFill>
                  <a:schemeClr val="dk1"/>
                </a:solidFill>
                <a:latin typeface="Times New Roman"/>
                <a:ea typeface="Times New Roman"/>
                <a:cs typeface="Times New Roman"/>
                <a:sym typeface="Times New Roman"/>
              </a:rPr>
            </a:br>
            <a:r>
              <a:rPr lang="en-US" sz="2100">
                <a:solidFill>
                  <a:schemeClr val="dk1"/>
                </a:solidFill>
                <a:latin typeface="Times New Roman"/>
                <a:ea typeface="Times New Roman"/>
                <a:cs typeface="Times New Roman"/>
                <a:sym typeface="Times New Roman"/>
              </a:rPr>
              <a:t>  demand curve for DVDs, </a:t>
            </a:r>
            <a:r>
              <a:rPr lang="en-US" sz="2100" b="1" i="1">
                <a:solidFill>
                  <a:schemeClr val="dk1"/>
                </a:solidFill>
                <a:latin typeface="Times New Roman"/>
                <a:ea typeface="Times New Roman"/>
                <a:cs typeface="Times New Roman"/>
                <a:sym typeface="Times New Roman"/>
              </a:rPr>
              <a:t>D</a:t>
            </a:r>
            <a:r>
              <a:rPr lang="en-US" sz="2100" b="1" i="1" baseline="-25000">
                <a:solidFill>
                  <a:schemeClr val="dk1"/>
                </a:solidFill>
                <a:latin typeface="Times New Roman"/>
                <a:ea typeface="Times New Roman"/>
                <a:cs typeface="Times New Roman"/>
                <a:sym typeface="Times New Roman"/>
              </a:rPr>
              <a:t>1</a:t>
            </a:r>
            <a:r>
              <a:rPr lang="en-US" sz="2100" i="1">
                <a:solidFill>
                  <a:schemeClr val="dk1"/>
                </a:solidFill>
                <a:latin typeface="Times New Roman"/>
                <a:ea typeface="Times New Roman"/>
                <a:cs typeface="Times New Roman"/>
                <a:sym typeface="Times New Roman"/>
              </a:rPr>
              <a:t>,</a:t>
            </a:r>
            <a:r>
              <a:rPr lang="en-US" sz="2100">
                <a:solidFill>
                  <a:schemeClr val="dk1"/>
                </a:solidFill>
                <a:latin typeface="Times New Roman"/>
                <a:ea typeface="Times New Roman"/>
                <a:cs typeface="Times New Roman"/>
                <a:sym typeface="Times New Roman"/>
              </a:rPr>
              <a:t> </a:t>
            </a:r>
            <a:br>
              <a:rPr lang="en-US" sz="2100">
                <a:solidFill>
                  <a:schemeClr val="dk1"/>
                </a:solidFill>
                <a:latin typeface="Times New Roman"/>
                <a:ea typeface="Times New Roman"/>
                <a:cs typeface="Times New Roman"/>
                <a:sym typeface="Times New Roman"/>
              </a:rPr>
            </a:br>
            <a:r>
              <a:rPr lang="en-US" sz="2100">
                <a:solidFill>
                  <a:schemeClr val="dk1"/>
                </a:solidFill>
                <a:latin typeface="Times New Roman"/>
                <a:ea typeface="Times New Roman"/>
                <a:cs typeface="Times New Roman"/>
                <a:sym typeface="Times New Roman"/>
              </a:rPr>
              <a:t>  indicates that </a:t>
            </a:r>
            <a:r>
              <a:rPr lang="en-US" sz="2100" b="1" i="1">
                <a:solidFill>
                  <a:schemeClr val="dk1"/>
                </a:solidFill>
                <a:latin typeface="Times New Roman"/>
                <a:ea typeface="Times New Roman"/>
                <a:cs typeface="Times New Roman"/>
                <a:sym typeface="Times New Roman"/>
              </a:rPr>
              <a:t>Q</a:t>
            </a:r>
            <a:r>
              <a:rPr lang="en-US" sz="2100" b="1" i="1" baseline="-25000">
                <a:solidFill>
                  <a:schemeClr val="dk1"/>
                </a:solidFill>
                <a:latin typeface="Times New Roman"/>
                <a:ea typeface="Times New Roman"/>
                <a:cs typeface="Times New Roman"/>
                <a:sym typeface="Times New Roman"/>
              </a:rPr>
              <a:t>1</a:t>
            </a:r>
            <a:r>
              <a:rPr lang="en-US" sz="2100">
                <a:solidFill>
                  <a:schemeClr val="dk1"/>
                </a:solidFill>
                <a:latin typeface="Times New Roman"/>
                <a:ea typeface="Times New Roman"/>
                <a:cs typeface="Times New Roman"/>
                <a:sym typeface="Times New Roman"/>
              </a:rPr>
              <a:t> units will be </a:t>
            </a:r>
            <a:br>
              <a:rPr lang="en-US" sz="2100">
                <a:solidFill>
                  <a:schemeClr val="dk1"/>
                </a:solidFill>
                <a:latin typeface="Times New Roman"/>
                <a:ea typeface="Times New Roman"/>
                <a:cs typeface="Times New Roman"/>
                <a:sym typeface="Times New Roman"/>
              </a:rPr>
            </a:br>
            <a:r>
              <a:rPr lang="en-US" sz="2100">
                <a:solidFill>
                  <a:schemeClr val="dk1"/>
                </a:solidFill>
                <a:latin typeface="Times New Roman"/>
                <a:ea typeface="Times New Roman"/>
                <a:cs typeface="Times New Roman"/>
                <a:sym typeface="Times New Roman"/>
              </a:rPr>
              <a:t>  demanded. </a:t>
            </a:r>
            <a:endParaRPr/>
          </a:p>
        </p:txBody>
      </p:sp>
      <p:sp>
        <p:nvSpPr>
          <p:cNvPr id="302" name="Google Shape;302;p27"/>
          <p:cNvSpPr txBox="1"/>
          <p:nvPr/>
        </p:nvSpPr>
        <p:spPr>
          <a:xfrm>
            <a:off x="382588" y="3235325"/>
            <a:ext cx="3732212" cy="965200"/>
          </a:xfrm>
          <a:prstGeom prst="rect">
            <a:avLst/>
          </a:prstGeom>
          <a:noFill/>
          <a:ln>
            <a:noFill/>
          </a:ln>
        </p:spPr>
        <p:txBody>
          <a:bodyPr spcFirstLastPara="1" wrap="square" lIns="91425" tIns="45700" rIns="91425" bIns="45700" anchor="t" anchorCtr="0">
            <a:noAutofit/>
          </a:bodyPr>
          <a:lstStyle/>
          <a:p>
            <a:pPr marL="0" marR="0" lvl="0" indent="-133350" algn="l" rtl="0">
              <a:lnSpc>
                <a:spcPct val="90000"/>
              </a:lnSpc>
              <a:spcBef>
                <a:spcPts val="0"/>
              </a:spcBef>
              <a:spcAft>
                <a:spcPts val="0"/>
              </a:spcAft>
              <a:buClr>
                <a:schemeClr val="lt2"/>
              </a:buClr>
              <a:buSzPts val="2100"/>
              <a:buFont typeface="Times New Roman"/>
              <a:buChar char="•"/>
            </a:pPr>
            <a:r>
              <a:rPr lang="en-US" sz="2100">
                <a:solidFill>
                  <a:schemeClr val="lt2"/>
                </a:solidFill>
                <a:latin typeface="Times New Roman"/>
                <a:ea typeface="Times New Roman"/>
                <a:cs typeface="Times New Roman"/>
                <a:sym typeface="Times New Roman"/>
              </a:rPr>
              <a:t> </a:t>
            </a:r>
            <a:r>
              <a:rPr lang="en-US" sz="2100">
                <a:solidFill>
                  <a:schemeClr val="dk1"/>
                </a:solidFill>
                <a:latin typeface="Times New Roman"/>
                <a:ea typeface="Times New Roman"/>
                <a:cs typeface="Times New Roman"/>
                <a:sym typeface="Times New Roman"/>
              </a:rPr>
              <a:t>Several factors will change </a:t>
            </a:r>
            <a:br>
              <a:rPr lang="en-US" sz="2100">
                <a:solidFill>
                  <a:schemeClr val="dk1"/>
                </a:solidFill>
                <a:latin typeface="Times New Roman"/>
                <a:ea typeface="Times New Roman"/>
                <a:cs typeface="Times New Roman"/>
                <a:sym typeface="Times New Roman"/>
              </a:rPr>
            </a:br>
            <a:r>
              <a:rPr lang="en-US" sz="2100">
                <a:solidFill>
                  <a:schemeClr val="dk1"/>
                </a:solidFill>
                <a:latin typeface="Times New Roman"/>
                <a:ea typeface="Times New Roman"/>
                <a:cs typeface="Times New Roman"/>
                <a:sym typeface="Times New Roman"/>
              </a:rPr>
              <a:t>  the </a:t>
            </a:r>
            <a:r>
              <a:rPr lang="en-US" sz="2100" b="1" i="1">
                <a:solidFill>
                  <a:schemeClr val="dk1"/>
                </a:solidFill>
                <a:latin typeface="Times New Roman"/>
                <a:ea typeface="Times New Roman"/>
                <a:cs typeface="Times New Roman"/>
                <a:sym typeface="Times New Roman"/>
              </a:rPr>
              <a:t>demand</a:t>
            </a:r>
            <a:r>
              <a:rPr lang="en-US" sz="2100" i="1">
                <a:solidFill>
                  <a:schemeClr val="dk1"/>
                </a:solidFill>
                <a:latin typeface="Times New Roman"/>
                <a:ea typeface="Times New Roman"/>
                <a:cs typeface="Times New Roman"/>
                <a:sym typeface="Times New Roman"/>
              </a:rPr>
              <a:t> </a:t>
            </a:r>
            <a:r>
              <a:rPr lang="en-US" sz="2100">
                <a:solidFill>
                  <a:schemeClr val="dk1"/>
                </a:solidFill>
                <a:latin typeface="Times New Roman"/>
                <a:ea typeface="Times New Roman"/>
                <a:cs typeface="Times New Roman"/>
                <a:sym typeface="Times New Roman"/>
              </a:rPr>
              <a:t>for the good :</a:t>
            </a:r>
            <a:br>
              <a:rPr lang="en-US" sz="2100">
                <a:solidFill>
                  <a:schemeClr val="dk1"/>
                </a:solidFill>
                <a:latin typeface="Times New Roman"/>
                <a:ea typeface="Times New Roman"/>
                <a:cs typeface="Times New Roman"/>
                <a:sym typeface="Times New Roman"/>
              </a:rPr>
            </a:br>
            <a:r>
              <a:rPr lang="en-US" sz="2100">
                <a:solidFill>
                  <a:schemeClr val="dk1"/>
                </a:solidFill>
                <a:latin typeface="Times New Roman"/>
                <a:ea typeface="Times New Roman"/>
                <a:cs typeface="Times New Roman"/>
                <a:sym typeface="Times New Roman"/>
              </a:rPr>
              <a:t>  shift the entire demand curve</a:t>
            </a:r>
            <a:r>
              <a:rPr lang="en-US" sz="2100">
                <a:solidFill>
                  <a:schemeClr val="lt2"/>
                </a:solidFill>
                <a:latin typeface="Times New Roman"/>
                <a:ea typeface="Times New Roman"/>
                <a:cs typeface="Times New Roman"/>
                <a:sym typeface="Times New Roman"/>
              </a:rPr>
              <a:t>). </a:t>
            </a:r>
            <a:endParaRPr/>
          </a:p>
        </p:txBody>
      </p:sp>
      <p:sp>
        <p:nvSpPr>
          <p:cNvPr id="303" name="Google Shape;303;p27"/>
          <p:cNvSpPr txBox="1"/>
          <p:nvPr/>
        </p:nvSpPr>
        <p:spPr>
          <a:xfrm>
            <a:off x="382588" y="4171950"/>
            <a:ext cx="3732212" cy="1247775"/>
          </a:xfrm>
          <a:prstGeom prst="rect">
            <a:avLst/>
          </a:prstGeom>
          <a:noFill/>
          <a:ln>
            <a:noFill/>
          </a:ln>
        </p:spPr>
        <p:txBody>
          <a:bodyPr spcFirstLastPara="1" wrap="square" lIns="91425" tIns="45700" rIns="91425" bIns="45700" anchor="t" anchorCtr="0">
            <a:noAutofit/>
          </a:bodyPr>
          <a:lstStyle/>
          <a:p>
            <a:pPr marL="0" marR="0" lvl="0" indent="-133350" algn="l" rtl="0">
              <a:lnSpc>
                <a:spcPct val="90000"/>
              </a:lnSpc>
              <a:spcBef>
                <a:spcPts val="0"/>
              </a:spcBef>
              <a:spcAft>
                <a:spcPts val="0"/>
              </a:spcAft>
              <a:buClr>
                <a:schemeClr val="lt2"/>
              </a:buClr>
              <a:buSzPts val="2100"/>
              <a:buFont typeface="Times New Roman"/>
              <a:buChar char="•"/>
            </a:pPr>
            <a:r>
              <a:rPr lang="en-US" sz="2100">
                <a:solidFill>
                  <a:schemeClr val="lt2"/>
                </a:solidFill>
                <a:latin typeface="Times New Roman"/>
                <a:ea typeface="Times New Roman"/>
                <a:cs typeface="Times New Roman"/>
                <a:sym typeface="Times New Roman"/>
              </a:rPr>
              <a:t> </a:t>
            </a:r>
            <a:r>
              <a:rPr lang="en-US" sz="2100">
                <a:solidFill>
                  <a:schemeClr val="dk1"/>
                </a:solidFill>
                <a:latin typeface="Times New Roman"/>
                <a:ea typeface="Times New Roman"/>
                <a:cs typeface="Times New Roman"/>
                <a:sym typeface="Times New Roman"/>
              </a:rPr>
              <a:t>As an example, suppose </a:t>
            </a:r>
            <a:br>
              <a:rPr lang="en-US" sz="2100">
                <a:solidFill>
                  <a:schemeClr val="dk1"/>
                </a:solidFill>
                <a:latin typeface="Times New Roman"/>
                <a:ea typeface="Times New Roman"/>
                <a:cs typeface="Times New Roman"/>
                <a:sym typeface="Times New Roman"/>
              </a:rPr>
            </a:br>
            <a:r>
              <a:rPr lang="en-US" sz="2100">
                <a:solidFill>
                  <a:schemeClr val="dk1"/>
                </a:solidFill>
                <a:latin typeface="Times New Roman"/>
                <a:ea typeface="Times New Roman"/>
                <a:cs typeface="Times New Roman"/>
                <a:sym typeface="Times New Roman"/>
              </a:rPr>
              <a:t>  consumer income increases.  </a:t>
            </a:r>
            <a:br>
              <a:rPr lang="en-US" sz="2100">
                <a:solidFill>
                  <a:schemeClr val="dk1"/>
                </a:solidFill>
                <a:latin typeface="Times New Roman"/>
                <a:ea typeface="Times New Roman"/>
                <a:cs typeface="Times New Roman"/>
                <a:sym typeface="Times New Roman"/>
              </a:rPr>
            </a:br>
            <a:r>
              <a:rPr lang="en-US" sz="2100">
                <a:solidFill>
                  <a:schemeClr val="dk1"/>
                </a:solidFill>
                <a:latin typeface="Times New Roman"/>
                <a:ea typeface="Times New Roman"/>
                <a:cs typeface="Times New Roman"/>
                <a:sym typeface="Times New Roman"/>
              </a:rPr>
              <a:t>  The demand for DVDs at all   </a:t>
            </a:r>
            <a:br>
              <a:rPr lang="en-US" sz="2100">
                <a:solidFill>
                  <a:schemeClr val="dk1"/>
                </a:solidFill>
                <a:latin typeface="Times New Roman"/>
                <a:ea typeface="Times New Roman"/>
                <a:cs typeface="Times New Roman"/>
                <a:sym typeface="Times New Roman"/>
              </a:rPr>
            </a:br>
            <a:r>
              <a:rPr lang="en-US" sz="2100">
                <a:solidFill>
                  <a:schemeClr val="dk1"/>
                </a:solidFill>
                <a:latin typeface="Times New Roman"/>
                <a:ea typeface="Times New Roman"/>
                <a:cs typeface="Times New Roman"/>
                <a:sym typeface="Times New Roman"/>
              </a:rPr>
              <a:t>  prices will increase.  </a:t>
            </a:r>
            <a:endParaRPr/>
          </a:p>
        </p:txBody>
      </p:sp>
      <p:cxnSp>
        <p:nvCxnSpPr>
          <p:cNvPr id="304" name="Google Shape;304;p27"/>
          <p:cNvCxnSpPr/>
          <p:nvPr/>
        </p:nvCxnSpPr>
        <p:spPr>
          <a:xfrm>
            <a:off x="5067300" y="2608263"/>
            <a:ext cx="0" cy="3481387"/>
          </a:xfrm>
          <a:prstGeom prst="straightConnector1">
            <a:avLst/>
          </a:prstGeom>
          <a:noFill/>
          <a:ln w="31750" cap="rnd" cmpd="sng">
            <a:solidFill>
              <a:schemeClr val="dk1"/>
            </a:solidFill>
            <a:prstDash val="dot"/>
            <a:round/>
            <a:headEnd type="none" w="med" len="med"/>
            <a:tailEnd type="none" w="sm" len="sm"/>
          </a:ln>
        </p:spPr>
      </p:cxnSp>
      <p:cxnSp>
        <p:nvCxnSpPr>
          <p:cNvPr id="305" name="Google Shape;305;p27"/>
          <p:cNvCxnSpPr/>
          <p:nvPr/>
        </p:nvCxnSpPr>
        <p:spPr>
          <a:xfrm>
            <a:off x="4762500" y="4941888"/>
            <a:ext cx="1866900" cy="0"/>
          </a:xfrm>
          <a:prstGeom prst="straightConnector1">
            <a:avLst/>
          </a:prstGeom>
          <a:noFill/>
          <a:ln w="31750" cap="rnd" cmpd="sng">
            <a:solidFill>
              <a:schemeClr val="lt2"/>
            </a:solidFill>
            <a:prstDash val="dot"/>
            <a:round/>
            <a:headEnd type="none" w="med" len="med"/>
            <a:tailEnd type="stealth" w="lg" len="lg"/>
          </a:ln>
        </p:spPr>
      </p:cxnSp>
      <p:cxnSp>
        <p:nvCxnSpPr>
          <p:cNvPr id="306" name="Google Shape;306;p27"/>
          <p:cNvCxnSpPr/>
          <p:nvPr/>
        </p:nvCxnSpPr>
        <p:spPr>
          <a:xfrm>
            <a:off x="4762500" y="2608263"/>
            <a:ext cx="304800" cy="0"/>
          </a:xfrm>
          <a:prstGeom prst="straightConnector1">
            <a:avLst/>
          </a:prstGeom>
          <a:noFill/>
          <a:ln w="31750" cap="rnd" cmpd="sng">
            <a:solidFill>
              <a:schemeClr val="dk1"/>
            </a:solidFill>
            <a:prstDash val="dot"/>
            <a:round/>
            <a:headEnd type="none" w="med" len="med"/>
            <a:tailEnd type="none" w="sm" len="sm"/>
          </a:ln>
        </p:spPr>
      </p:cxnSp>
      <p:cxnSp>
        <p:nvCxnSpPr>
          <p:cNvPr id="307" name="Google Shape;307;p27"/>
          <p:cNvCxnSpPr/>
          <p:nvPr/>
        </p:nvCxnSpPr>
        <p:spPr>
          <a:xfrm rot="10800000">
            <a:off x="6638925" y="4913313"/>
            <a:ext cx="0" cy="1190625"/>
          </a:xfrm>
          <a:prstGeom prst="straightConnector1">
            <a:avLst/>
          </a:prstGeom>
          <a:noFill/>
          <a:ln w="31750" cap="rnd" cmpd="sng">
            <a:solidFill>
              <a:schemeClr val="dk1"/>
            </a:solidFill>
            <a:prstDash val="dot"/>
            <a:round/>
            <a:headEnd type="stealth" w="lg" len="lg"/>
            <a:tailEnd type="none" w="sm" len="sm"/>
          </a:ln>
        </p:spPr>
      </p:cxnSp>
      <p:cxnSp>
        <p:nvCxnSpPr>
          <p:cNvPr id="308" name="Google Shape;308;p27"/>
          <p:cNvCxnSpPr/>
          <p:nvPr/>
        </p:nvCxnSpPr>
        <p:spPr>
          <a:xfrm>
            <a:off x="4772025" y="4941888"/>
            <a:ext cx="2743200" cy="0"/>
          </a:xfrm>
          <a:prstGeom prst="straightConnector1">
            <a:avLst/>
          </a:prstGeom>
          <a:noFill/>
          <a:ln w="31750" cap="rnd" cmpd="sng">
            <a:solidFill>
              <a:schemeClr val="dk1"/>
            </a:solidFill>
            <a:prstDash val="dot"/>
            <a:round/>
            <a:headEnd type="none" w="med" len="med"/>
            <a:tailEnd type="stealth" w="lg" len="lg"/>
          </a:ln>
        </p:spPr>
      </p:cxnSp>
      <p:cxnSp>
        <p:nvCxnSpPr>
          <p:cNvPr id="309" name="Google Shape;309;p27"/>
          <p:cNvCxnSpPr/>
          <p:nvPr/>
        </p:nvCxnSpPr>
        <p:spPr>
          <a:xfrm>
            <a:off x="7505700" y="4970463"/>
            <a:ext cx="0" cy="1114425"/>
          </a:xfrm>
          <a:prstGeom prst="straightConnector1">
            <a:avLst/>
          </a:prstGeom>
          <a:noFill/>
          <a:ln w="31750" cap="rnd" cmpd="sng">
            <a:solidFill>
              <a:schemeClr val="dk1"/>
            </a:solidFill>
            <a:prstDash val="dot"/>
            <a:round/>
            <a:headEnd type="none" w="med" len="med"/>
            <a:tailEnd type="stealth" w="lg" len="lg"/>
          </a:ln>
        </p:spPr>
      </p:cxnSp>
      <p:sp>
        <p:nvSpPr>
          <p:cNvPr id="310" name="Google Shape;310;p27"/>
          <p:cNvSpPr txBox="1"/>
          <p:nvPr/>
        </p:nvSpPr>
        <p:spPr>
          <a:xfrm>
            <a:off x="381000" y="1990725"/>
            <a:ext cx="3733800" cy="1247775"/>
          </a:xfrm>
          <a:prstGeom prst="rect">
            <a:avLst/>
          </a:prstGeom>
          <a:noFill/>
          <a:ln>
            <a:noFill/>
          </a:ln>
        </p:spPr>
        <p:txBody>
          <a:bodyPr spcFirstLastPara="1" wrap="square" lIns="91425" tIns="45700" rIns="91425" bIns="45700" anchor="t" anchorCtr="0">
            <a:noAutofit/>
          </a:bodyPr>
          <a:lstStyle/>
          <a:p>
            <a:pPr marL="0" marR="0" lvl="0" indent="-133350" algn="l" rtl="0">
              <a:lnSpc>
                <a:spcPct val="90000"/>
              </a:lnSpc>
              <a:spcBef>
                <a:spcPts val="0"/>
              </a:spcBef>
              <a:spcAft>
                <a:spcPts val="0"/>
              </a:spcAft>
              <a:buClr>
                <a:schemeClr val="lt2"/>
              </a:buClr>
              <a:buSzPts val="2100"/>
              <a:buFont typeface="Times New Roman"/>
              <a:buChar char="•"/>
            </a:pPr>
            <a:r>
              <a:rPr lang="en-US" sz="2100">
                <a:solidFill>
                  <a:schemeClr val="lt2"/>
                </a:solidFill>
                <a:latin typeface="Times New Roman"/>
                <a:ea typeface="Times New Roman"/>
                <a:cs typeface="Times New Roman"/>
                <a:sym typeface="Times New Roman"/>
              </a:rPr>
              <a:t> </a:t>
            </a:r>
            <a:r>
              <a:rPr lang="en-US" sz="2100">
                <a:solidFill>
                  <a:schemeClr val="dk1"/>
                </a:solidFill>
                <a:latin typeface="Times New Roman"/>
                <a:ea typeface="Times New Roman"/>
                <a:cs typeface="Times New Roman"/>
                <a:sym typeface="Times New Roman"/>
              </a:rPr>
              <a:t>If the price of DVDs falls to </a:t>
            </a:r>
            <a:br>
              <a:rPr lang="en-US" sz="2100">
                <a:solidFill>
                  <a:schemeClr val="dk1"/>
                </a:solidFill>
                <a:latin typeface="Times New Roman"/>
                <a:ea typeface="Times New Roman"/>
                <a:cs typeface="Times New Roman"/>
                <a:sym typeface="Times New Roman"/>
              </a:rPr>
            </a:br>
            <a:r>
              <a:rPr lang="en-US" sz="2100">
                <a:solidFill>
                  <a:schemeClr val="dk1"/>
                </a:solidFill>
                <a:latin typeface="Times New Roman"/>
                <a:ea typeface="Times New Roman"/>
                <a:cs typeface="Times New Roman"/>
                <a:sym typeface="Times New Roman"/>
              </a:rPr>
              <a:t>  $10, the </a:t>
            </a:r>
            <a:r>
              <a:rPr lang="en-US" sz="2100" b="1" i="1">
                <a:solidFill>
                  <a:schemeClr val="dk1"/>
                </a:solidFill>
                <a:latin typeface="Times New Roman"/>
                <a:ea typeface="Times New Roman"/>
                <a:cs typeface="Times New Roman"/>
                <a:sym typeface="Times New Roman"/>
              </a:rPr>
              <a:t>quantity demanded</a:t>
            </a:r>
            <a:r>
              <a:rPr lang="en-US" sz="2100">
                <a:solidFill>
                  <a:schemeClr val="dk1"/>
                </a:solidFill>
                <a:latin typeface="Times New Roman"/>
                <a:ea typeface="Times New Roman"/>
                <a:cs typeface="Times New Roman"/>
                <a:sym typeface="Times New Roman"/>
              </a:rPr>
              <a:t> </a:t>
            </a:r>
            <a:br>
              <a:rPr lang="en-US" sz="2100">
                <a:solidFill>
                  <a:schemeClr val="dk1"/>
                </a:solidFill>
                <a:latin typeface="Times New Roman"/>
                <a:ea typeface="Times New Roman"/>
                <a:cs typeface="Times New Roman"/>
                <a:sym typeface="Times New Roman"/>
              </a:rPr>
            </a:br>
            <a:r>
              <a:rPr lang="en-US" sz="2100">
                <a:solidFill>
                  <a:schemeClr val="dk1"/>
                </a:solidFill>
                <a:latin typeface="Times New Roman"/>
                <a:ea typeface="Times New Roman"/>
                <a:cs typeface="Times New Roman"/>
                <a:sym typeface="Times New Roman"/>
              </a:rPr>
              <a:t>  of DVDs will increase to </a:t>
            </a:r>
            <a:r>
              <a:rPr lang="en-US" sz="2100" b="1" i="1">
                <a:solidFill>
                  <a:schemeClr val="dk1"/>
                </a:solidFill>
                <a:latin typeface="Times New Roman"/>
                <a:ea typeface="Times New Roman"/>
                <a:cs typeface="Times New Roman"/>
                <a:sym typeface="Times New Roman"/>
              </a:rPr>
              <a:t>Q</a:t>
            </a:r>
            <a:r>
              <a:rPr lang="en-US" sz="2100" b="1" i="1" baseline="-25000">
                <a:solidFill>
                  <a:schemeClr val="dk1"/>
                </a:solidFill>
                <a:latin typeface="Times New Roman"/>
                <a:ea typeface="Times New Roman"/>
                <a:cs typeface="Times New Roman"/>
                <a:sym typeface="Times New Roman"/>
              </a:rPr>
              <a:t>2</a:t>
            </a:r>
            <a:r>
              <a:rPr lang="en-US" sz="2100" baseline="-25000">
                <a:solidFill>
                  <a:schemeClr val="dk1"/>
                </a:solidFill>
                <a:latin typeface="Times New Roman"/>
                <a:ea typeface="Times New Roman"/>
                <a:cs typeface="Times New Roman"/>
                <a:sym typeface="Times New Roman"/>
              </a:rPr>
              <a:t>  </a:t>
            </a:r>
            <a:br>
              <a:rPr lang="en-US" sz="2100" baseline="-25000">
                <a:solidFill>
                  <a:schemeClr val="dk1"/>
                </a:solidFill>
                <a:latin typeface="Times New Roman"/>
                <a:ea typeface="Times New Roman"/>
                <a:cs typeface="Times New Roman"/>
                <a:sym typeface="Times New Roman"/>
              </a:rPr>
            </a:br>
            <a:r>
              <a:rPr lang="en-US" sz="2100" baseline="-25000">
                <a:solidFill>
                  <a:schemeClr val="dk1"/>
                </a:solidFill>
                <a:latin typeface="Times New Roman"/>
                <a:ea typeface="Times New Roman"/>
                <a:cs typeface="Times New Roman"/>
                <a:sym typeface="Times New Roman"/>
              </a:rPr>
              <a:t>   </a:t>
            </a:r>
            <a:r>
              <a:rPr lang="en-US" sz="2100">
                <a:solidFill>
                  <a:schemeClr val="dk1"/>
                </a:solidFill>
                <a:latin typeface="Times New Roman"/>
                <a:ea typeface="Times New Roman"/>
                <a:cs typeface="Times New Roman"/>
                <a:sym typeface="Times New Roman"/>
              </a:rPr>
              <a:t>units</a:t>
            </a:r>
            <a:r>
              <a:rPr lang="en-US" sz="2100" baseline="-25000">
                <a:solidFill>
                  <a:schemeClr val="dk1"/>
                </a:solidFill>
                <a:latin typeface="Times New Roman"/>
                <a:ea typeface="Times New Roman"/>
                <a:cs typeface="Times New Roman"/>
                <a:sym typeface="Times New Roman"/>
              </a:rPr>
              <a:t> </a:t>
            </a:r>
            <a:r>
              <a:rPr lang="en-US" sz="2100">
                <a:solidFill>
                  <a:schemeClr val="dk1"/>
                </a:solidFill>
                <a:latin typeface="Times New Roman"/>
                <a:ea typeface="Times New Roman"/>
                <a:cs typeface="Times New Roman"/>
                <a:sym typeface="Times New Roman"/>
              </a:rPr>
              <a:t>(where </a:t>
            </a:r>
            <a:r>
              <a:rPr lang="en-US" sz="2100" b="1" i="1">
                <a:solidFill>
                  <a:schemeClr val="dk1"/>
                </a:solidFill>
                <a:latin typeface="Times New Roman"/>
                <a:ea typeface="Times New Roman"/>
                <a:cs typeface="Times New Roman"/>
                <a:sym typeface="Times New Roman"/>
              </a:rPr>
              <a:t>Q</a:t>
            </a:r>
            <a:r>
              <a:rPr lang="en-US" sz="2100" b="1" i="1" baseline="-25000">
                <a:solidFill>
                  <a:schemeClr val="dk1"/>
                </a:solidFill>
                <a:latin typeface="Times New Roman"/>
                <a:ea typeface="Times New Roman"/>
                <a:cs typeface="Times New Roman"/>
                <a:sym typeface="Times New Roman"/>
              </a:rPr>
              <a:t>2</a:t>
            </a:r>
            <a:r>
              <a:rPr lang="en-US" sz="2100">
                <a:solidFill>
                  <a:schemeClr val="dk1"/>
                </a:solidFill>
                <a:latin typeface="Times New Roman"/>
                <a:ea typeface="Times New Roman"/>
                <a:cs typeface="Times New Roman"/>
                <a:sym typeface="Times New Roman"/>
              </a:rPr>
              <a:t> </a:t>
            </a:r>
            <a:r>
              <a:rPr lang="en-US" sz="2100" b="1">
                <a:solidFill>
                  <a:schemeClr val="dk1"/>
                </a:solidFill>
                <a:latin typeface="Times New Roman"/>
                <a:ea typeface="Times New Roman"/>
                <a:cs typeface="Times New Roman"/>
                <a:sym typeface="Times New Roman"/>
              </a:rPr>
              <a:t>&gt;</a:t>
            </a:r>
            <a:r>
              <a:rPr lang="en-US" sz="2100">
                <a:solidFill>
                  <a:schemeClr val="dk1"/>
                </a:solidFill>
                <a:latin typeface="Times New Roman"/>
                <a:ea typeface="Times New Roman"/>
                <a:cs typeface="Times New Roman"/>
                <a:sym typeface="Times New Roman"/>
              </a:rPr>
              <a:t> </a:t>
            </a:r>
            <a:r>
              <a:rPr lang="en-US" sz="2100" b="1" i="1">
                <a:solidFill>
                  <a:schemeClr val="dk1"/>
                </a:solidFill>
                <a:latin typeface="Times New Roman"/>
                <a:ea typeface="Times New Roman"/>
                <a:cs typeface="Times New Roman"/>
                <a:sym typeface="Times New Roman"/>
              </a:rPr>
              <a:t>Q</a:t>
            </a:r>
            <a:r>
              <a:rPr lang="en-US" sz="2100" b="1" i="1" baseline="-25000">
                <a:solidFill>
                  <a:schemeClr val="dk1"/>
                </a:solidFill>
                <a:latin typeface="Times New Roman"/>
                <a:ea typeface="Times New Roman"/>
                <a:cs typeface="Times New Roman"/>
                <a:sym typeface="Times New Roman"/>
              </a:rPr>
              <a:t>1</a:t>
            </a:r>
            <a:r>
              <a:rPr lang="en-US" sz="2100">
                <a:solidFill>
                  <a:schemeClr val="dk1"/>
                </a:solidFill>
                <a:latin typeface="Times New Roman"/>
                <a:ea typeface="Times New Roman"/>
                <a:cs typeface="Times New Roman"/>
                <a:sym typeface="Times New Roman"/>
              </a:rPr>
              <a:t>). </a:t>
            </a:r>
            <a:endParaRPr/>
          </a:p>
        </p:txBody>
      </p:sp>
      <p:sp>
        <p:nvSpPr>
          <p:cNvPr id="311" name="Google Shape;311;p27"/>
          <p:cNvSpPr txBox="1"/>
          <p:nvPr/>
        </p:nvSpPr>
        <p:spPr>
          <a:xfrm>
            <a:off x="6896100" y="5370513"/>
            <a:ext cx="685800" cy="45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i="1">
                <a:solidFill>
                  <a:srgbClr val="053ABF"/>
                </a:solidFill>
                <a:latin typeface="Times New Roman"/>
                <a:ea typeface="Times New Roman"/>
                <a:cs typeface="Times New Roman"/>
                <a:sym typeface="Times New Roman"/>
              </a:rPr>
              <a:t>D</a:t>
            </a:r>
            <a:r>
              <a:rPr lang="en-US" sz="2400" b="1" i="1" baseline="-25000">
                <a:solidFill>
                  <a:srgbClr val="053ABF"/>
                </a:solidFill>
                <a:latin typeface="Times New Roman"/>
                <a:ea typeface="Times New Roman"/>
                <a:cs typeface="Times New Roman"/>
                <a:sym typeface="Times New Roman"/>
              </a:rPr>
              <a:t>1</a:t>
            </a:r>
            <a:endParaRPr sz="2400" b="1" i="1">
              <a:solidFill>
                <a:srgbClr val="053ABF"/>
              </a:solidFill>
              <a:latin typeface="Times New Roman"/>
              <a:ea typeface="Times New Roman"/>
              <a:cs typeface="Times New Roman"/>
              <a:sym typeface="Times New Roman"/>
            </a:endParaRPr>
          </a:p>
        </p:txBody>
      </p:sp>
      <p:cxnSp>
        <p:nvCxnSpPr>
          <p:cNvPr id="312" name="Google Shape;312;p27"/>
          <p:cNvCxnSpPr/>
          <p:nvPr/>
        </p:nvCxnSpPr>
        <p:spPr>
          <a:xfrm>
            <a:off x="4752975" y="6113463"/>
            <a:ext cx="2971800" cy="0"/>
          </a:xfrm>
          <a:prstGeom prst="straightConnector1">
            <a:avLst/>
          </a:prstGeom>
          <a:noFill/>
          <a:ln w="28575" cap="flat" cmpd="sng">
            <a:solidFill>
              <a:schemeClr val="dk1"/>
            </a:solidFill>
            <a:prstDash val="solid"/>
            <a:round/>
            <a:headEnd type="none" w="med" len="med"/>
            <a:tailEnd type="none" w="med" len="med"/>
          </a:ln>
        </p:spPr>
      </p:cxnSp>
      <p:sp>
        <p:nvSpPr>
          <p:cNvPr id="313" name="Google Shape;313;p27"/>
          <p:cNvSpPr/>
          <p:nvPr/>
        </p:nvSpPr>
        <p:spPr>
          <a:xfrm>
            <a:off x="4267200" y="457200"/>
            <a:ext cx="4876800" cy="1000125"/>
          </a:xfrm>
          <a:prstGeom prst="rect">
            <a:avLst/>
          </a:prstGeom>
          <a:noFill/>
          <a:ln>
            <a:noFill/>
          </a:ln>
        </p:spPr>
        <p:txBody>
          <a:bodyPr spcFirstLastPara="1" wrap="square" lIns="92075" tIns="46025" rIns="92075" bIns="46025" anchor="t" anchorCtr="0">
            <a:noAutofit/>
          </a:bodyPr>
          <a:lstStyle/>
          <a:p>
            <a:pPr marL="342900" marR="0" lvl="0" indent="-342900" algn="l" rtl="0">
              <a:lnSpc>
                <a:spcPct val="60000"/>
              </a:lnSpc>
              <a:spcBef>
                <a:spcPts val="0"/>
              </a:spcBef>
              <a:spcAft>
                <a:spcPts val="0"/>
              </a:spcAft>
              <a:buClr>
                <a:schemeClr val="dk2"/>
              </a:buClr>
              <a:buSzPts val="2730"/>
              <a:buFont typeface="Noto Sans Symbols"/>
              <a:buNone/>
            </a:pPr>
            <a:r>
              <a:rPr lang="en-US" sz="3900">
                <a:solidFill>
                  <a:schemeClr val="dk1"/>
                </a:solidFill>
                <a:latin typeface="Constantia"/>
                <a:ea typeface="Constantia"/>
                <a:cs typeface="Constantia"/>
                <a:sym typeface="Constantia"/>
              </a:rPr>
              <a:t>An Increase in</a:t>
            </a:r>
            <a:endParaRPr/>
          </a:p>
          <a:p>
            <a:pPr marL="342900" marR="0" lvl="0" indent="-342900" algn="l" rtl="0">
              <a:lnSpc>
                <a:spcPct val="60000"/>
              </a:lnSpc>
              <a:spcBef>
                <a:spcPts val="780"/>
              </a:spcBef>
              <a:spcAft>
                <a:spcPts val="0"/>
              </a:spcAft>
              <a:buClr>
                <a:schemeClr val="dk2"/>
              </a:buClr>
              <a:buSzPts val="2730"/>
              <a:buFont typeface="Noto Sans Symbols"/>
              <a:buNone/>
            </a:pPr>
            <a:r>
              <a:rPr lang="en-US" sz="3900">
                <a:solidFill>
                  <a:schemeClr val="dk1"/>
                </a:solidFill>
                <a:latin typeface="Constantia"/>
                <a:ea typeface="Constantia"/>
                <a:cs typeface="Constantia"/>
                <a:sym typeface="Constantia"/>
              </a:rPr>
              <a:t>Demand</a:t>
            </a:r>
            <a:endParaRPr/>
          </a:p>
        </p:txBody>
      </p:sp>
      <p:cxnSp>
        <p:nvCxnSpPr>
          <p:cNvPr id="314" name="Google Shape;314;p27"/>
          <p:cNvCxnSpPr/>
          <p:nvPr/>
        </p:nvCxnSpPr>
        <p:spPr>
          <a:xfrm>
            <a:off x="4676775" y="4945063"/>
            <a:ext cx="92075" cy="0"/>
          </a:xfrm>
          <a:prstGeom prst="straightConnector1">
            <a:avLst/>
          </a:prstGeom>
          <a:noFill/>
          <a:ln w="28575" cap="flat" cmpd="sng">
            <a:solidFill>
              <a:schemeClr val="lt2"/>
            </a:solidFill>
            <a:prstDash val="solid"/>
            <a:round/>
            <a:headEnd type="none" w="med" len="med"/>
            <a:tailEnd type="none" w="med" len="med"/>
          </a:ln>
        </p:spPr>
      </p:cxnSp>
      <p:cxnSp>
        <p:nvCxnSpPr>
          <p:cNvPr id="315" name="Google Shape;315;p27"/>
          <p:cNvCxnSpPr/>
          <p:nvPr/>
        </p:nvCxnSpPr>
        <p:spPr>
          <a:xfrm>
            <a:off x="4676775" y="3776663"/>
            <a:ext cx="92075" cy="0"/>
          </a:xfrm>
          <a:prstGeom prst="straightConnector1">
            <a:avLst/>
          </a:prstGeom>
          <a:noFill/>
          <a:ln w="28575" cap="flat" cmpd="sng">
            <a:solidFill>
              <a:schemeClr val="lt2"/>
            </a:solidFill>
            <a:prstDash val="solid"/>
            <a:round/>
            <a:headEnd type="none" w="med" len="med"/>
            <a:tailEnd type="none" w="med" len="med"/>
          </a:ln>
        </p:spPr>
      </p:cxnSp>
      <p:cxnSp>
        <p:nvCxnSpPr>
          <p:cNvPr id="316" name="Google Shape;316;p27"/>
          <p:cNvCxnSpPr/>
          <p:nvPr/>
        </p:nvCxnSpPr>
        <p:spPr>
          <a:xfrm>
            <a:off x="4676775" y="2608263"/>
            <a:ext cx="92075" cy="0"/>
          </a:xfrm>
          <a:prstGeom prst="straightConnector1">
            <a:avLst/>
          </a:prstGeom>
          <a:noFill/>
          <a:ln w="28575" cap="flat" cmpd="sng">
            <a:solidFill>
              <a:schemeClr val="lt2"/>
            </a:solidFill>
            <a:prstDash val="solid"/>
            <a:round/>
            <a:headEnd type="none" w="med" len="med"/>
            <a:tailEnd type="none" w="med" len="med"/>
          </a:ln>
        </p:spPr>
      </p:cxnSp>
      <p:sp>
        <p:nvSpPr>
          <p:cNvPr id="317" name="Google Shape;317;p27"/>
          <p:cNvSpPr txBox="1"/>
          <p:nvPr/>
        </p:nvSpPr>
        <p:spPr>
          <a:xfrm>
            <a:off x="6305550" y="6072188"/>
            <a:ext cx="685800" cy="36671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1">
                <a:solidFill>
                  <a:schemeClr val="dk1"/>
                </a:solidFill>
                <a:latin typeface="Times New Roman"/>
                <a:ea typeface="Times New Roman"/>
                <a:cs typeface="Times New Roman"/>
                <a:sym typeface="Times New Roman"/>
              </a:rPr>
              <a:t>Q</a:t>
            </a:r>
            <a:r>
              <a:rPr lang="en-US" sz="1800" b="1" i="1" baseline="-25000">
                <a:solidFill>
                  <a:schemeClr val="dk1"/>
                </a:solidFill>
                <a:latin typeface="Times New Roman"/>
                <a:ea typeface="Times New Roman"/>
                <a:cs typeface="Times New Roman"/>
                <a:sym typeface="Times New Roman"/>
              </a:rPr>
              <a:t>2</a:t>
            </a:r>
            <a:endParaRPr/>
          </a:p>
        </p:txBody>
      </p:sp>
      <p:sp>
        <p:nvSpPr>
          <p:cNvPr id="318" name="Google Shape;318;p27"/>
          <p:cNvSpPr txBox="1"/>
          <p:nvPr/>
        </p:nvSpPr>
        <p:spPr>
          <a:xfrm>
            <a:off x="7162800" y="6072188"/>
            <a:ext cx="685800" cy="36671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1">
                <a:solidFill>
                  <a:schemeClr val="dk1"/>
                </a:solidFill>
                <a:latin typeface="Times New Roman"/>
                <a:ea typeface="Times New Roman"/>
                <a:cs typeface="Times New Roman"/>
                <a:sym typeface="Times New Roman"/>
              </a:rPr>
              <a:t>Q</a:t>
            </a:r>
            <a:r>
              <a:rPr lang="en-US" sz="1800" b="1" i="1" baseline="-25000">
                <a:solidFill>
                  <a:schemeClr val="dk1"/>
                </a:solidFill>
                <a:latin typeface="Times New Roman"/>
                <a:ea typeface="Times New Roman"/>
                <a:cs typeface="Times New Roman"/>
                <a:sym typeface="Times New Roman"/>
              </a:rPr>
              <a:t>3</a:t>
            </a:r>
            <a:endParaRPr/>
          </a:p>
        </p:txBody>
      </p:sp>
      <p:cxnSp>
        <p:nvCxnSpPr>
          <p:cNvPr id="319" name="Google Shape;319;p27"/>
          <p:cNvCxnSpPr/>
          <p:nvPr/>
        </p:nvCxnSpPr>
        <p:spPr>
          <a:xfrm>
            <a:off x="5057775" y="2527300"/>
            <a:ext cx="1984375" cy="2976563"/>
          </a:xfrm>
          <a:prstGeom prst="straightConnector1">
            <a:avLst/>
          </a:prstGeom>
          <a:noFill/>
          <a:ln w="57150" cap="flat" cmpd="sng">
            <a:solidFill>
              <a:srgbClr val="053ABF"/>
            </a:solidFill>
            <a:prstDash val="solid"/>
            <a:round/>
            <a:headEnd type="none" w="med" len="med"/>
            <a:tailEnd type="none" w="sm" len="sm"/>
          </a:ln>
        </p:spPr>
      </p:cxnSp>
      <p:grpSp>
        <p:nvGrpSpPr>
          <p:cNvPr id="320" name="Google Shape;320;p27"/>
          <p:cNvGrpSpPr/>
          <p:nvPr/>
        </p:nvGrpSpPr>
        <p:grpSpPr>
          <a:xfrm>
            <a:off x="5900738" y="2474913"/>
            <a:ext cx="2509837" cy="3305175"/>
            <a:chOff x="3723" y="1008"/>
            <a:chExt cx="1581" cy="2082"/>
          </a:xfrm>
        </p:grpSpPr>
        <p:sp>
          <p:nvSpPr>
            <p:cNvPr id="321" name="Google Shape;321;p27"/>
            <p:cNvSpPr txBox="1"/>
            <p:nvPr/>
          </p:nvSpPr>
          <p:spPr>
            <a:xfrm>
              <a:off x="4872" y="2802"/>
              <a:ext cx="432" cy="2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i="1">
                  <a:solidFill>
                    <a:srgbClr val="053ABF"/>
                  </a:solidFill>
                  <a:latin typeface="Times New Roman"/>
                  <a:ea typeface="Times New Roman"/>
                  <a:cs typeface="Times New Roman"/>
                  <a:sym typeface="Times New Roman"/>
                </a:rPr>
                <a:t>D</a:t>
              </a:r>
              <a:r>
                <a:rPr lang="en-US" sz="2400" b="1" i="1" baseline="-25000">
                  <a:solidFill>
                    <a:srgbClr val="053ABF"/>
                  </a:solidFill>
                  <a:latin typeface="Times New Roman"/>
                  <a:ea typeface="Times New Roman"/>
                  <a:cs typeface="Times New Roman"/>
                  <a:sym typeface="Times New Roman"/>
                </a:rPr>
                <a:t>2</a:t>
              </a:r>
              <a:endParaRPr sz="2400" b="1" i="1">
                <a:solidFill>
                  <a:srgbClr val="053ABF"/>
                </a:solidFill>
                <a:latin typeface="Times New Roman"/>
                <a:ea typeface="Times New Roman"/>
                <a:cs typeface="Times New Roman"/>
                <a:sym typeface="Times New Roman"/>
              </a:endParaRPr>
            </a:p>
          </p:txBody>
        </p:sp>
        <p:cxnSp>
          <p:nvCxnSpPr>
            <p:cNvPr id="322" name="Google Shape;322;p27"/>
            <p:cNvCxnSpPr/>
            <p:nvPr/>
          </p:nvCxnSpPr>
          <p:spPr>
            <a:xfrm>
              <a:off x="3723" y="1008"/>
              <a:ext cx="1250" cy="1875"/>
            </a:xfrm>
            <a:prstGeom prst="straightConnector1">
              <a:avLst/>
            </a:prstGeom>
            <a:noFill/>
            <a:ln w="57150" cap="flat" cmpd="sng">
              <a:solidFill>
                <a:srgbClr val="053ABF"/>
              </a:solidFill>
              <a:prstDash val="solid"/>
              <a:round/>
              <a:headEnd type="none" w="med" len="med"/>
              <a:tailEnd type="none" w="sm" len="sm"/>
            </a:ln>
          </p:spPr>
        </p:cxnSp>
      </p:grpSp>
      <p:sp>
        <p:nvSpPr>
          <p:cNvPr id="323" name="Google Shape;323;p27"/>
          <p:cNvSpPr txBox="1"/>
          <p:nvPr/>
        </p:nvSpPr>
        <p:spPr>
          <a:xfrm>
            <a:off x="7783513" y="5791200"/>
            <a:ext cx="1360487" cy="701675"/>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r>
              <a:rPr lang="en-US" sz="1800">
                <a:solidFill>
                  <a:schemeClr val="dk1"/>
                </a:solidFill>
                <a:latin typeface="Times New Roman"/>
                <a:ea typeface="Times New Roman"/>
                <a:cs typeface="Times New Roman"/>
                <a:sym typeface="Times New Roman"/>
              </a:rPr>
              <a:t>Quantity</a:t>
            </a:r>
            <a:br>
              <a:rPr lang="en-US" sz="1800">
                <a:solidFill>
                  <a:schemeClr val="dk1"/>
                </a:solidFill>
                <a:latin typeface="Times New Roman"/>
                <a:ea typeface="Times New Roman"/>
                <a:cs typeface="Times New Roman"/>
                <a:sym typeface="Times New Roman"/>
              </a:rPr>
            </a:br>
            <a:r>
              <a:rPr lang="en-US" sz="1600" i="1">
                <a:solidFill>
                  <a:schemeClr val="dk1"/>
                </a:solidFill>
                <a:latin typeface="Times New Roman"/>
                <a:ea typeface="Times New Roman"/>
                <a:cs typeface="Times New Roman"/>
                <a:sym typeface="Times New Roman"/>
              </a:rPr>
              <a:t>(DVDs </a:t>
            </a:r>
            <a:br>
              <a:rPr lang="en-US" sz="1600" i="1">
                <a:solidFill>
                  <a:schemeClr val="dk1"/>
                </a:solidFill>
                <a:latin typeface="Times New Roman"/>
                <a:ea typeface="Times New Roman"/>
                <a:cs typeface="Times New Roman"/>
                <a:sym typeface="Times New Roman"/>
              </a:rPr>
            </a:br>
            <a:r>
              <a:rPr lang="en-US" sz="1600" i="1">
                <a:solidFill>
                  <a:schemeClr val="dk1"/>
                </a:solidFill>
                <a:latin typeface="Times New Roman"/>
                <a:ea typeface="Times New Roman"/>
                <a:cs typeface="Times New Roman"/>
                <a:sym typeface="Times New Roman"/>
              </a:rPr>
              <a:t> per year)</a:t>
            </a:r>
            <a:endParaRPr sz="1600">
              <a:solidFill>
                <a:schemeClr val="dk1"/>
              </a:solidFill>
              <a:latin typeface="Times New Roman"/>
              <a:ea typeface="Times New Roman"/>
              <a:cs typeface="Times New Roman"/>
              <a:sym typeface="Times New Roman"/>
            </a:endParaRPr>
          </a:p>
        </p:txBody>
      </p:sp>
      <p:sp>
        <p:nvSpPr>
          <p:cNvPr id="324" name="Google Shape;324;p27"/>
          <p:cNvSpPr/>
          <p:nvPr/>
        </p:nvSpPr>
        <p:spPr>
          <a:xfrm>
            <a:off x="6010275" y="3541713"/>
            <a:ext cx="533400" cy="228600"/>
          </a:xfrm>
          <a:prstGeom prst="rightArrow">
            <a:avLst>
              <a:gd name="adj1" fmla="val 50000"/>
              <a:gd name="adj2" fmla="val 94446"/>
            </a:avLst>
          </a:prstGeom>
          <a:solidFill>
            <a:srgbClr val="FFFF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325" name="Google Shape;325;p27"/>
          <p:cNvSpPr/>
          <p:nvPr/>
        </p:nvSpPr>
        <p:spPr>
          <a:xfrm>
            <a:off x="6467475" y="4227513"/>
            <a:ext cx="533400" cy="228600"/>
          </a:xfrm>
          <a:prstGeom prst="rightArrow">
            <a:avLst>
              <a:gd name="adj1" fmla="val 50000"/>
              <a:gd name="adj2" fmla="val 94446"/>
            </a:avLst>
          </a:prstGeom>
          <a:solidFill>
            <a:srgbClr val="FFFF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326" name="Google Shape;326;p27"/>
          <p:cNvSpPr txBox="1"/>
          <p:nvPr/>
        </p:nvSpPr>
        <p:spPr>
          <a:xfrm>
            <a:off x="381000" y="5413375"/>
            <a:ext cx="3732213" cy="958850"/>
          </a:xfrm>
          <a:prstGeom prst="rect">
            <a:avLst/>
          </a:prstGeom>
          <a:noFill/>
          <a:ln>
            <a:noFill/>
          </a:ln>
        </p:spPr>
        <p:txBody>
          <a:bodyPr spcFirstLastPara="1" wrap="square" lIns="91425" tIns="45700" rIns="91425" bIns="45700" anchor="t" anchorCtr="0">
            <a:noAutofit/>
          </a:bodyPr>
          <a:lstStyle/>
          <a:p>
            <a:pPr marL="0" marR="0" lvl="0" indent="-133350" algn="l" rtl="0">
              <a:lnSpc>
                <a:spcPct val="90000"/>
              </a:lnSpc>
              <a:spcBef>
                <a:spcPts val="0"/>
              </a:spcBef>
              <a:spcAft>
                <a:spcPts val="0"/>
              </a:spcAft>
              <a:buClr>
                <a:schemeClr val="lt2"/>
              </a:buClr>
              <a:buSzPts val="2100"/>
              <a:buFont typeface="Times New Roman"/>
              <a:buChar char="•"/>
            </a:pPr>
            <a:r>
              <a:rPr lang="en-US" sz="2100">
                <a:solidFill>
                  <a:schemeClr val="lt2"/>
                </a:solidFill>
                <a:latin typeface="Times New Roman"/>
                <a:ea typeface="Times New Roman"/>
                <a:cs typeface="Times New Roman"/>
                <a:sym typeface="Times New Roman"/>
              </a:rPr>
              <a:t> </a:t>
            </a:r>
            <a:r>
              <a:rPr lang="en-US" sz="2100">
                <a:solidFill>
                  <a:schemeClr val="dk1"/>
                </a:solidFill>
                <a:latin typeface="Times New Roman"/>
                <a:ea typeface="Times New Roman"/>
                <a:cs typeface="Times New Roman"/>
                <a:sym typeface="Times New Roman"/>
              </a:rPr>
              <a:t>After the shift of demand,    </a:t>
            </a:r>
            <a:br>
              <a:rPr lang="en-US" sz="2100">
                <a:solidFill>
                  <a:schemeClr val="dk1"/>
                </a:solidFill>
                <a:latin typeface="Times New Roman"/>
                <a:ea typeface="Times New Roman"/>
                <a:cs typeface="Times New Roman"/>
                <a:sym typeface="Times New Roman"/>
              </a:rPr>
            </a:br>
            <a:r>
              <a:rPr lang="en-US" sz="2100">
                <a:solidFill>
                  <a:schemeClr val="dk1"/>
                </a:solidFill>
                <a:latin typeface="Times New Roman"/>
                <a:ea typeface="Times New Roman"/>
                <a:cs typeface="Times New Roman"/>
                <a:sym typeface="Times New Roman"/>
              </a:rPr>
              <a:t>  </a:t>
            </a:r>
            <a:r>
              <a:rPr lang="en-US" sz="2100" b="1" i="1">
                <a:solidFill>
                  <a:schemeClr val="dk1"/>
                </a:solidFill>
                <a:latin typeface="Times New Roman"/>
                <a:ea typeface="Times New Roman"/>
                <a:cs typeface="Times New Roman"/>
                <a:sym typeface="Times New Roman"/>
              </a:rPr>
              <a:t>Q</a:t>
            </a:r>
            <a:r>
              <a:rPr lang="en-US" sz="2100" b="1" i="1" baseline="-25000">
                <a:solidFill>
                  <a:schemeClr val="dk1"/>
                </a:solidFill>
                <a:latin typeface="Times New Roman"/>
                <a:ea typeface="Times New Roman"/>
                <a:cs typeface="Times New Roman"/>
                <a:sym typeface="Times New Roman"/>
              </a:rPr>
              <a:t>3</a:t>
            </a:r>
            <a:r>
              <a:rPr lang="en-US" sz="2100">
                <a:solidFill>
                  <a:schemeClr val="dk1"/>
                </a:solidFill>
                <a:latin typeface="Times New Roman"/>
                <a:ea typeface="Times New Roman"/>
                <a:cs typeface="Times New Roman"/>
                <a:sym typeface="Times New Roman"/>
              </a:rPr>
              <a:t> units are demanded at $10 </a:t>
            </a:r>
            <a:br>
              <a:rPr lang="en-US" sz="2100">
                <a:solidFill>
                  <a:schemeClr val="dk1"/>
                </a:solidFill>
                <a:latin typeface="Times New Roman"/>
                <a:ea typeface="Times New Roman"/>
                <a:cs typeface="Times New Roman"/>
                <a:sym typeface="Times New Roman"/>
              </a:rPr>
            </a:br>
            <a:r>
              <a:rPr lang="en-US" sz="2100">
                <a:solidFill>
                  <a:schemeClr val="dk1"/>
                </a:solidFill>
                <a:latin typeface="Times New Roman"/>
                <a:ea typeface="Times New Roman"/>
                <a:cs typeface="Times New Roman"/>
                <a:sym typeface="Times New Roman"/>
              </a:rPr>
              <a:t>  instead of </a:t>
            </a:r>
            <a:r>
              <a:rPr lang="en-US" sz="2100" b="1" i="1">
                <a:solidFill>
                  <a:schemeClr val="dk1"/>
                </a:solidFill>
                <a:latin typeface="Times New Roman"/>
                <a:ea typeface="Times New Roman"/>
                <a:cs typeface="Times New Roman"/>
                <a:sym typeface="Times New Roman"/>
              </a:rPr>
              <a:t>Q</a:t>
            </a:r>
            <a:r>
              <a:rPr lang="en-US" sz="2100" b="1" i="1" baseline="-25000">
                <a:solidFill>
                  <a:schemeClr val="dk1"/>
                </a:solidFill>
                <a:latin typeface="Times New Roman"/>
                <a:ea typeface="Times New Roman"/>
                <a:cs typeface="Times New Roman"/>
                <a:sym typeface="Times New Roman"/>
              </a:rPr>
              <a:t>2</a:t>
            </a:r>
            <a:r>
              <a:rPr lang="en-US" sz="2100">
                <a:solidFill>
                  <a:schemeClr val="dk1"/>
                </a:solidFill>
                <a:latin typeface="Times New Roman"/>
                <a:ea typeface="Times New Roman"/>
                <a:cs typeface="Times New Roman"/>
                <a:sym typeface="Times New Roman"/>
              </a:rPr>
              <a:t> (</a:t>
            </a:r>
            <a:r>
              <a:rPr lang="en-US" sz="2100" b="1" i="1">
                <a:solidFill>
                  <a:schemeClr val="dk1"/>
                </a:solidFill>
                <a:latin typeface="Times New Roman"/>
                <a:ea typeface="Times New Roman"/>
                <a:cs typeface="Times New Roman"/>
                <a:sym typeface="Times New Roman"/>
              </a:rPr>
              <a:t>Q</a:t>
            </a:r>
            <a:r>
              <a:rPr lang="en-US" sz="2100" b="1" i="1" baseline="-25000">
                <a:solidFill>
                  <a:schemeClr val="dk1"/>
                </a:solidFill>
                <a:latin typeface="Times New Roman"/>
                <a:ea typeface="Times New Roman"/>
                <a:cs typeface="Times New Roman"/>
                <a:sym typeface="Times New Roman"/>
              </a:rPr>
              <a:t>3</a:t>
            </a:r>
            <a:r>
              <a:rPr lang="en-US" sz="2100">
                <a:solidFill>
                  <a:schemeClr val="dk1"/>
                </a:solidFill>
                <a:latin typeface="Times New Roman"/>
                <a:ea typeface="Times New Roman"/>
                <a:cs typeface="Times New Roman"/>
                <a:sym typeface="Times New Roman"/>
              </a:rPr>
              <a:t> </a:t>
            </a:r>
            <a:r>
              <a:rPr lang="en-US" sz="2100" b="1">
                <a:solidFill>
                  <a:schemeClr val="dk1"/>
                </a:solidFill>
                <a:latin typeface="Times New Roman"/>
                <a:ea typeface="Times New Roman"/>
                <a:cs typeface="Times New Roman"/>
                <a:sym typeface="Times New Roman"/>
              </a:rPr>
              <a:t>&gt;</a:t>
            </a:r>
            <a:r>
              <a:rPr lang="en-US" sz="2100">
                <a:solidFill>
                  <a:schemeClr val="dk1"/>
                </a:solidFill>
                <a:latin typeface="Times New Roman"/>
                <a:ea typeface="Times New Roman"/>
                <a:cs typeface="Times New Roman"/>
                <a:sym typeface="Times New Roman"/>
              </a:rPr>
              <a:t> </a:t>
            </a:r>
            <a:r>
              <a:rPr lang="en-US" sz="2100" b="1" i="1">
                <a:solidFill>
                  <a:schemeClr val="dk1"/>
                </a:solidFill>
                <a:latin typeface="Times New Roman"/>
                <a:ea typeface="Times New Roman"/>
                <a:cs typeface="Times New Roman"/>
                <a:sym typeface="Times New Roman"/>
              </a:rPr>
              <a:t>Q</a:t>
            </a:r>
            <a:r>
              <a:rPr lang="en-US" sz="2100" b="1" i="1" baseline="-25000">
                <a:solidFill>
                  <a:schemeClr val="dk1"/>
                </a:solidFill>
                <a:latin typeface="Times New Roman"/>
                <a:ea typeface="Times New Roman"/>
                <a:cs typeface="Times New Roman"/>
                <a:sym typeface="Times New Roman"/>
              </a:rPr>
              <a:t>2</a:t>
            </a:r>
            <a:r>
              <a:rPr lang="en-US" sz="2100">
                <a:solidFill>
                  <a:schemeClr val="dk1"/>
                </a:solidFill>
                <a:latin typeface="Times New Roman"/>
                <a:ea typeface="Times New Roman"/>
                <a:cs typeface="Times New Roman"/>
                <a:sym typeface="Times New Roman"/>
              </a:rPr>
              <a:t> </a:t>
            </a:r>
            <a:r>
              <a:rPr lang="en-US" sz="2100" b="1">
                <a:solidFill>
                  <a:schemeClr val="dk1"/>
                </a:solidFill>
                <a:latin typeface="Times New Roman"/>
                <a:ea typeface="Times New Roman"/>
                <a:cs typeface="Times New Roman"/>
                <a:sym typeface="Times New Roman"/>
              </a:rPr>
              <a:t>&gt;</a:t>
            </a:r>
            <a:r>
              <a:rPr lang="en-US" sz="2100">
                <a:solidFill>
                  <a:schemeClr val="dk1"/>
                </a:solidFill>
                <a:latin typeface="Times New Roman"/>
                <a:ea typeface="Times New Roman"/>
                <a:cs typeface="Times New Roman"/>
                <a:sym typeface="Times New Roman"/>
              </a:rPr>
              <a:t> </a:t>
            </a:r>
            <a:r>
              <a:rPr lang="en-US" sz="2100" b="1" i="1">
                <a:solidFill>
                  <a:schemeClr val="dk1"/>
                </a:solidFill>
                <a:latin typeface="Times New Roman"/>
                <a:ea typeface="Times New Roman"/>
                <a:cs typeface="Times New Roman"/>
                <a:sym typeface="Times New Roman"/>
              </a:rPr>
              <a:t>Q</a:t>
            </a:r>
            <a:r>
              <a:rPr lang="en-US" sz="2100" b="1" i="1" baseline="-25000">
                <a:solidFill>
                  <a:schemeClr val="dk1"/>
                </a:solidFill>
                <a:latin typeface="Times New Roman"/>
                <a:ea typeface="Times New Roman"/>
                <a:cs typeface="Times New Roman"/>
                <a:sym typeface="Times New Roman"/>
              </a:rPr>
              <a:t>1</a:t>
            </a:r>
            <a:r>
              <a:rPr lang="en-US" sz="2100">
                <a:solidFill>
                  <a:schemeClr val="dk1"/>
                </a:solidFill>
                <a:latin typeface="Times New Roman"/>
                <a:ea typeface="Times New Roman"/>
                <a:cs typeface="Times New Roman"/>
                <a:sym typeface="Times New Roman"/>
              </a:rPr>
              <a:t>).</a:t>
            </a:r>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0"/>
                                        </p:tgtEl>
                                        <p:attrNameLst>
                                          <p:attrName>style.visibility</p:attrName>
                                        </p:attrNameLst>
                                      </p:cBhvr>
                                      <p:to>
                                        <p:strVal val="visible"/>
                                      </p:to>
                                    </p:set>
                                    <p:animEffect transition="in" filter="fade">
                                      <p:cBhvr>
                                        <p:cTn id="7" dur="500"/>
                                        <p:tgtEl>
                                          <p:spTgt spid="3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5"/>
                                        </p:tgtEl>
                                        <p:attrNameLst>
                                          <p:attrName>style.visibility</p:attrName>
                                        </p:attrNameLst>
                                      </p:cBhvr>
                                      <p:to>
                                        <p:strVal val="visible"/>
                                      </p:to>
                                    </p:set>
                                    <p:animEffect transition="in" filter="fade">
                                      <p:cBhvr>
                                        <p:cTn id="11" dur="500"/>
                                        <p:tgtEl>
                                          <p:spTgt spid="30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7"/>
                                        </p:tgtEl>
                                        <p:attrNameLst>
                                          <p:attrName>style.visibility</p:attrName>
                                        </p:attrNameLst>
                                      </p:cBhvr>
                                      <p:to>
                                        <p:strVal val="visible"/>
                                      </p:to>
                                    </p:set>
                                    <p:animEffect transition="in" filter="fade">
                                      <p:cBhvr>
                                        <p:cTn id="15" dur="500"/>
                                        <p:tgtEl>
                                          <p:spTgt spid="307"/>
                                        </p:tgtEl>
                                      </p:cBhvr>
                                    </p:animEffect>
                                  </p:childTnLst>
                                </p:cTn>
                              </p:par>
                            </p:childTnLst>
                          </p:cTn>
                        </p:par>
                        <p:par>
                          <p:cTn id="16" fill="hold">
                            <p:stCondLst>
                              <p:cond delay="1500"/>
                            </p:stCondLst>
                            <p:childTnLst>
                              <p:par>
                                <p:cTn id="17" presetID="23" presetClass="entr" presetSubtype="16" fill="hold" nodeType="afterEffect">
                                  <p:stCondLst>
                                    <p:cond delay="0"/>
                                  </p:stCondLst>
                                  <p:childTnLst>
                                    <p:set>
                                      <p:cBhvr>
                                        <p:cTn id="18" dur="1" fill="hold">
                                          <p:stCondLst>
                                            <p:cond delay="0"/>
                                          </p:stCondLst>
                                        </p:cTn>
                                        <p:tgtEl>
                                          <p:spTgt spid="317"/>
                                        </p:tgtEl>
                                        <p:attrNameLst>
                                          <p:attrName>style.visibility</p:attrName>
                                        </p:attrNameLst>
                                      </p:cBhvr>
                                      <p:to>
                                        <p:strVal val="visible"/>
                                      </p:to>
                                    </p:set>
                                    <p:anim calcmode="lin" valueType="num">
                                      <p:cBhvr additive="base">
                                        <p:cTn id="19" dur="500"/>
                                        <p:tgtEl>
                                          <p:spTgt spid="317"/>
                                        </p:tgtEl>
                                        <p:attrNameLst>
                                          <p:attrName>ppt_w</p:attrName>
                                        </p:attrNameLst>
                                      </p:cBhvr>
                                      <p:tavLst>
                                        <p:tav tm="0">
                                          <p:val>
                                            <p:strVal val="0"/>
                                          </p:val>
                                        </p:tav>
                                        <p:tav tm="100000">
                                          <p:val>
                                            <p:strVal val="#ppt_w"/>
                                          </p:val>
                                        </p:tav>
                                      </p:tavLst>
                                    </p:anim>
                                    <p:anim calcmode="lin" valueType="num">
                                      <p:cBhvr additive="base">
                                        <p:cTn id="20" dur="500"/>
                                        <p:tgtEl>
                                          <p:spTgt spid="317"/>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02"/>
                                        </p:tgtEl>
                                        <p:attrNameLst>
                                          <p:attrName>style.visibility</p:attrName>
                                        </p:attrNameLst>
                                      </p:cBhvr>
                                      <p:to>
                                        <p:strVal val="visible"/>
                                      </p:to>
                                    </p:set>
                                    <p:animEffect transition="in" filter="fade">
                                      <p:cBhvr>
                                        <p:cTn id="25" dur="500"/>
                                        <p:tgtEl>
                                          <p:spTgt spid="30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03"/>
                                        </p:tgtEl>
                                        <p:attrNameLst>
                                          <p:attrName>style.visibility</p:attrName>
                                        </p:attrNameLst>
                                      </p:cBhvr>
                                      <p:to>
                                        <p:strVal val="visible"/>
                                      </p:to>
                                    </p:set>
                                    <p:animEffect transition="in" filter="fade">
                                      <p:cBhvr>
                                        <p:cTn id="30" dur="500"/>
                                        <p:tgtEl>
                                          <p:spTgt spid="303"/>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324"/>
                                        </p:tgtEl>
                                        <p:attrNameLst>
                                          <p:attrName>style.visibility</p:attrName>
                                        </p:attrNameLst>
                                      </p:cBhvr>
                                      <p:to>
                                        <p:strVal val="visible"/>
                                      </p:to>
                                    </p:set>
                                    <p:animEffect transition="in" filter="fade">
                                      <p:cBhvr>
                                        <p:cTn id="34" dur="500"/>
                                        <p:tgtEl>
                                          <p:spTgt spid="324"/>
                                        </p:tgtEl>
                                      </p:cBhvr>
                                    </p:animEffect>
                                  </p:childTnLst>
                                </p:cTn>
                              </p:par>
                              <p:par>
                                <p:cTn id="35" presetID="10" presetClass="entr" presetSubtype="0" fill="hold" nodeType="withEffect">
                                  <p:stCondLst>
                                    <p:cond delay="0"/>
                                  </p:stCondLst>
                                  <p:childTnLst>
                                    <p:set>
                                      <p:cBhvr>
                                        <p:cTn id="36" dur="1" fill="hold">
                                          <p:stCondLst>
                                            <p:cond delay="0"/>
                                          </p:stCondLst>
                                        </p:cTn>
                                        <p:tgtEl>
                                          <p:spTgt spid="325"/>
                                        </p:tgtEl>
                                        <p:attrNameLst>
                                          <p:attrName>style.visibility</p:attrName>
                                        </p:attrNameLst>
                                      </p:cBhvr>
                                      <p:to>
                                        <p:strVal val="visible"/>
                                      </p:to>
                                    </p:set>
                                    <p:animEffect transition="in" filter="fade">
                                      <p:cBhvr>
                                        <p:cTn id="37" dur="500"/>
                                        <p:tgtEl>
                                          <p:spTgt spid="325"/>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320"/>
                                        </p:tgtEl>
                                        <p:attrNameLst>
                                          <p:attrName>style.visibility</p:attrName>
                                        </p:attrNameLst>
                                      </p:cBhvr>
                                      <p:to>
                                        <p:strVal val="visible"/>
                                      </p:to>
                                    </p:set>
                                    <p:animEffect transition="in" filter="fade">
                                      <p:cBhvr>
                                        <p:cTn id="41" dur="500"/>
                                        <p:tgtEl>
                                          <p:spTgt spid="3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26"/>
                                        </p:tgtEl>
                                        <p:attrNameLst>
                                          <p:attrName>style.visibility</p:attrName>
                                        </p:attrNameLst>
                                      </p:cBhvr>
                                      <p:to>
                                        <p:strVal val="visible"/>
                                      </p:to>
                                    </p:set>
                                    <p:animEffect transition="in" filter="fade">
                                      <p:cBhvr>
                                        <p:cTn id="46" dur="500"/>
                                        <p:tgtEl>
                                          <p:spTgt spid="326"/>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308"/>
                                        </p:tgtEl>
                                        <p:attrNameLst>
                                          <p:attrName>style.visibility</p:attrName>
                                        </p:attrNameLst>
                                      </p:cBhvr>
                                      <p:to>
                                        <p:strVal val="visible"/>
                                      </p:to>
                                    </p:set>
                                    <p:animEffect transition="in" filter="fade">
                                      <p:cBhvr>
                                        <p:cTn id="50" dur="500"/>
                                        <p:tgtEl>
                                          <p:spTgt spid="308"/>
                                        </p:tgtEl>
                                      </p:cBhvr>
                                    </p:animEffect>
                                  </p:childTnLst>
                                </p:cTn>
                              </p:par>
                            </p:childTnLst>
                          </p:cTn>
                        </p:par>
                        <p:par>
                          <p:cTn id="51" fill="hold">
                            <p:stCondLst>
                              <p:cond delay="1000"/>
                            </p:stCondLst>
                            <p:childTnLst>
                              <p:par>
                                <p:cTn id="52" presetID="10" presetClass="entr" presetSubtype="0" fill="hold" nodeType="afterEffect">
                                  <p:stCondLst>
                                    <p:cond delay="0"/>
                                  </p:stCondLst>
                                  <p:childTnLst>
                                    <p:set>
                                      <p:cBhvr>
                                        <p:cTn id="53" dur="1" fill="hold">
                                          <p:stCondLst>
                                            <p:cond delay="0"/>
                                          </p:stCondLst>
                                        </p:cTn>
                                        <p:tgtEl>
                                          <p:spTgt spid="309"/>
                                        </p:tgtEl>
                                        <p:attrNameLst>
                                          <p:attrName>style.visibility</p:attrName>
                                        </p:attrNameLst>
                                      </p:cBhvr>
                                      <p:to>
                                        <p:strVal val="visible"/>
                                      </p:to>
                                    </p:set>
                                    <p:animEffect transition="in" filter="fade">
                                      <p:cBhvr>
                                        <p:cTn id="54" dur="500"/>
                                        <p:tgtEl>
                                          <p:spTgt spid="309"/>
                                        </p:tgtEl>
                                      </p:cBhvr>
                                    </p:animEffect>
                                  </p:childTnLst>
                                </p:cTn>
                              </p:par>
                            </p:childTnLst>
                          </p:cTn>
                        </p:par>
                        <p:par>
                          <p:cTn id="55" fill="hold">
                            <p:stCondLst>
                              <p:cond delay="1500"/>
                            </p:stCondLst>
                            <p:childTnLst>
                              <p:par>
                                <p:cTn id="56" presetID="23" presetClass="entr" presetSubtype="16" fill="hold" nodeType="afterEffect">
                                  <p:stCondLst>
                                    <p:cond delay="0"/>
                                  </p:stCondLst>
                                  <p:childTnLst>
                                    <p:set>
                                      <p:cBhvr>
                                        <p:cTn id="57" dur="1" fill="hold">
                                          <p:stCondLst>
                                            <p:cond delay="0"/>
                                          </p:stCondLst>
                                        </p:cTn>
                                        <p:tgtEl>
                                          <p:spTgt spid="318"/>
                                        </p:tgtEl>
                                        <p:attrNameLst>
                                          <p:attrName>style.visibility</p:attrName>
                                        </p:attrNameLst>
                                      </p:cBhvr>
                                      <p:to>
                                        <p:strVal val="visible"/>
                                      </p:to>
                                    </p:set>
                                    <p:anim calcmode="lin" valueType="num">
                                      <p:cBhvr additive="base">
                                        <p:cTn id="58" dur="500"/>
                                        <p:tgtEl>
                                          <p:spTgt spid="318"/>
                                        </p:tgtEl>
                                        <p:attrNameLst>
                                          <p:attrName>ppt_w</p:attrName>
                                        </p:attrNameLst>
                                      </p:cBhvr>
                                      <p:tavLst>
                                        <p:tav tm="0">
                                          <p:val>
                                            <p:strVal val="0"/>
                                          </p:val>
                                        </p:tav>
                                        <p:tav tm="100000">
                                          <p:val>
                                            <p:strVal val="#ppt_w"/>
                                          </p:val>
                                        </p:tav>
                                      </p:tavLst>
                                    </p:anim>
                                    <p:anim calcmode="lin" valueType="num">
                                      <p:cBhvr additive="base">
                                        <p:cTn id="59" dur="500"/>
                                        <p:tgtEl>
                                          <p:spTgt spid="31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8"/>
          <p:cNvSpPr txBox="1">
            <a:spLocks noGrp="1"/>
          </p:cNvSpPr>
          <p:nvPr>
            <p:ph type="title"/>
          </p:nvPr>
        </p:nvSpPr>
        <p:spPr>
          <a:xfrm>
            <a:off x="457200" y="704850"/>
            <a:ext cx="82296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None/>
            </a:pPr>
            <a:r>
              <a:rPr lang="en-US"/>
              <a:t>Decrease in Demand</a:t>
            </a:r>
            <a:endParaRPr/>
          </a:p>
        </p:txBody>
      </p:sp>
      <p:cxnSp>
        <p:nvCxnSpPr>
          <p:cNvPr id="332" name="Google Shape;332;p28"/>
          <p:cNvCxnSpPr/>
          <p:nvPr/>
        </p:nvCxnSpPr>
        <p:spPr>
          <a:xfrm>
            <a:off x="1447800" y="5791200"/>
            <a:ext cx="4267200" cy="0"/>
          </a:xfrm>
          <a:prstGeom prst="straightConnector1">
            <a:avLst/>
          </a:prstGeom>
          <a:noFill/>
          <a:ln w="38100" cap="flat" cmpd="sng">
            <a:solidFill>
              <a:schemeClr val="dk1"/>
            </a:solidFill>
            <a:prstDash val="solid"/>
            <a:round/>
            <a:headEnd type="none" w="med" len="med"/>
            <a:tailEnd type="none" w="med" len="med"/>
          </a:ln>
        </p:spPr>
      </p:cxnSp>
      <p:cxnSp>
        <p:nvCxnSpPr>
          <p:cNvPr id="333" name="Google Shape;333;p28"/>
          <p:cNvCxnSpPr/>
          <p:nvPr/>
        </p:nvCxnSpPr>
        <p:spPr>
          <a:xfrm>
            <a:off x="1828800" y="3276600"/>
            <a:ext cx="1752600" cy="2133600"/>
          </a:xfrm>
          <a:prstGeom prst="straightConnector1">
            <a:avLst/>
          </a:prstGeom>
          <a:noFill/>
          <a:ln w="38100" cap="flat" cmpd="sng">
            <a:solidFill>
              <a:srgbClr val="0000FF"/>
            </a:solidFill>
            <a:prstDash val="solid"/>
            <a:round/>
            <a:headEnd type="none" w="med" len="med"/>
            <a:tailEnd type="none" w="med" len="med"/>
          </a:ln>
        </p:spPr>
      </p:cxnSp>
      <p:cxnSp>
        <p:nvCxnSpPr>
          <p:cNvPr id="334" name="Google Shape;334;p28"/>
          <p:cNvCxnSpPr/>
          <p:nvPr/>
        </p:nvCxnSpPr>
        <p:spPr>
          <a:xfrm>
            <a:off x="1524000" y="4724400"/>
            <a:ext cx="2286000" cy="0"/>
          </a:xfrm>
          <a:prstGeom prst="straightConnector1">
            <a:avLst/>
          </a:prstGeom>
          <a:noFill/>
          <a:ln w="9525" cap="flat" cmpd="sng">
            <a:solidFill>
              <a:schemeClr val="dk1"/>
            </a:solidFill>
            <a:prstDash val="dash"/>
            <a:round/>
            <a:headEnd type="none" w="med" len="med"/>
            <a:tailEnd type="none" w="med" len="med"/>
          </a:ln>
        </p:spPr>
      </p:cxnSp>
      <p:cxnSp>
        <p:nvCxnSpPr>
          <p:cNvPr id="335" name="Google Shape;335;p28"/>
          <p:cNvCxnSpPr/>
          <p:nvPr/>
        </p:nvCxnSpPr>
        <p:spPr>
          <a:xfrm>
            <a:off x="2971800" y="4724400"/>
            <a:ext cx="0" cy="1066800"/>
          </a:xfrm>
          <a:prstGeom prst="straightConnector1">
            <a:avLst/>
          </a:prstGeom>
          <a:noFill/>
          <a:ln w="9525" cap="flat" cmpd="sng">
            <a:solidFill>
              <a:schemeClr val="dk1"/>
            </a:solidFill>
            <a:prstDash val="dash"/>
            <a:round/>
            <a:headEnd type="none" w="med" len="med"/>
            <a:tailEnd type="none" w="med" len="med"/>
          </a:ln>
        </p:spPr>
      </p:cxnSp>
      <p:cxnSp>
        <p:nvCxnSpPr>
          <p:cNvPr id="336" name="Google Shape;336;p28"/>
          <p:cNvCxnSpPr/>
          <p:nvPr/>
        </p:nvCxnSpPr>
        <p:spPr>
          <a:xfrm rot="10800000">
            <a:off x="1447800" y="2590800"/>
            <a:ext cx="0" cy="3200400"/>
          </a:xfrm>
          <a:prstGeom prst="straightConnector1">
            <a:avLst/>
          </a:prstGeom>
          <a:noFill/>
          <a:ln w="38100" cap="flat" cmpd="sng">
            <a:solidFill>
              <a:schemeClr val="dk1"/>
            </a:solidFill>
            <a:prstDash val="solid"/>
            <a:round/>
            <a:headEnd type="none" w="med" len="med"/>
            <a:tailEnd type="none" w="med" len="med"/>
          </a:ln>
        </p:spPr>
      </p:cxnSp>
      <p:sp>
        <p:nvSpPr>
          <p:cNvPr id="337" name="Google Shape;337;p28"/>
          <p:cNvSpPr txBox="1"/>
          <p:nvPr/>
        </p:nvSpPr>
        <p:spPr>
          <a:xfrm>
            <a:off x="762000" y="4495800"/>
            <a:ext cx="838200" cy="3667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$30</a:t>
            </a:r>
            <a:endParaRPr/>
          </a:p>
        </p:txBody>
      </p:sp>
      <p:cxnSp>
        <p:nvCxnSpPr>
          <p:cNvPr id="338" name="Google Shape;338;p28"/>
          <p:cNvCxnSpPr/>
          <p:nvPr/>
        </p:nvCxnSpPr>
        <p:spPr>
          <a:xfrm>
            <a:off x="2514600" y="3124200"/>
            <a:ext cx="1752600" cy="2133600"/>
          </a:xfrm>
          <a:prstGeom prst="straightConnector1">
            <a:avLst/>
          </a:prstGeom>
          <a:noFill/>
          <a:ln w="38100" cap="flat" cmpd="sng">
            <a:solidFill>
              <a:srgbClr val="0000FF"/>
            </a:solidFill>
            <a:prstDash val="solid"/>
            <a:round/>
            <a:headEnd type="none" w="med" len="med"/>
            <a:tailEnd type="none" w="med" len="med"/>
          </a:ln>
        </p:spPr>
      </p:cxnSp>
      <p:cxnSp>
        <p:nvCxnSpPr>
          <p:cNvPr id="339" name="Google Shape;339;p28"/>
          <p:cNvCxnSpPr/>
          <p:nvPr/>
        </p:nvCxnSpPr>
        <p:spPr>
          <a:xfrm>
            <a:off x="3810000" y="4724400"/>
            <a:ext cx="0" cy="1066800"/>
          </a:xfrm>
          <a:prstGeom prst="straightConnector1">
            <a:avLst/>
          </a:prstGeom>
          <a:noFill/>
          <a:ln w="9525" cap="flat" cmpd="sng">
            <a:solidFill>
              <a:schemeClr val="dk1"/>
            </a:solidFill>
            <a:prstDash val="dash"/>
            <a:round/>
            <a:headEnd type="none" w="med" len="med"/>
            <a:tailEnd type="none" w="med" len="med"/>
          </a:ln>
        </p:spPr>
      </p:cxnSp>
      <p:sp>
        <p:nvSpPr>
          <p:cNvPr id="340" name="Google Shape;340;p28"/>
          <p:cNvSpPr/>
          <p:nvPr/>
        </p:nvSpPr>
        <p:spPr>
          <a:xfrm rot="10653801">
            <a:off x="2667000" y="3962400"/>
            <a:ext cx="533400" cy="152400"/>
          </a:xfrm>
          <a:prstGeom prst="rightArrow">
            <a:avLst>
              <a:gd name="adj1" fmla="val 50000"/>
              <a:gd name="adj2" fmla="val 875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341" name="Google Shape;341;p28"/>
          <p:cNvSpPr/>
          <p:nvPr/>
        </p:nvSpPr>
        <p:spPr>
          <a:xfrm rot="10800000">
            <a:off x="2895600" y="4419600"/>
            <a:ext cx="533400" cy="152400"/>
          </a:xfrm>
          <a:prstGeom prst="rightArrow">
            <a:avLst>
              <a:gd name="adj1" fmla="val 50000"/>
              <a:gd name="adj2" fmla="val 875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342" name="Google Shape;342;p28"/>
          <p:cNvSpPr txBox="1"/>
          <p:nvPr/>
        </p:nvSpPr>
        <p:spPr>
          <a:xfrm>
            <a:off x="4419600" y="2438400"/>
            <a:ext cx="4191000" cy="822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The Demand Curve shifts inward</a:t>
            </a:r>
            <a:endParaRPr/>
          </a:p>
        </p:txBody>
      </p:sp>
      <p:sp>
        <p:nvSpPr>
          <p:cNvPr id="343" name="Google Shape;343;p28"/>
          <p:cNvSpPr txBox="1"/>
          <p:nvPr/>
        </p:nvSpPr>
        <p:spPr>
          <a:xfrm rot="-5400000">
            <a:off x="327025" y="3406775"/>
            <a:ext cx="1236663" cy="5191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Price</a:t>
            </a:r>
            <a:endParaRPr/>
          </a:p>
        </p:txBody>
      </p:sp>
      <p:sp>
        <p:nvSpPr>
          <p:cNvPr id="344" name="Google Shape;344;p28"/>
          <p:cNvSpPr txBox="1"/>
          <p:nvPr/>
        </p:nvSpPr>
        <p:spPr>
          <a:xfrm>
            <a:off x="1143000" y="6172200"/>
            <a:ext cx="54102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Quantity Demanded (per day)</a:t>
            </a:r>
            <a:endParaRPr/>
          </a:p>
        </p:txBody>
      </p:sp>
      <p:sp>
        <p:nvSpPr>
          <p:cNvPr id="345" name="Google Shape;345;p28"/>
          <p:cNvSpPr txBox="1"/>
          <p:nvPr/>
        </p:nvSpPr>
        <p:spPr>
          <a:xfrm>
            <a:off x="3352800" y="4953000"/>
            <a:ext cx="685800" cy="3667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D</a:t>
            </a:r>
            <a:r>
              <a:rPr lang="en-US" sz="1800" baseline="-25000">
                <a:solidFill>
                  <a:schemeClr val="dk1"/>
                </a:solidFill>
                <a:latin typeface="Arial"/>
                <a:ea typeface="Arial"/>
                <a:cs typeface="Arial"/>
                <a:sym typeface="Arial"/>
              </a:rPr>
              <a:t>3</a:t>
            </a:r>
            <a:endParaRPr sz="1800">
              <a:solidFill>
                <a:schemeClr val="dk1"/>
              </a:solidFill>
              <a:latin typeface="Arial"/>
              <a:ea typeface="Arial"/>
              <a:cs typeface="Arial"/>
              <a:sym typeface="Arial"/>
            </a:endParaRPr>
          </a:p>
        </p:txBody>
      </p:sp>
      <p:sp>
        <p:nvSpPr>
          <p:cNvPr id="346" name="Google Shape;346;p28"/>
          <p:cNvSpPr txBox="1"/>
          <p:nvPr/>
        </p:nvSpPr>
        <p:spPr>
          <a:xfrm>
            <a:off x="4267200" y="4800600"/>
            <a:ext cx="685800" cy="3667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D</a:t>
            </a:r>
            <a:r>
              <a:rPr lang="en-US" sz="1800" baseline="-25000">
                <a:solidFill>
                  <a:schemeClr val="dk1"/>
                </a:solidFill>
                <a:latin typeface="Arial"/>
                <a:ea typeface="Arial"/>
                <a:cs typeface="Arial"/>
                <a:sym typeface="Arial"/>
              </a:rPr>
              <a:t>1</a:t>
            </a:r>
            <a:endParaRPr sz="1800">
              <a:solidFill>
                <a:schemeClr val="dk1"/>
              </a:solidFill>
              <a:latin typeface="Arial"/>
              <a:ea typeface="Arial"/>
              <a:cs typeface="Arial"/>
              <a:sym typeface="Arial"/>
            </a:endParaRPr>
          </a:p>
        </p:txBody>
      </p:sp>
      <p:sp>
        <p:nvSpPr>
          <p:cNvPr id="347" name="Google Shape;347;p28"/>
          <p:cNvSpPr txBox="1"/>
          <p:nvPr/>
        </p:nvSpPr>
        <p:spPr>
          <a:xfrm>
            <a:off x="3505200" y="5867400"/>
            <a:ext cx="685800" cy="366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1">
                <a:solidFill>
                  <a:schemeClr val="dk1"/>
                </a:solidFill>
                <a:latin typeface="Times New Roman"/>
                <a:ea typeface="Times New Roman"/>
                <a:cs typeface="Times New Roman"/>
                <a:sym typeface="Times New Roman"/>
              </a:rPr>
              <a:t>Q</a:t>
            </a:r>
            <a:r>
              <a:rPr lang="en-US" sz="1800" b="1" i="1" baseline="-25000">
                <a:solidFill>
                  <a:schemeClr val="dk1"/>
                </a:solidFill>
                <a:latin typeface="Times New Roman"/>
                <a:ea typeface="Times New Roman"/>
                <a:cs typeface="Times New Roman"/>
                <a:sym typeface="Times New Roman"/>
              </a:rPr>
              <a:t>1</a:t>
            </a:r>
            <a:endParaRPr/>
          </a:p>
        </p:txBody>
      </p:sp>
      <p:sp>
        <p:nvSpPr>
          <p:cNvPr id="348" name="Google Shape;348;p28"/>
          <p:cNvSpPr txBox="1"/>
          <p:nvPr/>
        </p:nvSpPr>
        <p:spPr>
          <a:xfrm>
            <a:off x="2590800" y="5867400"/>
            <a:ext cx="685800" cy="366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1">
                <a:solidFill>
                  <a:schemeClr val="dk1"/>
                </a:solidFill>
                <a:latin typeface="Times New Roman"/>
                <a:ea typeface="Times New Roman"/>
                <a:cs typeface="Times New Roman"/>
                <a:sym typeface="Times New Roman"/>
              </a:rPr>
              <a:t>Q</a:t>
            </a:r>
            <a:r>
              <a:rPr lang="en-US" sz="1800" b="1" i="1" baseline="-25000">
                <a:solidFill>
                  <a:schemeClr val="dk1"/>
                </a:solidFill>
                <a:latin typeface="Times New Roman"/>
                <a:ea typeface="Times New Roman"/>
                <a:cs typeface="Times New Roman"/>
                <a:sym typeface="Times New Roman"/>
              </a:rPr>
              <a:t>2</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0"/>
                                        </p:tgtEl>
                                        <p:attrNameLst>
                                          <p:attrName>style.visibility</p:attrName>
                                        </p:attrNameLst>
                                      </p:cBhvr>
                                      <p:to>
                                        <p:strVal val="visible"/>
                                      </p:to>
                                    </p:set>
                                    <p:animEffect transition="in" filter="fade">
                                      <p:cBhvr>
                                        <p:cTn id="7" dur="1000"/>
                                        <p:tgtEl>
                                          <p:spTgt spid="340"/>
                                        </p:tgtEl>
                                      </p:cBhvr>
                                    </p:animEffect>
                                  </p:childTnLst>
                                </p:cTn>
                              </p:par>
                              <p:par>
                                <p:cTn id="8" presetID="10" presetClass="entr" presetSubtype="0" fill="hold" nodeType="withEffect">
                                  <p:stCondLst>
                                    <p:cond delay="0"/>
                                  </p:stCondLst>
                                  <p:childTnLst>
                                    <p:set>
                                      <p:cBhvr>
                                        <p:cTn id="9" dur="1" fill="hold">
                                          <p:stCondLst>
                                            <p:cond delay="0"/>
                                          </p:stCondLst>
                                        </p:cTn>
                                        <p:tgtEl>
                                          <p:spTgt spid="341"/>
                                        </p:tgtEl>
                                        <p:attrNameLst>
                                          <p:attrName>style.visibility</p:attrName>
                                        </p:attrNameLst>
                                      </p:cBhvr>
                                      <p:to>
                                        <p:strVal val="visible"/>
                                      </p:to>
                                    </p:set>
                                    <p:animEffect transition="in" filter="fade">
                                      <p:cBhvr>
                                        <p:cTn id="10" dur="1000"/>
                                        <p:tgtEl>
                                          <p:spTgt spid="34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5"/>
                                        </p:tgtEl>
                                        <p:attrNameLst>
                                          <p:attrName>style.visibility</p:attrName>
                                        </p:attrNameLst>
                                      </p:cBhvr>
                                      <p:to>
                                        <p:strVal val="visible"/>
                                      </p:to>
                                    </p:set>
                                  </p:childTnLst>
                                </p:cTn>
                              </p:par>
                              <p:par>
                                <p:cTn id="19" presetID="23" presetClass="entr" presetSubtype="16" fill="hold" nodeType="withEffect">
                                  <p:stCondLst>
                                    <p:cond delay="0"/>
                                  </p:stCondLst>
                                  <p:childTnLst>
                                    <p:set>
                                      <p:cBhvr>
                                        <p:cTn id="20" dur="1" fill="hold">
                                          <p:stCondLst>
                                            <p:cond delay="0"/>
                                          </p:stCondLst>
                                        </p:cTn>
                                        <p:tgtEl>
                                          <p:spTgt spid="348"/>
                                        </p:tgtEl>
                                        <p:attrNameLst>
                                          <p:attrName>style.visibility</p:attrName>
                                        </p:attrNameLst>
                                      </p:cBhvr>
                                      <p:to>
                                        <p:strVal val="visible"/>
                                      </p:to>
                                    </p:set>
                                    <p:anim calcmode="lin" valueType="num">
                                      <p:cBhvr additive="base">
                                        <p:cTn id="21" dur="500"/>
                                        <p:tgtEl>
                                          <p:spTgt spid="348"/>
                                        </p:tgtEl>
                                        <p:attrNameLst>
                                          <p:attrName>ppt_w</p:attrName>
                                        </p:attrNameLst>
                                      </p:cBhvr>
                                      <p:tavLst>
                                        <p:tav tm="0">
                                          <p:val>
                                            <p:strVal val="0"/>
                                          </p:val>
                                        </p:tav>
                                        <p:tav tm="100000">
                                          <p:val>
                                            <p:strVal val="#ppt_w"/>
                                          </p:val>
                                        </p:tav>
                                      </p:tavLst>
                                    </p:anim>
                                    <p:anim calcmode="lin" valueType="num">
                                      <p:cBhvr additive="base">
                                        <p:cTn id="22" dur="500"/>
                                        <p:tgtEl>
                                          <p:spTgt spid="34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9"/>
          <p:cNvSpPr txBox="1">
            <a:spLocks noGrp="1"/>
          </p:cNvSpPr>
          <p:nvPr>
            <p:ph type="title"/>
          </p:nvPr>
        </p:nvSpPr>
        <p:spPr>
          <a:xfrm>
            <a:off x="457200" y="152400"/>
            <a:ext cx="8229600" cy="6873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None/>
            </a:pPr>
            <a:r>
              <a:rPr lang="en-US"/>
              <a:t>Elasticity of Demand</a:t>
            </a:r>
            <a:endParaRPr/>
          </a:p>
        </p:txBody>
      </p:sp>
      <p:sp>
        <p:nvSpPr>
          <p:cNvPr id="354" name="Google Shape;354;p29"/>
          <p:cNvSpPr txBox="1">
            <a:spLocks noGrp="1"/>
          </p:cNvSpPr>
          <p:nvPr>
            <p:ph type="body" idx="1"/>
          </p:nvPr>
        </p:nvSpPr>
        <p:spPr>
          <a:xfrm>
            <a:off x="0" y="624500"/>
            <a:ext cx="8686800" cy="5410200"/>
          </a:xfrm>
          <a:prstGeom prst="rect">
            <a:avLst/>
          </a:prstGeom>
          <a:noFill/>
          <a:ln>
            <a:noFill/>
          </a:ln>
        </p:spPr>
        <p:txBody>
          <a:bodyPr spcFirstLastPara="1" wrap="square" lIns="91425" tIns="45700" rIns="91425" bIns="45700" anchor="t" anchorCtr="0">
            <a:noAutofit/>
          </a:bodyPr>
          <a:lstStyle/>
          <a:p>
            <a:pPr marL="274320" lvl="0" indent="-274320" algn="l" rtl="0">
              <a:lnSpc>
                <a:spcPct val="90000"/>
              </a:lnSpc>
              <a:spcBef>
                <a:spcPts val="0"/>
              </a:spcBef>
              <a:spcAft>
                <a:spcPts val="0"/>
              </a:spcAft>
              <a:buClr>
                <a:schemeClr val="accent3"/>
              </a:buClr>
              <a:buSzPts val="2100"/>
              <a:buFont typeface="Noto Sans Symbols"/>
              <a:buChar char="●"/>
            </a:pPr>
            <a:r>
              <a:rPr lang="en-US" sz="2210" b="1"/>
              <a:t>Elasticity of demand</a:t>
            </a:r>
            <a:r>
              <a:rPr lang="en-US" sz="2210"/>
              <a:t>: A measure of the </a:t>
            </a:r>
            <a:r>
              <a:rPr lang="en-US" sz="2210" b="1"/>
              <a:t>responsiveness of quantity demanded to a change in</a:t>
            </a:r>
            <a:r>
              <a:rPr lang="en-US" sz="2210"/>
              <a:t> </a:t>
            </a:r>
            <a:r>
              <a:rPr lang="en-US" sz="2210" b="1"/>
              <a:t>price</a:t>
            </a:r>
            <a:r>
              <a:rPr lang="en-US" sz="2210"/>
              <a:t>. </a:t>
            </a:r>
            <a:endParaRPr/>
          </a:p>
          <a:p>
            <a:pPr marL="274320" lvl="0" indent="-274320" algn="l" rtl="0">
              <a:lnSpc>
                <a:spcPct val="90000"/>
              </a:lnSpc>
              <a:spcBef>
                <a:spcPts val="442"/>
              </a:spcBef>
              <a:spcAft>
                <a:spcPts val="0"/>
              </a:spcAft>
              <a:buClr>
                <a:schemeClr val="accent3"/>
              </a:buClr>
              <a:buSzPts val="2100"/>
              <a:buFont typeface="Noto Sans Symbols"/>
              <a:buChar char="●"/>
            </a:pPr>
            <a:r>
              <a:rPr lang="en-US" sz="2210"/>
              <a:t>If a change in the price of an item has a very big effect on the quantity demanded, then the demand is elastic.  </a:t>
            </a:r>
            <a:endParaRPr/>
          </a:p>
          <a:p>
            <a:pPr marL="274320" lvl="0" indent="-274320" algn="l" rtl="0">
              <a:lnSpc>
                <a:spcPct val="90000"/>
              </a:lnSpc>
              <a:spcBef>
                <a:spcPts val="442"/>
              </a:spcBef>
              <a:spcAft>
                <a:spcPts val="0"/>
              </a:spcAft>
              <a:buClr>
                <a:schemeClr val="accent3"/>
              </a:buClr>
              <a:buSzPts val="2100"/>
              <a:buFont typeface="Noto Sans Symbols"/>
              <a:buNone/>
            </a:pPr>
            <a:r>
              <a:rPr lang="en-US" sz="2210"/>
              <a:t>     - Most goods that are not considered essential are demand elastic.  People will buy a lot of candy if it is 10 cents per candy bar, but they will buy almost no candy if it is $2 per bar.  </a:t>
            </a:r>
            <a:endParaRPr/>
          </a:p>
          <a:p>
            <a:pPr marL="274320" lvl="0" indent="-274320" algn="l" rtl="0">
              <a:lnSpc>
                <a:spcPct val="90000"/>
              </a:lnSpc>
              <a:spcBef>
                <a:spcPts val="442"/>
              </a:spcBef>
              <a:spcAft>
                <a:spcPts val="0"/>
              </a:spcAft>
              <a:buClr>
                <a:schemeClr val="accent3"/>
              </a:buClr>
              <a:buSzPts val="2100"/>
              <a:buFont typeface="Noto Sans Symbols"/>
              <a:buNone/>
            </a:pPr>
            <a:r>
              <a:rPr lang="en-US" sz="2210"/>
              <a:t>     - Other examples: cars, goods with substitutes, expensive items, purchases that can be postponed</a:t>
            </a:r>
            <a:endParaRPr/>
          </a:p>
          <a:p>
            <a:pPr marL="274320" lvl="0" indent="-274320" algn="l" rtl="0">
              <a:lnSpc>
                <a:spcPct val="90000"/>
              </a:lnSpc>
              <a:spcBef>
                <a:spcPts val="442"/>
              </a:spcBef>
              <a:spcAft>
                <a:spcPts val="0"/>
              </a:spcAft>
              <a:buClr>
                <a:schemeClr val="accent3"/>
              </a:buClr>
              <a:buSzPts val="2100"/>
              <a:buFont typeface="Noto Sans Symbols"/>
              <a:buChar char="●"/>
            </a:pPr>
            <a:r>
              <a:rPr lang="en-US" sz="2210"/>
              <a:t>If a change in the price of an item has little effect on the quantity demanded, then the demand is inelastic.  </a:t>
            </a:r>
            <a:endParaRPr/>
          </a:p>
          <a:p>
            <a:pPr marL="274320" lvl="0" indent="-274320" algn="l" rtl="0">
              <a:lnSpc>
                <a:spcPct val="90000"/>
              </a:lnSpc>
              <a:spcBef>
                <a:spcPts val="442"/>
              </a:spcBef>
              <a:spcAft>
                <a:spcPts val="0"/>
              </a:spcAft>
              <a:buClr>
                <a:schemeClr val="accent3"/>
              </a:buClr>
              <a:buSzPts val="2100"/>
              <a:buFont typeface="Noto Sans Symbols"/>
              <a:buNone/>
            </a:pPr>
            <a:r>
              <a:rPr lang="en-US" sz="2210"/>
              <a:t>     - Goods that are considered essential tend to be inelastic  Examples: salt, sugar, turkey in late November or Frasier Firs in late December; </a:t>
            </a:r>
            <a:endParaRPr/>
          </a:p>
          <a:p>
            <a:pPr marL="274320" lvl="0" indent="-274320" algn="l" rtl="0">
              <a:lnSpc>
                <a:spcPct val="90000"/>
              </a:lnSpc>
              <a:spcBef>
                <a:spcPts val="442"/>
              </a:spcBef>
              <a:spcAft>
                <a:spcPts val="0"/>
              </a:spcAft>
              <a:buClr>
                <a:schemeClr val="accent3"/>
              </a:buClr>
              <a:buSzPts val="2100"/>
              <a:buFont typeface="Noto Sans Symbols"/>
              <a:buNone/>
            </a:pPr>
            <a:r>
              <a:rPr lang="en-US" sz="2210"/>
              <a:t>     - Oil has traditionally been inelastic but that fact appears to be changing recently.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4">
                                            <p:txEl>
                                              <p:pRg st="0" end="0"/>
                                            </p:txEl>
                                          </p:spTgt>
                                        </p:tgtEl>
                                        <p:attrNameLst>
                                          <p:attrName>style.visibility</p:attrName>
                                        </p:attrNameLst>
                                      </p:cBhvr>
                                      <p:to>
                                        <p:strVal val="visible"/>
                                      </p:to>
                                    </p:set>
                                    <p:animEffect transition="in" filter="fade">
                                      <p:cBhvr>
                                        <p:cTn id="7" dur="500"/>
                                        <p:tgtEl>
                                          <p:spTgt spid="3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4">
                                            <p:txEl>
                                              <p:pRg st="1" end="1"/>
                                            </p:txEl>
                                          </p:spTgt>
                                        </p:tgtEl>
                                        <p:attrNameLst>
                                          <p:attrName>style.visibility</p:attrName>
                                        </p:attrNameLst>
                                      </p:cBhvr>
                                      <p:to>
                                        <p:strVal val="visible"/>
                                      </p:to>
                                    </p:set>
                                    <p:animEffect transition="in" filter="fade">
                                      <p:cBhvr>
                                        <p:cTn id="12" dur="500"/>
                                        <p:tgtEl>
                                          <p:spTgt spid="3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4">
                                            <p:txEl>
                                              <p:pRg st="2" end="2"/>
                                            </p:txEl>
                                          </p:spTgt>
                                        </p:tgtEl>
                                        <p:attrNameLst>
                                          <p:attrName>style.visibility</p:attrName>
                                        </p:attrNameLst>
                                      </p:cBhvr>
                                      <p:to>
                                        <p:strVal val="visible"/>
                                      </p:to>
                                    </p:set>
                                    <p:animEffect transition="in" filter="fade">
                                      <p:cBhvr>
                                        <p:cTn id="17" dur="500"/>
                                        <p:tgtEl>
                                          <p:spTgt spid="35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4">
                                            <p:txEl>
                                              <p:pRg st="3" end="3"/>
                                            </p:txEl>
                                          </p:spTgt>
                                        </p:tgtEl>
                                        <p:attrNameLst>
                                          <p:attrName>style.visibility</p:attrName>
                                        </p:attrNameLst>
                                      </p:cBhvr>
                                      <p:to>
                                        <p:strVal val="visible"/>
                                      </p:to>
                                    </p:set>
                                    <p:animEffect transition="in" filter="fade">
                                      <p:cBhvr>
                                        <p:cTn id="22" dur="500"/>
                                        <p:tgtEl>
                                          <p:spTgt spid="35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4">
                                            <p:txEl>
                                              <p:pRg st="4" end="4"/>
                                            </p:txEl>
                                          </p:spTgt>
                                        </p:tgtEl>
                                        <p:attrNameLst>
                                          <p:attrName>style.visibility</p:attrName>
                                        </p:attrNameLst>
                                      </p:cBhvr>
                                      <p:to>
                                        <p:strVal val="visible"/>
                                      </p:to>
                                    </p:set>
                                    <p:animEffect transition="in" filter="fade">
                                      <p:cBhvr>
                                        <p:cTn id="27" dur="500"/>
                                        <p:tgtEl>
                                          <p:spTgt spid="35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4">
                                            <p:txEl>
                                              <p:pRg st="5" end="5"/>
                                            </p:txEl>
                                          </p:spTgt>
                                        </p:tgtEl>
                                        <p:attrNameLst>
                                          <p:attrName>style.visibility</p:attrName>
                                        </p:attrNameLst>
                                      </p:cBhvr>
                                      <p:to>
                                        <p:strVal val="visible"/>
                                      </p:to>
                                    </p:set>
                                    <p:animEffect transition="in" filter="fade">
                                      <p:cBhvr>
                                        <p:cTn id="32" dur="500"/>
                                        <p:tgtEl>
                                          <p:spTgt spid="35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54">
                                            <p:txEl>
                                              <p:pRg st="6" end="6"/>
                                            </p:txEl>
                                          </p:spTgt>
                                        </p:tgtEl>
                                        <p:attrNameLst>
                                          <p:attrName>style.visibility</p:attrName>
                                        </p:attrNameLst>
                                      </p:cBhvr>
                                      <p:to>
                                        <p:strVal val="visible"/>
                                      </p:to>
                                    </p:set>
                                    <p:animEffect transition="in" filter="fade">
                                      <p:cBhvr>
                                        <p:cTn id="37" dur="500"/>
                                        <p:tgtEl>
                                          <p:spTgt spid="35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30"/>
          <p:cNvSpPr/>
          <p:nvPr/>
        </p:nvSpPr>
        <p:spPr>
          <a:xfrm>
            <a:off x="114300" y="781050"/>
            <a:ext cx="3695700" cy="5695950"/>
          </a:xfrm>
          <a:prstGeom prst="rect">
            <a:avLst/>
          </a:prstGeom>
          <a:solidFill>
            <a:srgbClr val="FBF5DB"/>
          </a:solidFill>
          <a:ln w="12700" cap="flat" cmpd="sng">
            <a:solidFill>
              <a:schemeClr val="lt2"/>
            </a:solidFill>
            <a:prstDash val="solid"/>
            <a:miter lim="800000"/>
            <a:headEnd type="none" w="sm" len="sm"/>
            <a:tailEnd type="none" w="sm" len="sm"/>
          </a:ln>
          <a:effectLst>
            <a:outerShdw dist="35921" dir="2700000" algn="ctr" rotWithShape="0">
              <a:srgbClr val="808080"/>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360" name="Google Shape;360;p30"/>
          <p:cNvSpPr/>
          <p:nvPr/>
        </p:nvSpPr>
        <p:spPr>
          <a:xfrm>
            <a:off x="133350" y="768350"/>
            <a:ext cx="3581400" cy="5327650"/>
          </a:xfrm>
          <a:prstGeom prst="rect">
            <a:avLst/>
          </a:prstGeom>
          <a:noFill/>
          <a:ln>
            <a:noFill/>
          </a:ln>
          <a:effectLst>
            <a:outerShdw dist="35921" dir="2700000" algn="ctr" rotWithShape="0">
              <a:srgbClr val="80808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361" name="Google Shape;361;p30"/>
          <p:cNvSpPr txBox="1"/>
          <p:nvPr/>
        </p:nvSpPr>
        <p:spPr>
          <a:xfrm>
            <a:off x="158750" y="823913"/>
            <a:ext cx="3727450" cy="1836737"/>
          </a:xfrm>
          <a:prstGeom prst="rect">
            <a:avLst/>
          </a:prstGeom>
          <a:noFill/>
          <a:ln>
            <a:noFill/>
          </a:ln>
        </p:spPr>
        <p:txBody>
          <a:bodyPr spcFirstLastPara="1" wrap="square" lIns="91425" tIns="45700" rIns="91425" bIns="45700" anchor="t" anchorCtr="0">
            <a:noAutofit/>
          </a:bodyPr>
          <a:lstStyle/>
          <a:p>
            <a:pPr marL="0" marR="0" lvl="0" indent="-133350" algn="l" rtl="0">
              <a:lnSpc>
                <a:spcPct val="90000"/>
              </a:lnSpc>
              <a:spcBef>
                <a:spcPts val="0"/>
              </a:spcBef>
              <a:spcAft>
                <a:spcPts val="0"/>
              </a:spcAft>
              <a:buClr>
                <a:schemeClr val="lt2"/>
              </a:buClr>
              <a:buSzPts val="2100"/>
              <a:buFont typeface="Times New Roman"/>
              <a:buChar char="•"/>
            </a:pPr>
            <a:r>
              <a:rPr lang="en-US" sz="2100">
                <a:solidFill>
                  <a:schemeClr val="lt2"/>
                </a:solidFill>
                <a:latin typeface="Times New Roman"/>
                <a:ea typeface="Times New Roman"/>
                <a:cs typeface="Times New Roman"/>
                <a:sym typeface="Times New Roman"/>
              </a:rPr>
              <a:t> </a:t>
            </a:r>
            <a:r>
              <a:rPr lang="en-US" sz="2100">
                <a:solidFill>
                  <a:schemeClr val="dk1"/>
                </a:solidFill>
                <a:latin typeface="Times New Roman"/>
                <a:ea typeface="Times New Roman"/>
                <a:cs typeface="Times New Roman"/>
                <a:sym typeface="Times New Roman"/>
              </a:rPr>
              <a:t>When the market price for </a:t>
            </a:r>
            <a:br>
              <a:rPr lang="en-US" sz="2100">
                <a:solidFill>
                  <a:schemeClr val="dk1"/>
                </a:solidFill>
                <a:latin typeface="Times New Roman"/>
                <a:ea typeface="Times New Roman"/>
                <a:cs typeface="Times New Roman"/>
                <a:sym typeface="Times New Roman"/>
              </a:rPr>
            </a:br>
            <a:r>
              <a:rPr lang="en-US" sz="2100">
                <a:solidFill>
                  <a:schemeClr val="dk1"/>
                </a:solidFill>
                <a:latin typeface="Times New Roman"/>
                <a:ea typeface="Times New Roman"/>
                <a:cs typeface="Times New Roman"/>
                <a:sym typeface="Times New Roman"/>
              </a:rPr>
              <a:t>  gasoline rises from $1.25 to </a:t>
            </a:r>
            <a:br>
              <a:rPr lang="en-US" sz="2100">
                <a:solidFill>
                  <a:schemeClr val="dk1"/>
                </a:solidFill>
                <a:latin typeface="Times New Roman"/>
                <a:ea typeface="Times New Roman"/>
                <a:cs typeface="Times New Roman"/>
                <a:sym typeface="Times New Roman"/>
              </a:rPr>
            </a:br>
            <a:r>
              <a:rPr lang="en-US" sz="2100">
                <a:solidFill>
                  <a:schemeClr val="dk1"/>
                </a:solidFill>
                <a:latin typeface="Times New Roman"/>
                <a:ea typeface="Times New Roman"/>
                <a:cs typeface="Times New Roman"/>
                <a:sym typeface="Times New Roman"/>
              </a:rPr>
              <a:t>  $2.00 a gallon, the quantity </a:t>
            </a:r>
            <a:br>
              <a:rPr lang="en-US" sz="2100">
                <a:solidFill>
                  <a:schemeClr val="dk1"/>
                </a:solidFill>
                <a:latin typeface="Times New Roman"/>
                <a:ea typeface="Times New Roman"/>
                <a:cs typeface="Times New Roman"/>
                <a:sym typeface="Times New Roman"/>
              </a:rPr>
            </a:br>
            <a:r>
              <a:rPr lang="en-US" sz="2100">
                <a:solidFill>
                  <a:schemeClr val="dk1"/>
                </a:solidFill>
                <a:latin typeface="Times New Roman"/>
                <a:ea typeface="Times New Roman"/>
                <a:cs typeface="Times New Roman"/>
                <a:sym typeface="Times New Roman"/>
              </a:rPr>
              <a:t>  demanded in the market</a:t>
            </a:r>
            <a:endParaRPr/>
          </a:p>
          <a:p>
            <a:pPr marL="0" marR="0" lvl="0" indent="0" algn="l" rtl="0">
              <a:lnSpc>
                <a:spcPct val="90000"/>
              </a:lnSpc>
              <a:spcBef>
                <a:spcPts val="0"/>
              </a:spcBef>
              <a:spcAft>
                <a:spcPts val="0"/>
              </a:spcAft>
              <a:buNone/>
            </a:pPr>
            <a:r>
              <a:rPr lang="en-US" sz="2100">
                <a:solidFill>
                  <a:schemeClr val="dk1"/>
                </a:solidFill>
                <a:latin typeface="Times New Roman"/>
                <a:ea typeface="Times New Roman"/>
                <a:cs typeface="Times New Roman"/>
                <a:sym typeface="Times New Roman"/>
              </a:rPr>
              <a:t>  falls insignificantly from 8 to 7 </a:t>
            </a:r>
            <a:br>
              <a:rPr lang="en-US" sz="2100">
                <a:solidFill>
                  <a:schemeClr val="dk1"/>
                </a:solidFill>
                <a:latin typeface="Times New Roman"/>
                <a:ea typeface="Times New Roman"/>
                <a:cs typeface="Times New Roman"/>
                <a:sym typeface="Times New Roman"/>
              </a:rPr>
            </a:br>
            <a:r>
              <a:rPr lang="en-US" sz="2100">
                <a:solidFill>
                  <a:schemeClr val="dk1"/>
                </a:solidFill>
                <a:latin typeface="Times New Roman"/>
                <a:ea typeface="Times New Roman"/>
                <a:cs typeface="Times New Roman"/>
                <a:sym typeface="Times New Roman"/>
              </a:rPr>
              <a:t>  million units per week.</a:t>
            </a:r>
            <a:endParaRPr/>
          </a:p>
        </p:txBody>
      </p:sp>
      <p:sp>
        <p:nvSpPr>
          <p:cNvPr id="362" name="Google Shape;362;p30"/>
          <p:cNvSpPr txBox="1"/>
          <p:nvPr/>
        </p:nvSpPr>
        <p:spPr>
          <a:xfrm>
            <a:off x="112713" y="2590800"/>
            <a:ext cx="3697287" cy="1825625"/>
          </a:xfrm>
          <a:prstGeom prst="rect">
            <a:avLst/>
          </a:prstGeom>
          <a:noFill/>
          <a:ln>
            <a:noFill/>
          </a:ln>
        </p:spPr>
        <p:txBody>
          <a:bodyPr spcFirstLastPara="1" wrap="square" lIns="91425" tIns="45700" rIns="91425" bIns="45700" anchor="t" anchorCtr="0">
            <a:noAutofit/>
          </a:bodyPr>
          <a:lstStyle/>
          <a:p>
            <a:pPr marL="0" marR="0" lvl="0" indent="-133350" algn="l" rtl="0">
              <a:lnSpc>
                <a:spcPct val="90000"/>
              </a:lnSpc>
              <a:spcBef>
                <a:spcPts val="0"/>
              </a:spcBef>
              <a:spcAft>
                <a:spcPts val="0"/>
              </a:spcAft>
              <a:buClr>
                <a:schemeClr val="dk1"/>
              </a:buClr>
              <a:buSzPts val="2100"/>
              <a:buFont typeface="Times New Roman"/>
              <a:buChar char="•"/>
            </a:pPr>
            <a:r>
              <a:rPr lang="en-US" sz="2100">
                <a:solidFill>
                  <a:schemeClr val="dk1"/>
                </a:solidFill>
                <a:latin typeface="Times New Roman"/>
                <a:ea typeface="Times New Roman"/>
                <a:cs typeface="Times New Roman"/>
                <a:sym typeface="Times New Roman"/>
              </a:rPr>
              <a:t> In contrast, when the market </a:t>
            </a:r>
            <a:br>
              <a:rPr lang="en-US" sz="2100">
                <a:solidFill>
                  <a:schemeClr val="dk1"/>
                </a:solidFill>
                <a:latin typeface="Times New Roman"/>
                <a:ea typeface="Times New Roman"/>
                <a:cs typeface="Times New Roman"/>
                <a:sym typeface="Times New Roman"/>
              </a:rPr>
            </a:br>
            <a:r>
              <a:rPr lang="en-US" sz="2100">
                <a:solidFill>
                  <a:schemeClr val="dk1"/>
                </a:solidFill>
                <a:latin typeface="Times New Roman"/>
                <a:ea typeface="Times New Roman"/>
                <a:cs typeface="Times New Roman"/>
                <a:sym typeface="Times New Roman"/>
              </a:rPr>
              <a:t>  price for tacos rises from $1.25 </a:t>
            </a:r>
            <a:br>
              <a:rPr lang="en-US" sz="2100">
                <a:solidFill>
                  <a:schemeClr val="dk1"/>
                </a:solidFill>
                <a:latin typeface="Times New Roman"/>
                <a:ea typeface="Times New Roman"/>
                <a:cs typeface="Times New Roman"/>
                <a:sym typeface="Times New Roman"/>
              </a:rPr>
            </a:br>
            <a:r>
              <a:rPr lang="en-US" sz="2100">
                <a:solidFill>
                  <a:schemeClr val="dk1"/>
                </a:solidFill>
                <a:latin typeface="Times New Roman"/>
                <a:ea typeface="Times New Roman"/>
                <a:cs typeface="Times New Roman"/>
                <a:sym typeface="Times New Roman"/>
              </a:rPr>
              <a:t>  to $2.00, quantity demanded in </a:t>
            </a:r>
            <a:br>
              <a:rPr lang="en-US" sz="2100">
                <a:solidFill>
                  <a:schemeClr val="dk1"/>
                </a:solidFill>
                <a:latin typeface="Times New Roman"/>
                <a:ea typeface="Times New Roman"/>
                <a:cs typeface="Times New Roman"/>
                <a:sym typeface="Times New Roman"/>
              </a:rPr>
            </a:br>
            <a:r>
              <a:rPr lang="en-US" sz="2100">
                <a:solidFill>
                  <a:schemeClr val="dk1"/>
                </a:solidFill>
                <a:latin typeface="Times New Roman"/>
                <a:ea typeface="Times New Roman"/>
                <a:cs typeface="Times New Roman"/>
                <a:sym typeface="Times New Roman"/>
              </a:rPr>
              <a:t>  the market falls significantly </a:t>
            </a:r>
            <a:br>
              <a:rPr lang="en-US" sz="2100">
                <a:solidFill>
                  <a:schemeClr val="dk1"/>
                </a:solidFill>
                <a:latin typeface="Times New Roman"/>
                <a:ea typeface="Times New Roman"/>
                <a:cs typeface="Times New Roman"/>
                <a:sym typeface="Times New Roman"/>
              </a:rPr>
            </a:br>
            <a:r>
              <a:rPr lang="en-US" sz="2100">
                <a:solidFill>
                  <a:schemeClr val="dk1"/>
                </a:solidFill>
                <a:latin typeface="Times New Roman"/>
                <a:ea typeface="Times New Roman"/>
                <a:cs typeface="Times New Roman"/>
                <a:sym typeface="Times New Roman"/>
              </a:rPr>
              <a:t>  from 8 to 4 million units per </a:t>
            </a:r>
            <a:br>
              <a:rPr lang="en-US" sz="2100">
                <a:solidFill>
                  <a:schemeClr val="dk1"/>
                </a:solidFill>
                <a:latin typeface="Times New Roman"/>
                <a:ea typeface="Times New Roman"/>
                <a:cs typeface="Times New Roman"/>
                <a:sym typeface="Times New Roman"/>
              </a:rPr>
            </a:br>
            <a:r>
              <a:rPr lang="en-US" sz="2100">
                <a:solidFill>
                  <a:schemeClr val="dk1"/>
                </a:solidFill>
                <a:latin typeface="Times New Roman"/>
                <a:ea typeface="Times New Roman"/>
                <a:cs typeface="Times New Roman"/>
                <a:sym typeface="Times New Roman"/>
              </a:rPr>
              <a:t>  week.</a:t>
            </a:r>
            <a:endParaRPr/>
          </a:p>
        </p:txBody>
      </p:sp>
      <p:sp>
        <p:nvSpPr>
          <p:cNvPr id="363" name="Google Shape;363;p30"/>
          <p:cNvSpPr txBox="1"/>
          <p:nvPr/>
        </p:nvSpPr>
        <p:spPr>
          <a:xfrm>
            <a:off x="123825" y="4343400"/>
            <a:ext cx="3762375" cy="2114550"/>
          </a:xfrm>
          <a:prstGeom prst="rect">
            <a:avLst/>
          </a:prstGeom>
          <a:noFill/>
          <a:ln>
            <a:noFill/>
          </a:ln>
        </p:spPr>
        <p:txBody>
          <a:bodyPr spcFirstLastPara="1" wrap="square" lIns="91425" tIns="45700" rIns="91425" bIns="45700" anchor="t" anchorCtr="0">
            <a:noAutofit/>
          </a:bodyPr>
          <a:lstStyle/>
          <a:p>
            <a:pPr marL="0" marR="0" lvl="0" indent="-133350" algn="l" rtl="0">
              <a:lnSpc>
                <a:spcPct val="90000"/>
              </a:lnSpc>
              <a:spcBef>
                <a:spcPts val="0"/>
              </a:spcBef>
              <a:spcAft>
                <a:spcPts val="0"/>
              </a:spcAft>
              <a:buClr>
                <a:schemeClr val="lt2"/>
              </a:buClr>
              <a:buSzPts val="2100"/>
              <a:buFont typeface="Times New Roman"/>
              <a:buChar char="•"/>
            </a:pPr>
            <a:r>
              <a:rPr lang="en-US" sz="2100">
                <a:solidFill>
                  <a:schemeClr val="lt2"/>
                </a:solidFill>
                <a:latin typeface="Times New Roman"/>
                <a:ea typeface="Times New Roman"/>
                <a:cs typeface="Times New Roman"/>
                <a:sym typeface="Times New Roman"/>
              </a:rPr>
              <a:t> </a:t>
            </a:r>
            <a:r>
              <a:rPr lang="en-US" sz="2100">
                <a:solidFill>
                  <a:schemeClr val="dk1"/>
                </a:solidFill>
                <a:latin typeface="Times New Roman"/>
                <a:ea typeface="Times New Roman"/>
                <a:cs typeface="Times New Roman"/>
                <a:sym typeface="Times New Roman"/>
              </a:rPr>
              <a:t>Because taco demand is highly </a:t>
            </a:r>
            <a:br>
              <a:rPr lang="en-US" sz="2100">
                <a:solidFill>
                  <a:schemeClr val="dk1"/>
                </a:solidFill>
                <a:latin typeface="Times New Roman"/>
                <a:ea typeface="Times New Roman"/>
                <a:cs typeface="Times New Roman"/>
                <a:sym typeface="Times New Roman"/>
              </a:rPr>
            </a:br>
            <a:r>
              <a:rPr lang="en-US" sz="2100">
                <a:solidFill>
                  <a:schemeClr val="dk1"/>
                </a:solidFill>
                <a:latin typeface="Times New Roman"/>
                <a:ea typeface="Times New Roman"/>
                <a:cs typeface="Times New Roman"/>
                <a:sym typeface="Times New Roman"/>
              </a:rPr>
              <a:t>  sensitive to price changes, taco </a:t>
            </a:r>
            <a:br>
              <a:rPr lang="en-US" sz="2100">
                <a:solidFill>
                  <a:schemeClr val="dk1"/>
                </a:solidFill>
                <a:latin typeface="Times New Roman"/>
                <a:ea typeface="Times New Roman"/>
                <a:cs typeface="Times New Roman"/>
                <a:sym typeface="Times New Roman"/>
              </a:rPr>
            </a:br>
            <a:r>
              <a:rPr lang="en-US" sz="2100">
                <a:solidFill>
                  <a:schemeClr val="dk1"/>
                </a:solidFill>
                <a:latin typeface="Times New Roman"/>
                <a:ea typeface="Times New Roman"/>
                <a:cs typeface="Times New Roman"/>
                <a:sym typeface="Times New Roman"/>
              </a:rPr>
              <a:t>  demand is described as </a:t>
            </a:r>
            <a:r>
              <a:rPr lang="en-US" sz="2100" b="1" i="1">
                <a:solidFill>
                  <a:schemeClr val="dk1"/>
                </a:solidFill>
                <a:latin typeface="Times New Roman"/>
                <a:ea typeface="Times New Roman"/>
                <a:cs typeface="Times New Roman"/>
                <a:sym typeface="Times New Roman"/>
              </a:rPr>
              <a:t>elastic</a:t>
            </a:r>
            <a:r>
              <a:rPr lang="en-US" sz="2100">
                <a:solidFill>
                  <a:schemeClr val="dk1"/>
                </a:solidFill>
                <a:latin typeface="Times New Roman"/>
                <a:ea typeface="Times New Roman"/>
                <a:cs typeface="Times New Roman"/>
                <a:sym typeface="Times New Roman"/>
              </a:rPr>
              <a:t>; </a:t>
            </a:r>
            <a:br>
              <a:rPr lang="en-US" sz="2100">
                <a:solidFill>
                  <a:schemeClr val="dk1"/>
                </a:solidFill>
                <a:latin typeface="Times New Roman"/>
                <a:ea typeface="Times New Roman"/>
                <a:cs typeface="Times New Roman"/>
                <a:sym typeface="Times New Roman"/>
              </a:rPr>
            </a:br>
            <a:r>
              <a:rPr lang="en-US" sz="2100">
                <a:solidFill>
                  <a:schemeClr val="dk1"/>
                </a:solidFill>
                <a:latin typeface="Times New Roman"/>
                <a:ea typeface="Times New Roman"/>
                <a:cs typeface="Times New Roman"/>
                <a:sym typeface="Times New Roman"/>
              </a:rPr>
              <a:t>  because the demand for gas </a:t>
            </a:r>
            <a:br>
              <a:rPr lang="en-US" sz="2100">
                <a:solidFill>
                  <a:schemeClr val="dk1"/>
                </a:solidFill>
                <a:latin typeface="Times New Roman"/>
                <a:ea typeface="Times New Roman"/>
                <a:cs typeface="Times New Roman"/>
                <a:sym typeface="Times New Roman"/>
              </a:rPr>
            </a:br>
            <a:r>
              <a:rPr lang="en-US" sz="2100">
                <a:solidFill>
                  <a:schemeClr val="dk1"/>
                </a:solidFill>
                <a:latin typeface="Times New Roman"/>
                <a:ea typeface="Times New Roman"/>
                <a:cs typeface="Times New Roman"/>
                <a:sym typeface="Times New Roman"/>
              </a:rPr>
              <a:t>  is largely insensitive to price </a:t>
            </a:r>
            <a:br>
              <a:rPr lang="en-US" sz="2100">
                <a:solidFill>
                  <a:schemeClr val="dk1"/>
                </a:solidFill>
                <a:latin typeface="Times New Roman"/>
                <a:ea typeface="Times New Roman"/>
                <a:cs typeface="Times New Roman"/>
                <a:sym typeface="Times New Roman"/>
              </a:rPr>
            </a:br>
            <a:r>
              <a:rPr lang="en-US" sz="2100">
                <a:solidFill>
                  <a:schemeClr val="dk1"/>
                </a:solidFill>
                <a:latin typeface="Times New Roman"/>
                <a:ea typeface="Times New Roman"/>
                <a:cs typeface="Times New Roman"/>
                <a:sym typeface="Times New Roman"/>
              </a:rPr>
              <a:t>  changes, gasoline demand is </a:t>
            </a:r>
            <a:br>
              <a:rPr lang="en-US" sz="2100">
                <a:solidFill>
                  <a:schemeClr val="dk1"/>
                </a:solidFill>
                <a:latin typeface="Times New Roman"/>
                <a:ea typeface="Times New Roman"/>
                <a:cs typeface="Times New Roman"/>
                <a:sym typeface="Times New Roman"/>
              </a:rPr>
            </a:br>
            <a:r>
              <a:rPr lang="en-US" sz="2100">
                <a:solidFill>
                  <a:schemeClr val="dk1"/>
                </a:solidFill>
                <a:latin typeface="Times New Roman"/>
                <a:ea typeface="Times New Roman"/>
                <a:cs typeface="Times New Roman"/>
                <a:sym typeface="Times New Roman"/>
              </a:rPr>
              <a:t>  described as </a:t>
            </a:r>
            <a:r>
              <a:rPr lang="en-US" sz="2100" b="1" i="1">
                <a:solidFill>
                  <a:schemeClr val="dk1"/>
                </a:solidFill>
                <a:latin typeface="Times New Roman"/>
                <a:ea typeface="Times New Roman"/>
                <a:cs typeface="Times New Roman"/>
                <a:sym typeface="Times New Roman"/>
              </a:rPr>
              <a:t>inelastic</a:t>
            </a:r>
            <a:r>
              <a:rPr lang="en-US" sz="2100">
                <a:solidFill>
                  <a:schemeClr val="dk1"/>
                </a:solidFill>
                <a:latin typeface="Times New Roman"/>
                <a:ea typeface="Times New Roman"/>
                <a:cs typeface="Times New Roman"/>
                <a:sym typeface="Times New Roman"/>
              </a:rPr>
              <a:t>. </a:t>
            </a:r>
            <a:endParaRPr/>
          </a:p>
        </p:txBody>
      </p:sp>
      <p:sp>
        <p:nvSpPr>
          <p:cNvPr id="364" name="Google Shape;364;p30"/>
          <p:cNvSpPr/>
          <p:nvPr/>
        </p:nvSpPr>
        <p:spPr>
          <a:xfrm>
            <a:off x="609600" y="142875"/>
            <a:ext cx="8305800" cy="466725"/>
          </a:xfrm>
          <a:prstGeom prst="rect">
            <a:avLst/>
          </a:prstGeom>
          <a:noFill/>
          <a:ln>
            <a:noFill/>
          </a:ln>
        </p:spPr>
        <p:txBody>
          <a:bodyPr spcFirstLastPara="1" wrap="square" lIns="92075" tIns="46025" rIns="92075" bIns="46025" anchor="t" anchorCtr="0">
            <a:noAutofit/>
          </a:bodyPr>
          <a:lstStyle/>
          <a:p>
            <a:pPr marL="342900" marR="0" lvl="0" indent="-342900" algn="l" rtl="0">
              <a:lnSpc>
                <a:spcPct val="60000"/>
              </a:lnSpc>
              <a:spcBef>
                <a:spcPts val="0"/>
              </a:spcBef>
              <a:spcAft>
                <a:spcPts val="0"/>
              </a:spcAft>
              <a:buClr>
                <a:schemeClr val="dk2"/>
              </a:buClr>
              <a:buSzPts val="2240"/>
              <a:buFont typeface="Noto Sans Symbols"/>
              <a:buNone/>
            </a:pPr>
            <a:r>
              <a:rPr lang="en-US" sz="3200">
                <a:solidFill>
                  <a:schemeClr val="dk1"/>
                </a:solidFill>
                <a:latin typeface="Constantia"/>
                <a:ea typeface="Constantia"/>
                <a:cs typeface="Constantia"/>
                <a:sym typeface="Constantia"/>
              </a:rPr>
              <a:t>Elastic and Inelastic Demand Curves</a:t>
            </a:r>
            <a:endParaRPr/>
          </a:p>
        </p:txBody>
      </p:sp>
      <p:grpSp>
        <p:nvGrpSpPr>
          <p:cNvPr id="365" name="Google Shape;365;p30"/>
          <p:cNvGrpSpPr/>
          <p:nvPr/>
        </p:nvGrpSpPr>
        <p:grpSpPr>
          <a:xfrm>
            <a:off x="4705350" y="3962400"/>
            <a:ext cx="3295650" cy="2133600"/>
            <a:chOff x="2832" y="2496"/>
            <a:chExt cx="2400" cy="1248"/>
          </a:xfrm>
        </p:grpSpPr>
        <p:cxnSp>
          <p:nvCxnSpPr>
            <p:cNvPr id="366" name="Google Shape;366;p30"/>
            <p:cNvCxnSpPr/>
            <p:nvPr/>
          </p:nvCxnSpPr>
          <p:spPr>
            <a:xfrm>
              <a:off x="2832" y="2496"/>
              <a:ext cx="0" cy="1248"/>
            </a:xfrm>
            <a:prstGeom prst="straightConnector1">
              <a:avLst/>
            </a:prstGeom>
            <a:noFill/>
            <a:ln w="28575" cap="flat" cmpd="sng">
              <a:solidFill>
                <a:schemeClr val="dk1"/>
              </a:solidFill>
              <a:prstDash val="solid"/>
              <a:round/>
              <a:headEnd type="none" w="med" len="med"/>
              <a:tailEnd type="none" w="sm" len="sm"/>
            </a:ln>
          </p:spPr>
        </p:cxnSp>
        <p:cxnSp>
          <p:nvCxnSpPr>
            <p:cNvPr id="367" name="Google Shape;367;p30"/>
            <p:cNvCxnSpPr/>
            <p:nvPr/>
          </p:nvCxnSpPr>
          <p:spPr>
            <a:xfrm>
              <a:off x="2832" y="3744"/>
              <a:ext cx="2400" cy="0"/>
            </a:xfrm>
            <a:prstGeom prst="straightConnector1">
              <a:avLst/>
            </a:prstGeom>
            <a:noFill/>
            <a:ln w="28575" cap="flat" cmpd="sng">
              <a:solidFill>
                <a:schemeClr val="dk1"/>
              </a:solidFill>
              <a:prstDash val="solid"/>
              <a:round/>
              <a:headEnd type="none" w="med" len="med"/>
              <a:tailEnd type="none" w="sm" len="sm"/>
            </a:ln>
          </p:spPr>
        </p:cxnSp>
      </p:grpSp>
      <p:cxnSp>
        <p:nvCxnSpPr>
          <p:cNvPr id="368" name="Google Shape;368;p30"/>
          <p:cNvCxnSpPr/>
          <p:nvPr/>
        </p:nvCxnSpPr>
        <p:spPr>
          <a:xfrm>
            <a:off x="6897688" y="933450"/>
            <a:ext cx="911225" cy="1866900"/>
          </a:xfrm>
          <a:prstGeom prst="straightConnector1">
            <a:avLst/>
          </a:prstGeom>
          <a:noFill/>
          <a:ln w="57150" cap="flat" cmpd="sng">
            <a:solidFill>
              <a:srgbClr val="053ABF"/>
            </a:solidFill>
            <a:prstDash val="solid"/>
            <a:round/>
            <a:headEnd type="none" w="med" len="med"/>
            <a:tailEnd type="none" w="sm" len="sm"/>
          </a:ln>
        </p:spPr>
      </p:cxnSp>
      <p:cxnSp>
        <p:nvCxnSpPr>
          <p:cNvPr id="369" name="Google Shape;369;p30"/>
          <p:cNvCxnSpPr/>
          <p:nvPr/>
        </p:nvCxnSpPr>
        <p:spPr>
          <a:xfrm>
            <a:off x="5257800" y="3810000"/>
            <a:ext cx="2474913" cy="1190625"/>
          </a:xfrm>
          <a:prstGeom prst="straightConnector1">
            <a:avLst/>
          </a:prstGeom>
          <a:noFill/>
          <a:ln w="57150" cap="flat" cmpd="sng">
            <a:solidFill>
              <a:srgbClr val="053ABF"/>
            </a:solidFill>
            <a:prstDash val="solid"/>
            <a:round/>
            <a:headEnd type="none" w="med" len="med"/>
            <a:tailEnd type="none" w="sm" len="sm"/>
          </a:ln>
        </p:spPr>
      </p:cxnSp>
      <p:sp>
        <p:nvSpPr>
          <p:cNvPr id="370" name="Google Shape;370;p30"/>
          <p:cNvSpPr txBox="1"/>
          <p:nvPr/>
        </p:nvSpPr>
        <p:spPr>
          <a:xfrm>
            <a:off x="3857625" y="3978275"/>
            <a:ext cx="762000" cy="366713"/>
          </a:xfrm>
          <a:prstGeom prst="rect">
            <a:avLst/>
          </a:prstGeom>
          <a:noFill/>
          <a:ln w="19050" cap="rnd" cmpd="sng">
            <a:solidFill>
              <a:schemeClr val="dk1"/>
            </a:solidFill>
            <a:prstDash val="dot"/>
            <a:miter lim="800000"/>
            <a:headEnd type="none" w="sm" len="sm"/>
            <a:tailEnd type="none" w="sm" len="sm"/>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Times New Roman"/>
                <a:ea typeface="Times New Roman"/>
                <a:cs typeface="Times New Roman"/>
                <a:sym typeface="Times New Roman"/>
              </a:rPr>
              <a:t>$2.00</a:t>
            </a:r>
            <a:endParaRPr/>
          </a:p>
        </p:txBody>
      </p:sp>
      <p:sp>
        <p:nvSpPr>
          <p:cNvPr id="371" name="Google Shape;371;p30"/>
          <p:cNvSpPr txBox="1"/>
          <p:nvPr/>
        </p:nvSpPr>
        <p:spPr>
          <a:xfrm>
            <a:off x="3857625" y="4710113"/>
            <a:ext cx="762000" cy="36671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Times New Roman"/>
                <a:ea typeface="Times New Roman"/>
                <a:cs typeface="Times New Roman"/>
                <a:sym typeface="Times New Roman"/>
              </a:rPr>
              <a:t>$1.25</a:t>
            </a:r>
            <a:endParaRPr/>
          </a:p>
        </p:txBody>
      </p:sp>
      <p:cxnSp>
        <p:nvCxnSpPr>
          <p:cNvPr id="372" name="Google Shape;372;p30"/>
          <p:cNvCxnSpPr/>
          <p:nvPr/>
        </p:nvCxnSpPr>
        <p:spPr>
          <a:xfrm>
            <a:off x="4705350" y="1181100"/>
            <a:ext cx="2293938" cy="9525"/>
          </a:xfrm>
          <a:prstGeom prst="straightConnector1">
            <a:avLst/>
          </a:prstGeom>
          <a:noFill/>
          <a:ln w="31750" cap="rnd" cmpd="sng">
            <a:solidFill>
              <a:schemeClr val="dk1"/>
            </a:solidFill>
            <a:prstDash val="dot"/>
            <a:round/>
            <a:headEnd type="none" w="med" len="med"/>
            <a:tailEnd type="stealth" w="lg" len="lg"/>
          </a:ln>
        </p:spPr>
      </p:cxnSp>
      <p:cxnSp>
        <p:nvCxnSpPr>
          <p:cNvPr id="373" name="Google Shape;373;p30"/>
          <p:cNvCxnSpPr/>
          <p:nvPr/>
        </p:nvCxnSpPr>
        <p:spPr>
          <a:xfrm>
            <a:off x="6999288" y="1162050"/>
            <a:ext cx="0" cy="1905000"/>
          </a:xfrm>
          <a:prstGeom prst="straightConnector1">
            <a:avLst/>
          </a:prstGeom>
          <a:noFill/>
          <a:ln w="31750" cap="rnd" cmpd="sng">
            <a:solidFill>
              <a:schemeClr val="dk1"/>
            </a:solidFill>
            <a:prstDash val="dot"/>
            <a:round/>
            <a:headEnd type="none" w="med" len="med"/>
            <a:tailEnd type="stealth" w="lg" len="lg"/>
          </a:ln>
        </p:spPr>
      </p:cxnSp>
      <p:cxnSp>
        <p:nvCxnSpPr>
          <p:cNvPr id="374" name="Google Shape;374;p30"/>
          <p:cNvCxnSpPr/>
          <p:nvPr/>
        </p:nvCxnSpPr>
        <p:spPr>
          <a:xfrm>
            <a:off x="7335838" y="1914525"/>
            <a:ext cx="0" cy="1160463"/>
          </a:xfrm>
          <a:prstGeom prst="straightConnector1">
            <a:avLst/>
          </a:prstGeom>
          <a:noFill/>
          <a:ln w="31750" cap="rnd" cmpd="sng">
            <a:solidFill>
              <a:schemeClr val="dk1"/>
            </a:solidFill>
            <a:prstDash val="dot"/>
            <a:round/>
            <a:headEnd type="none" w="med" len="med"/>
            <a:tailEnd type="none" w="sm" len="sm"/>
          </a:ln>
        </p:spPr>
      </p:cxnSp>
      <p:cxnSp>
        <p:nvCxnSpPr>
          <p:cNvPr id="375" name="Google Shape;375;p30"/>
          <p:cNvCxnSpPr/>
          <p:nvPr/>
        </p:nvCxnSpPr>
        <p:spPr>
          <a:xfrm>
            <a:off x="4705350" y="4181475"/>
            <a:ext cx="1314450" cy="9525"/>
          </a:xfrm>
          <a:prstGeom prst="straightConnector1">
            <a:avLst/>
          </a:prstGeom>
          <a:noFill/>
          <a:ln w="31750" cap="rnd" cmpd="sng">
            <a:solidFill>
              <a:schemeClr val="dk1"/>
            </a:solidFill>
            <a:prstDash val="dot"/>
            <a:round/>
            <a:headEnd type="none" w="med" len="med"/>
            <a:tailEnd type="stealth" w="lg" len="lg"/>
          </a:ln>
        </p:spPr>
      </p:cxnSp>
      <p:cxnSp>
        <p:nvCxnSpPr>
          <p:cNvPr id="376" name="Google Shape;376;p30"/>
          <p:cNvCxnSpPr/>
          <p:nvPr/>
        </p:nvCxnSpPr>
        <p:spPr>
          <a:xfrm>
            <a:off x="6010275" y="4191000"/>
            <a:ext cx="0" cy="1876425"/>
          </a:xfrm>
          <a:prstGeom prst="straightConnector1">
            <a:avLst/>
          </a:prstGeom>
          <a:noFill/>
          <a:ln w="31750" cap="rnd" cmpd="sng">
            <a:solidFill>
              <a:schemeClr val="dk1"/>
            </a:solidFill>
            <a:prstDash val="dot"/>
            <a:round/>
            <a:headEnd type="none" w="med" len="med"/>
            <a:tailEnd type="stealth" w="lg" len="lg"/>
          </a:ln>
        </p:spPr>
      </p:cxnSp>
      <p:cxnSp>
        <p:nvCxnSpPr>
          <p:cNvPr id="377" name="Google Shape;377;p30"/>
          <p:cNvCxnSpPr/>
          <p:nvPr/>
        </p:nvCxnSpPr>
        <p:spPr>
          <a:xfrm>
            <a:off x="7327900" y="4914900"/>
            <a:ext cx="0" cy="1152525"/>
          </a:xfrm>
          <a:prstGeom prst="straightConnector1">
            <a:avLst/>
          </a:prstGeom>
          <a:noFill/>
          <a:ln w="31750" cap="rnd" cmpd="sng">
            <a:solidFill>
              <a:schemeClr val="dk1"/>
            </a:solidFill>
            <a:prstDash val="dot"/>
            <a:round/>
            <a:headEnd type="none" w="med" len="med"/>
            <a:tailEnd type="none" w="sm" len="sm"/>
          </a:ln>
        </p:spPr>
      </p:cxnSp>
      <p:sp>
        <p:nvSpPr>
          <p:cNvPr id="378" name="Google Shape;378;p30"/>
          <p:cNvSpPr txBox="1"/>
          <p:nvPr/>
        </p:nvSpPr>
        <p:spPr>
          <a:xfrm>
            <a:off x="7766050" y="2562225"/>
            <a:ext cx="338138"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i="1">
                <a:solidFill>
                  <a:srgbClr val="053ABF"/>
                </a:solidFill>
                <a:latin typeface="Times New Roman"/>
                <a:ea typeface="Times New Roman"/>
                <a:cs typeface="Times New Roman"/>
                <a:sym typeface="Times New Roman"/>
              </a:rPr>
              <a:t>D</a:t>
            </a:r>
            <a:endParaRPr/>
          </a:p>
        </p:txBody>
      </p:sp>
      <p:sp>
        <p:nvSpPr>
          <p:cNvPr id="379" name="Google Shape;379;p30"/>
          <p:cNvSpPr txBox="1"/>
          <p:nvPr/>
        </p:nvSpPr>
        <p:spPr>
          <a:xfrm>
            <a:off x="8015288" y="3700463"/>
            <a:ext cx="914400" cy="485775"/>
          </a:xfrm>
          <a:prstGeom prst="rect">
            <a:avLst/>
          </a:prstGeom>
          <a:noFill/>
          <a:ln>
            <a:noFill/>
          </a:ln>
        </p:spPr>
        <p:txBody>
          <a:bodyPr spcFirstLastPara="1" wrap="square" lIns="91425" tIns="45700" rIns="91425" bIns="45700" anchor="t" anchorCtr="0">
            <a:noAutofit/>
          </a:bodyPr>
          <a:lstStyle/>
          <a:p>
            <a:pPr marL="0" marR="0" lvl="0" indent="0" algn="r" rtl="0">
              <a:lnSpc>
                <a:spcPct val="70000"/>
              </a:lnSpc>
              <a:spcBef>
                <a:spcPts val="0"/>
              </a:spcBef>
              <a:spcAft>
                <a:spcPts val="0"/>
              </a:spcAft>
              <a:buNone/>
            </a:pPr>
            <a:r>
              <a:rPr lang="en-US" sz="1800" b="1" i="1">
                <a:solidFill>
                  <a:schemeClr val="dk1"/>
                </a:solidFill>
                <a:latin typeface="Times New Roman"/>
                <a:ea typeface="Times New Roman"/>
                <a:cs typeface="Times New Roman"/>
                <a:sym typeface="Times New Roman"/>
              </a:rPr>
              <a:t>Taco</a:t>
            </a:r>
            <a:br>
              <a:rPr lang="en-US" sz="1800" b="1" i="1">
                <a:solidFill>
                  <a:schemeClr val="dk1"/>
                </a:solidFill>
                <a:latin typeface="Times New Roman"/>
                <a:ea typeface="Times New Roman"/>
                <a:cs typeface="Times New Roman"/>
                <a:sym typeface="Times New Roman"/>
              </a:rPr>
            </a:br>
            <a:r>
              <a:rPr lang="en-US" sz="1800" b="1" i="1">
                <a:solidFill>
                  <a:schemeClr val="dk1"/>
                </a:solidFill>
                <a:latin typeface="Times New Roman"/>
                <a:ea typeface="Times New Roman"/>
                <a:cs typeface="Times New Roman"/>
                <a:sym typeface="Times New Roman"/>
              </a:rPr>
              <a:t>market</a:t>
            </a:r>
            <a:endParaRPr/>
          </a:p>
        </p:txBody>
      </p:sp>
      <p:cxnSp>
        <p:nvCxnSpPr>
          <p:cNvPr id="380" name="Google Shape;380;p30"/>
          <p:cNvCxnSpPr/>
          <p:nvPr/>
        </p:nvCxnSpPr>
        <p:spPr>
          <a:xfrm>
            <a:off x="4721225" y="1905000"/>
            <a:ext cx="2632075" cy="0"/>
          </a:xfrm>
          <a:prstGeom prst="straightConnector1">
            <a:avLst/>
          </a:prstGeom>
          <a:noFill/>
          <a:ln w="31750" cap="rnd" cmpd="sng">
            <a:solidFill>
              <a:schemeClr val="dk1"/>
            </a:solidFill>
            <a:prstDash val="dot"/>
            <a:round/>
            <a:headEnd type="none" w="med" len="med"/>
            <a:tailEnd type="none" w="sm" len="sm"/>
          </a:ln>
        </p:spPr>
      </p:cxnSp>
      <p:cxnSp>
        <p:nvCxnSpPr>
          <p:cNvPr id="381" name="Google Shape;381;p30"/>
          <p:cNvCxnSpPr/>
          <p:nvPr/>
        </p:nvCxnSpPr>
        <p:spPr>
          <a:xfrm rot="10800000">
            <a:off x="4924425" y="1219200"/>
            <a:ext cx="0" cy="782638"/>
          </a:xfrm>
          <a:prstGeom prst="straightConnector1">
            <a:avLst/>
          </a:prstGeom>
          <a:noFill/>
          <a:ln w="31750" cap="flat" cmpd="sng">
            <a:solidFill>
              <a:schemeClr val="dk1"/>
            </a:solidFill>
            <a:prstDash val="solid"/>
            <a:round/>
            <a:headEnd type="none" w="med" len="med"/>
            <a:tailEnd type="stealth" w="lg" len="lg"/>
          </a:ln>
          <a:effectLst>
            <a:outerShdw dist="35921" dir="2700000" algn="ctr" rotWithShape="0">
              <a:srgbClr val="808080"/>
            </a:outerShdw>
          </a:effectLst>
        </p:spPr>
      </p:cxnSp>
      <p:cxnSp>
        <p:nvCxnSpPr>
          <p:cNvPr id="382" name="Google Shape;382;p30"/>
          <p:cNvCxnSpPr/>
          <p:nvPr/>
        </p:nvCxnSpPr>
        <p:spPr>
          <a:xfrm flipH="1">
            <a:off x="7029450" y="2800350"/>
            <a:ext cx="441325" cy="9525"/>
          </a:xfrm>
          <a:prstGeom prst="straightConnector1">
            <a:avLst/>
          </a:prstGeom>
          <a:noFill/>
          <a:ln w="31750" cap="flat" cmpd="sng">
            <a:solidFill>
              <a:schemeClr val="dk1"/>
            </a:solidFill>
            <a:prstDash val="solid"/>
            <a:round/>
            <a:headEnd type="none" w="med" len="med"/>
            <a:tailEnd type="stealth" w="lg" len="lg"/>
          </a:ln>
          <a:effectLst>
            <a:outerShdw dist="35921" dir="2700000" algn="ctr" rotWithShape="0">
              <a:srgbClr val="808080"/>
            </a:outerShdw>
          </a:effectLst>
        </p:spPr>
      </p:cxnSp>
      <p:cxnSp>
        <p:nvCxnSpPr>
          <p:cNvPr id="383" name="Google Shape;383;p30"/>
          <p:cNvCxnSpPr/>
          <p:nvPr/>
        </p:nvCxnSpPr>
        <p:spPr>
          <a:xfrm rot="10800000">
            <a:off x="6059488" y="5781675"/>
            <a:ext cx="1374775" cy="0"/>
          </a:xfrm>
          <a:prstGeom prst="straightConnector1">
            <a:avLst/>
          </a:prstGeom>
          <a:noFill/>
          <a:ln w="31750" cap="flat" cmpd="sng">
            <a:solidFill>
              <a:schemeClr val="dk1"/>
            </a:solidFill>
            <a:prstDash val="solid"/>
            <a:round/>
            <a:headEnd type="none" w="med" len="med"/>
            <a:tailEnd type="stealth" w="lg" len="lg"/>
          </a:ln>
          <a:effectLst>
            <a:outerShdw dist="35921" dir="2700000" algn="ctr" rotWithShape="0">
              <a:srgbClr val="808080"/>
            </a:outerShdw>
          </a:effectLst>
        </p:spPr>
      </p:cxnSp>
      <p:cxnSp>
        <p:nvCxnSpPr>
          <p:cNvPr id="384" name="Google Shape;384;p30"/>
          <p:cNvCxnSpPr/>
          <p:nvPr/>
        </p:nvCxnSpPr>
        <p:spPr>
          <a:xfrm rot="10800000">
            <a:off x="4922838" y="4191000"/>
            <a:ext cx="0" cy="838200"/>
          </a:xfrm>
          <a:prstGeom prst="straightConnector1">
            <a:avLst/>
          </a:prstGeom>
          <a:noFill/>
          <a:ln w="31750" cap="flat" cmpd="sng">
            <a:solidFill>
              <a:schemeClr val="dk1"/>
            </a:solidFill>
            <a:prstDash val="solid"/>
            <a:round/>
            <a:headEnd type="none" w="med" len="med"/>
            <a:tailEnd type="stealth" w="lg" len="lg"/>
          </a:ln>
          <a:effectLst>
            <a:outerShdw dist="35921" dir="2700000" algn="ctr" rotWithShape="0">
              <a:srgbClr val="808080"/>
            </a:outerShdw>
          </a:effectLst>
        </p:spPr>
      </p:cxnSp>
      <p:sp>
        <p:nvSpPr>
          <p:cNvPr id="385" name="Google Shape;385;p30"/>
          <p:cNvSpPr txBox="1"/>
          <p:nvPr/>
        </p:nvSpPr>
        <p:spPr>
          <a:xfrm>
            <a:off x="4879975" y="3179763"/>
            <a:ext cx="203200" cy="36671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Times New Roman"/>
                <a:ea typeface="Times New Roman"/>
                <a:cs typeface="Times New Roman"/>
                <a:sym typeface="Times New Roman"/>
              </a:rPr>
              <a:t>1</a:t>
            </a:r>
            <a:endParaRPr/>
          </a:p>
        </p:txBody>
      </p:sp>
      <p:sp>
        <p:nvSpPr>
          <p:cNvPr id="386" name="Google Shape;386;p30"/>
          <p:cNvSpPr txBox="1"/>
          <p:nvPr/>
        </p:nvSpPr>
        <p:spPr>
          <a:xfrm>
            <a:off x="5221288" y="3178175"/>
            <a:ext cx="269875" cy="36671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Times New Roman"/>
                <a:ea typeface="Times New Roman"/>
                <a:cs typeface="Times New Roman"/>
                <a:sym typeface="Times New Roman"/>
              </a:rPr>
              <a:t>2</a:t>
            </a:r>
            <a:endParaRPr/>
          </a:p>
        </p:txBody>
      </p:sp>
      <p:sp>
        <p:nvSpPr>
          <p:cNvPr id="387" name="Google Shape;387;p30"/>
          <p:cNvSpPr txBox="1"/>
          <p:nvPr/>
        </p:nvSpPr>
        <p:spPr>
          <a:xfrm>
            <a:off x="5548313" y="3179763"/>
            <a:ext cx="269875" cy="36671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Times New Roman"/>
                <a:ea typeface="Times New Roman"/>
                <a:cs typeface="Times New Roman"/>
                <a:sym typeface="Times New Roman"/>
              </a:rPr>
              <a:t>3</a:t>
            </a:r>
            <a:endParaRPr/>
          </a:p>
        </p:txBody>
      </p:sp>
      <p:sp>
        <p:nvSpPr>
          <p:cNvPr id="388" name="Google Shape;388;p30"/>
          <p:cNvSpPr txBox="1"/>
          <p:nvPr/>
        </p:nvSpPr>
        <p:spPr>
          <a:xfrm>
            <a:off x="5853113" y="3178175"/>
            <a:ext cx="306387" cy="36671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Times New Roman"/>
                <a:ea typeface="Times New Roman"/>
                <a:cs typeface="Times New Roman"/>
                <a:sym typeface="Times New Roman"/>
              </a:rPr>
              <a:t>4</a:t>
            </a:r>
            <a:endParaRPr/>
          </a:p>
        </p:txBody>
      </p:sp>
      <p:sp>
        <p:nvSpPr>
          <p:cNvPr id="389" name="Google Shape;389;p30"/>
          <p:cNvSpPr txBox="1"/>
          <p:nvPr/>
        </p:nvSpPr>
        <p:spPr>
          <a:xfrm>
            <a:off x="6200775" y="3178175"/>
            <a:ext cx="203200" cy="36671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Times New Roman"/>
                <a:ea typeface="Times New Roman"/>
                <a:cs typeface="Times New Roman"/>
                <a:sym typeface="Times New Roman"/>
              </a:rPr>
              <a:t>5</a:t>
            </a:r>
            <a:endParaRPr/>
          </a:p>
        </p:txBody>
      </p:sp>
      <p:sp>
        <p:nvSpPr>
          <p:cNvPr id="390" name="Google Shape;390;p30"/>
          <p:cNvSpPr txBox="1"/>
          <p:nvPr/>
        </p:nvSpPr>
        <p:spPr>
          <a:xfrm>
            <a:off x="6527800" y="3171825"/>
            <a:ext cx="203200" cy="36671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Times New Roman"/>
                <a:ea typeface="Times New Roman"/>
                <a:cs typeface="Times New Roman"/>
                <a:sym typeface="Times New Roman"/>
              </a:rPr>
              <a:t>6</a:t>
            </a:r>
            <a:endParaRPr/>
          </a:p>
        </p:txBody>
      </p:sp>
      <p:sp>
        <p:nvSpPr>
          <p:cNvPr id="391" name="Google Shape;391;p30"/>
          <p:cNvSpPr txBox="1"/>
          <p:nvPr/>
        </p:nvSpPr>
        <p:spPr>
          <a:xfrm>
            <a:off x="6865938" y="3178175"/>
            <a:ext cx="203200" cy="36671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Times New Roman"/>
                <a:ea typeface="Times New Roman"/>
                <a:cs typeface="Times New Roman"/>
                <a:sym typeface="Times New Roman"/>
              </a:rPr>
              <a:t>7</a:t>
            </a:r>
            <a:endParaRPr/>
          </a:p>
        </p:txBody>
      </p:sp>
      <p:sp>
        <p:nvSpPr>
          <p:cNvPr id="392" name="Google Shape;392;p30"/>
          <p:cNvSpPr txBox="1"/>
          <p:nvPr/>
        </p:nvSpPr>
        <p:spPr>
          <a:xfrm>
            <a:off x="7199313" y="3179763"/>
            <a:ext cx="203200" cy="36671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Times New Roman"/>
                <a:ea typeface="Times New Roman"/>
                <a:cs typeface="Times New Roman"/>
                <a:sym typeface="Times New Roman"/>
              </a:rPr>
              <a:t>8</a:t>
            </a:r>
            <a:endParaRPr/>
          </a:p>
        </p:txBody>
      </p:sp>
      <p:sp>
        <p:nvSpPr>
          <p:cNvPr id="393" name="Google Shape;393;p30"/>
          <p:cNvSpPr txBox="1"/>
          <p:nvPr/>
        </p:nvSpPr>
        <p:spPr>
          <a:xfrm>
            <a:off x="7529513" y="3178175"/>
            <a:ext cx="201612" cy="36671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Times New Roman"/>
                <a:ea typeface="Times New Roman"/>
                <a:cs typeface="Times New Roman"/>
                <a:sym typeface="Times New Roman"/>
              </a:rPr>
              <a:t>9</a:t>
            </a:r>
            <a:endParaRPr/>
          </a:p>
        </p:txBody>
      </p:sp>
      <p:cxnSp>
        <p:nvCxnSpPr>
          <p:cNvPr id="394" name="Google Shape;394;p30"/>
          <p:cNvCxnSpPr/>
          <p:nvPr/>
        </p:nvCxnSpPr>
        <p:spPr>
          <a:xfrm>
            <a:off x="5032375" y="3105150"/>
            <a:ext cx="0" cy="92075"/>
          </a:xfrm>
          <a:prstGeom prst="straightConnector1">
            <a:avLst/>
          </a:prstGeom>
          <a:noFill/>
          <a:ln w="28575" cap="flat" cmpd="sng">
            <a:solidFill>
              <a:schemeClr val="lt2"/>
            </a:solidFill>
            <a:prstDash val="solid"/>
            <a:round/>
            <a:headEnd type="none" w="med" len="med"/>
            <a:tailEnd type="none" w="med" len="med"/>
          </a:ln>
        </p:spPr>
      </p:cxnSp>
      <p:cxnSp>
        <p:nvCxnSpPr>
          <p:cNvPr id="395" name="Google Shape;395;p30"/>
          <p:cNvCxnSpPr/>
          <p:nvPr/>
        </p:nvCxnSpPr>
        <p:spPr>
          <a:xfrm>
            <a:off x="5689600" y="3105150"/>
            <a:ext cx="0" cy="92075"/>
          </a:xfrm>
          <a:prstGeom prst="straightConnector1">
            <a:avLst/>
          </a:prstGeom>
          <a:noFill/>
          <a:ln w="28575" cap="flat" cmpd="sng">
            <a:solidFill>
              <a:schemeClr val="lt2"/>
            </a:solidFill>
            <a:prstDash val="solid"/>
            <a:round/>
            <a:headEnd type="none" w="med" len="med"/>
            <a:tailEnd type="none" w="med" len="med"/>
          </a:ln>
        </p:spPr>
      </p:cxnSp>
      <p:cxnSp>
        <p:nvCxnSpPr>
          <p:cNvPr id="396" name="Google Shape;396;p30"/>
          <p:cNvCxnSpPr/>
          <p:nvPr/>
        </p:nvCxnSpPr>
        <p:spPr>
          <a:xfrm>
            <a:off x="6016625" y="3105150"/>
            <a:ext cx="0" cy="92075"/>
          </a:xfrm>
          <a:prstGeom prst="straightConnector1">
            <a:avLst/>
          </a:prstGeom>
          <a:noFill/>
          <a:ln w="28575" cap="flat" cmpd="sng">
            <a:solidFill>
              <a:schemeClr val="lt2"/>
            </a:solidFill>
            <a:prstDash val="solid"/>
            <a:round/>
            <a:headEnd type="none" w="med" len="med"/>
            <a:tailEnd type="none" w="med" len="med"/>
          </a:ln>
        </p:spPr>
      </p:cxnSp>
      <p:cxnSp>
        <p:nvCxnSpPr>
          <p:cNvPr id="397" name="Google Shape;397;p30"/>
          <p:cNvCxnSpPr/>
          <p:nvPr/>
        </p:nvCxnSpPr>
        <p:spPr>
          <a:xfrm>
            <a:off x="6345238" y="3105150"/>
            <a:ext cx="0" cy="92075"/>
          </a:xfrm>
          <a:prstGeom prst="straightConnector1">
            <a:avLst/>
          </a:prstGeom>
          <a:noFill/>
          <a:ln w="28575" cap="flat" cmpd="sng">
            <a:solidFill>
              <a:schemeClr val="lt2"/>
            </a:solidFill>
            <a:prstDash val="solid"/>
            <a:round/>
            <a:headEnd type="none" w="med" len="med"/>
            <a:tailEnd type="none" w="med" len="med"/>
          </a:ln>
        </p:spPr>
      </p:cxnSp>
      <p:cxnSp>
        <p:nvCxnSpPr>
          <p:cNvPr id="398" name="Google Shape;398;p30"/>
          <p:cNvCxnSpPr/>
          <p:nvPr/>
        </p:nvCxnSpPr>
        <p:spPr>
          <a:xfrm>
            <a:off x="7000875" y="3105150"/>
            <a:ext cx="0" cy="92075"/>
          </a:xfrm>
          <a:prstGeom prst="straightConnector1">
            <a:avLst/>
          </a:prstGeom>
          <a:noFill/>
          <a:ln w="28575" cap="flat" cmpd="sng">
            <a:solidFill>
              <a:schemeClr val="lt2"/>
            </a:solidFill>
            <a:prstDash val="solid"/>
            <a:round/>
            <a:headEnd type="none" w="med" len="med"/>
            <a:tailEnd type="none" w="med" len="med"/>
          </a:ln>
        </p:spPr>
      </p:cxnSp>
      <p:cxnSp>
        <p:nvCxnSpPr>
          <p:cNvPr id="399" name="Google Shape;399;p30"/>
          <p:cNvCxnSpPr/>
          <p:nvPr/>
        </p:nvCxnSpPr>
        <p:spPr>
          <a:xfrm>
            <a:off x="7329488" y="3105150"/>
            <a:ext cx="0" cy="92075"/>
          </a:xfrm>
          <a:prstGeom prst="straightConnector1">
            <a:avLst/>
          </a:prstGeom>
          <a:noFill/>
          <a:ln w="28575" cap="flat" cmpd="sng">
            <a:solidFill>
              <a:schemeClr val="lt2"/>
            </a:solidFill>
            <a:prstDash val="solid"/>
            <a:round/>
            <a:headEnd type="none" w="med" len="med"/>
            <a:tailEnd type="none" w="med" len="med"/>
          </a:ln>
        </p:spPr>
      </p:cxnSp>
      <p:cxnSp>
        <p:nvCxnSpPr>
          <p:cNvPr id="400" name="Google Shape;400;p30"/>
          <p:cNvCxnSpPr/>
          <p:nvPr/>
        </p:nvCxnSpPr>
        <p:spPr>
          <a:xfrm>
            <a:off x="7658100" y="3105150"/>
            <a:ext cx="0" cy="92075"/>
          </a:xfrm>
          <a:prstGeom prst="straightConnector1">
            <a:avLst/>
          </a:prstGeom>
          <a:noFill/>
          <a:ln w="28575" cap="flat" cmpd="sng">
            <a:solidFill>
              <a:schemeClr val="lt2"/>
            </a:solidFill>
            <a:prstDash val="solid"/>
            <a:round/>
            <a:headEnd type="none" w="med" len="med"/>
            <a:tailEnd type="none" w="med" len="med"/>
          </a:ln>
        </p:spPr>
      </p:cxnSp>
      <p:cxnSp>
        <p:nvCxnSpPr>
          <p:cNvPr id="401" name="Google Shape;401;p30"/>
          <p:cNvCxnSpPr/>
          <p:nvPr/>
        </p:nvCxnSpPr>
        <p:spPr>
          <a:xfrm>
            <a:off x="5359400" y="3105150"/>
            <a:ext cx="0" cy="92075"/>
          </a:xfrm>
          <a:prstGeom prst="straightConnector1">
            <a:avLst/>
          </a:prstGeom>
          <a:noFill/>
          <a:ln w="28575" cap="flat" cmpd="sng">
            <a:solidFill>
              <a:schemeClr val="lt2"/>
            </a:solidFill>
            <a:prstDash val="solid"/>
            <a:round/>
            <a:headEnd type="none" w="med" len="med"/>
            <a:tailEnd type="none" w="med" len="med"/>
          </a:ln>
        </p:spPr>
      </p:cxnSp>
      <p:cxnSp>
        <p:nvCxnSpPr>
          <p:cNvPr id="402" name="Google Shape;402;p30"/>
          <p:cNvCxnSpPr/>
          <p:nvPr/>
        </p:nvCxnSpPr>
        <p:spPr>
          <a:xfrm>
            <a:off x="6673850" y="3105150"/>
            <a:ext cx="0" cy="92075"/>
          </a:xfrm>
          <a:prstGeom prst="straightConnector1">
            <a:avLst/>
          </a:prstGeom>
          <a:noFill/>
          <a:ln w="28575" cap="flat" cmpd="sng">
            <a:solidFill>
              <a:schemeClr val="lt2"/>
            </a:solidFill>
            <a:prstDash val="solid"/>
            <a:round/>
            <a:headEnd type="none" w="med" len="med"/>
            <a:tailEnd type="none" w="med" len="med"/>
          </a:ln>
        </p:spPr>
      </p:cxnSp>
      <p:cxnSp>
        <p:nvCxnSpPr>
          <p:cNvPr id="403" name="Google Shape;403;p30"/>
          <p:cNvCxnSpPr/>
          <p:nvPr/>
        </p:nvCxnSpPr>
        <p:spPr>
          <a:xfrm>
            <a:off x="4619625" y="3095625"/>
            <a:ext cx="82550" cy="0"/>
          </a:xfrm>
          <a:prstGeom prst="straightConnector1">
            <a:avLst/>
          </a:prstGeom>
          <a:noFill/>
          <a:ln w="28575" cap="flat" cmpd="sng">
            <a:solidFill>
              <a:schemeClr val="lt2"/>
            </a:solidFill>
            <a:prstDash val="solid"/>
            <a:round/>
            <a:headEnd type="none" w="med" len="med"/>
            <a:tailEnd type="none" w="med" len="med"/>
          </a:ln>
        </p:spPr>
      </p:cxnSp>
      <p:cxnSp>
        <p:nvCxnSpPr>
          <p:cNvPr id="404" name="Google Shape;404;p30"/>
          <p:cNvCxnSpPr/>
          <p:nvPr/>
        </p:nvCxnSpPr>
        <p:spPr>
          <a:xfrm>
            <a:off x="4629150" y="4659313"/>
            <a:ext cx="61913" cy="0"/>
          </a:xfrm>
          <a:prstGeom prst="straightConnector1">
            <a:avLst/>
          </a:prstGeom>
          <a:noFill/>
          <a:ln w="28575" cap="flat" cmpd="sng">
            <a:solidFill>
              <a:schemeClr val="lt2"/>
            </a:solidFill>
            <a:prstDash val="solid"/>
            <a:round/>
            <a:headEnd type="none" w="med" len="med"/>
            <a:tailEnd type="none" w="med" len="med"/>
          </a:ln>
        </p:spPr>
      </p:cxnSp>
      <p:cxnSp>
        <p:nvCxnSpPr>
          <p:cNvPr id="405" name="Google Shape;405;p30"/>
          <p:cNvCxnSpPr/>
          <p:nvPr/>
        </p:nvCxnSpPr>
        <p:spPr>
          <a:xfrm>
            <a:off x="4629150" y="4899025"/>
            <a:ext cx="61913" cy="0"/>
          </a:xfrm>
          <a:prstGeom prst="straightConnector1">
            <a:avLst/>
          </a:prstGeom>
          <a:noFill/>
          <a:ln w="28575" cap="flat" cmpd="sng">
            <a:solidFill>
              <a:schemeClr val="lt2"/>
            </a:solidFill>
            <a:prstDash val="solid"/>
            <a:round/>
            <a:headEnd type="none" w="med" len="med"/>
            <a:tailEnd type="none" w="med" len="med"/>
          </a:ln>
        </p:spPr>
      </p:cxnSp>
      <p:cxnSp>
        <p:nvCxnSpPr>
          <p:cNvPr id="406" name="Google Shape;406;p30"/>
          <p:cNvCxnSpPr/>
          <p:nvPr/>
        </p:nvCxnSpPr>
        <p:spPr>
          <a:xfrm>
            <a:off x="4629150" y="4419600"/>
            <a:ext cx="61913" cy="0"/>
          </a:xfrm>
          <a:prstGeom prst="straightConnector1">
            <a:avLst/>
          </a:prstGeom>
          <a:noFill/>
          <a:ln w="28575" cap="flat" cmpd="sng">
            <a:solidFill>
              <a:schemeClr val="lt2"/>
            </a:solidFill>
            <a:prstDash val="solid"/>
            <a:round/>
            <a:headEnd type="none" w="med" len="med"/>
            <a:tailEnd type="none" w="med" len="med"/>
          </a:ln>
        </p:spPr>
      </p:cxnSp>
      <p:cxnSp>
        <p:nvCxnSpPr>
          <p:cNvPr id="407" name="Google Shape;407;p30"/>
          <p:cNvCxnSpPr/>
          <p:nvPr/>
        </p:nvCxnSpPr>
        <p:spPr>
          <a:xfrm>
            <a:off x="4629150" y="5616575"/>
            <a:ext cx="61913" cy="0"/>
          </a:xfrm>
          <a:prstGeom prst="straightConnector1">
            <a:avLst/>
          </a:prstGeom>
          <a:noFill/>
          <a:ln w="28575" cap="flat" cmpd="sng">
            <a:solidFill>
              <a:schemeClr val="dk1"/>
            </a:solidFill>
            <a:prstDash val="solid"/>
            <a:round/>
            <a:headEnd type="none" w="med" len="med"/>
            <a:tailEnd type="none" w="med" len="med"/>
          </a:ln>
        </p:spPr>
      </p:cxnSp>
      <p:cxnSp>
        <p:nvCxnSpPr>
          <p:cNvPr id="408" name="Google Shape;408;p30"/>
          <p:cNvCxnSpPr/>
          <p:nvPr/>
        </p:nvCxnSpPr>
        <p:spPr>
          <a:xfrm>
            <a:off x="4629150" y="5856288"/>
            <a:ext cx="61913" cy="0"/>
          </a:xfrm>
          <a:prstGeom prst="straightConnector1">
            <a:avLst/>
          </a:prstGeom>
          <a:noFill/>
          <a:ln w="28575" cap="flat" cmpd="sng">
            <a:solidFill>
              <a:schemeClr val="lt2"/>
            </a:solidFill>
            <a:prstDash val="solid"/>
            <a:round/>
            <a:headEnd type="none" w="med" len="med"/>
            <a:tailEnd type="none" w="med" len="med"/>
          </a:ln>
        </p:spPr>
      </p:cxnSp>
      <p:cxnSp>
        <p:nvCxnSpPr>
          <p:cNvPr id="409" name="Google Shape;409;p30"/>
          <p:cNvCxnSpPr/>
          <p:nvPr/>
        </p:nvCxnSpPr>
        <p:spPr>
          <a:xfrm>
            <a:off x="4629150" y="5376863"/>
            <a:ext cx="61913" cy="0"/>
          </a:xfrm>
          <a:prstGeom prst="straightConnector1">
            <a:avLst/>
          </a:prstGeom>
          <a:noFill/>
          <a:ln w="28575" cap="flat" cmpd="sng">
            <a:solidFill>
              <a:schemeClr val="dk1"/>
            </a:solidFill>
            <a:prstDash val="solid"/>
            <a:round/>
            <a:headEnd type="none" w="med" len="med"/>
            <a:tailEnd type="none" w="med" len="med"/>
          </a:ln>
        </p:spPr>
      </p:cxnSp>
      <p:sp>
        <p:nvSpPr>
          <p:cNvPr id="410" name="Google Shape;410;p30"/>
          <p:cNvSpPr txBox="1"/>
          <p:nvPr/>
        </p:nvSpPr>
        <p:spPr>
          <a:xfrm>
            <a:off x="3857625" y="4948238"/>
            <a:ext cx="762000" cy="36671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Times New Roman"/>
                <a:ea typeface="Times New Roman"/>
                <a:cs typeface="Times New Roman"/>
                <a:sym typeface="Times New Roman"/>
              </a:rPr>
              <a:t>$1.00</a:t>
            </a:r>
            <a:endParaRPr/>
          </a:p>
        </p:txBody>
      </p:sp>
      <p:sp>
        <p:nvSpPr>
          <p:cNvPr id="411" name="Google Shape;411;p30"/>
          <p:cNvSpPr txBox="1"/>
          <p:nvPr/>
        </p:nvSpPr>
        <p:spPr>
          <a:xfrm>
            <a:off x="7894638" y="685800"/>
            <a:ext cx="1039812" cy="485775"/>
          </a:xfrm>
          <a:prstGeom prst="rect">
            <a:avLst/>
          </a:prstGeom>
          <a:noFill/>
          <a:ln>
            <a:noFill/>
          </a:ln>
        </p:spPr>
        <p:txBody>
          <a:bodyPr spcFirstLastPara="1" wrap="square" lIns="91425" tIns="45700" rIns="91425" bIns="45700" anchor="t" anchorCtr="0">
            <a:noAutofit/>
          </a:bodyPr>
          <a:lstStyle/>
          <a:p>
            <a:pPr marL="0" marR="0" lvl="0" indent="0" algn="r" rtl="0">
              <a:lnSpc>
                <a:spcPct val="70000"/>
              </a:lnSpc>
              <a:spcBef>
                <a:spcPts val="0"/>
              </a:spcBef>
              <a:spcAft>
                <a:spcPts val="0"/>
              </a:spcAft>
              <a:buNone/>
            </a:pPr>
            <a:r>
              <a:rPr lang="en-US" sz="1800" b="1" i="1">
                <a:solidFill>
                  <a:schemeClr val="dk1"/>
                </a:solidFill>
                <a:latin typeface="Times New Roman"/>
                <a:ea typeface="Times New Roman"/>
                <a:cs typeface="Times New Roman"/>
                <a:sym typeface="Times New Roman"/>
              </a:rPr>
              <a:t>Gasoline</a:t>
            </a:r>
            <a:br>
              <a:rPr lang="en-US" sz="1800" b="1" i="1">
                <a:solidFill>
                  <a:schemeClr val="dk1"/>
                </a:solidFill>
                <a:latin typeface="Times New Roman"/>
                <a:ea typeface="Times New Roman"/>
                <a:cs typeface="Times New Roman"/>
                <a:sym typeface="Times New Roman"/>
              </a:rPr>
            </a:br>
            <a:r>
              <a:rPr lang="en-US" sz="1800" b="1" i="1">
                <a:solidFill>
                  <a:schemeClr val="dk1"/>
                </a:solidFill>
                <a:latin typeface="Times New Roman"/>
                <a:ea typeface="Times New Roman"/>
                <a:cs typeface="Times New Roman"/>
                <a:sym typeface="Times New Roman"/>
              </a:rPr>
              <a:t>market</a:t>
            </a:r>
            <a:endParaRPr/>
          </a:p>
        </p:txBody>
      </p:sp>
      <p:sp>
        <p:nvSpPr>
          <p:cNvPr id="412" name="Google Shape;412;p30"/>
          <p:cNvSpPr txBox="1"/>
          <p:nvPr/>
        </p:nvSpPr>
        <p:spPr>
          <a:xfrm>
            <a:off x="7664450" y="4781550"/>
            <a:ext cx="33655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i="1">
                <a:solidFill>
                  <a:srgbClr val="053ABF"/>
                </a:solidFill>
                <a:latin typeface="Times New Roman"/>
                <a:ea typeface="Times New Roman"/>
                <a:cs typeface="Times New Roman"/>
                <a:sym typeface="Times New Roman"/>
              </a:rPr>
              <a:t>D</a:t>
            </a:r>
            <a:endParaRPr/>
          </a:p>
        </p:txBody>
      </p:sp>
      <p:cxnSp>
        <p:nvCxnSpPr>
          <p:cNvPr id="413" name="Google Shape;413;p30"/>
          <p:cNvCxnSpPr/>
          <p:nvPr/>
        </p:nvCxnSpPr>
        <p:spPr>
          <a:xfrm>
            <a:off x="4705350" y="4905375"/>
            <a:ext cx="2563813" cy="0"/>
          </a:xfrm>
          <a:prstGeom prst="straightConnector1">
            <a:avLst/>
          </a:prstGeom>
          <a:noFill/>
          <a:ln w="31750" cap="rnd" cmpd="sng">
            <a:solidFill>
              <a:schemeClr val="dk1"/>
            </a:solidFill>
            <a:prstDash val="dot"/>
            <a:round/>
            <a:headEnd type="none" w="med" len="med"/>
            <a:tailEnd type="none" w="sm" len="sm"/>
          </a:ln>
        </p:spPr>
      </p:cxnSp>
      <p:sp>
        <p:nvSpPr>
          <p:cNvPr id="414" name="Google Shape;414;p30"/>
          <p:cNvSpPr txBox="1"/>
          <p:nvPr/>
        </p:nvSpPr>
        <p:spPr>
          <a:xfrm>
            <a:off x="4879975" y="6176963"/>
            <a:ext cx="203200" cy="36671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Times New Roman"/>
                <a:ea typeface="Times New Roman"/>
                <a:cs typeface="Times New Roman"/>
                <a:sym typeface="Times New Roman"/>
              </a:rPr>
              <a:t>1</a:t>
            </a:r>
            <a:endParaRPr/>
          </a:p>
        </p:txBody>
      </p:sp>
      <p:sp>
        <p:nvSpPr>
          <p:cNvPr id="415" name="Google Shape;415;p30"/>
          <p:cNvSpPr txBox="1"/>
          <p:nvPr/>
        </p:nvSpPr>
        <p:spPr>
          <a:xfrm>
            <a:off x="5221288" y="6175375"/>
            <a:ext cx="269875" cy="36671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Times New Roman"/>
                <a:ea typeface="Times New Roman"/>
                <a:cs typeface="Times New Roman"/>
                <a:sym typeface="Times New Roman"/>
              </a:rPr>
              <a:t>2</a:t>
            </a:r>
            <a:endParaRPr/>
          </a:p>
        </p:txBody>
      </p:sp>
      <p:sp>
        <p:nvSpPr>
          <p:cNvPr id="416" name="Google Shape;416;p30"/>
          <p:cNvSpPr txBox="1"/>
          <p:nvPr/>
        </p:nvSpPr>
        <p:spPr>
          <a:xfrm>
            <a:off x="5548313" y="6176963"/>
            <a:ext cx="269875" cy="36671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Times New Roman"/>
                <a:ea typeface="Times New Roman"/>
                <a:cs typeface="Times New Roman"/>
                <a:sym typeface="Times New Roman"/>
              </a:rPr>
              <a:t>3</a:t>
            </a:r>
            <a:endParaRPr/>
          </a:p>
        </p:txBody>
      </p:sp>
      <p:sp>
        <p:nvSpPr>
          <p:cNvPr id="417" name="Google Shape;417;p30"/>
          <p:cNvSpPr txBox="1"/>
          <p:nvPr/>
        </p:nvSpPr>
        <p:spPr>
          <a:xfrm>
            <a:off x="5853113" y="6175375"/>
            <a:ext cx="306387" cy="36671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Times New Roman"/>
                <a:ea typeface="Times New Roman"/>
                <a:cs typeface="Times New Roman"/>
                <a:sym typeface="Times New Roman"/>
              </a:rPr>
              <a:t>4</a:t>
            </a:r>
            <a:endParaRPr/>
          </a:p>
        </p:txBody>
      </p:sp>
      <p:sp>
        <p:nvSpPr>
          <p:cNvPr id="418" name="Google Shape;418;p30"/>
          <p:cNvSpPr txBox="1"/>
          <p:nvPr/>
        </p:nvSpPr>
        <p:spPr>
          <a:xfrm>
            <a:off x="6200775" y="6175375"/>
            <a:ext cx="203200" cy="36671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Times New Roman"/>
                <a:ea typeface="Times New Roman"/>
                <a:cs typeface="Times New Roman"/>
                <a:sym typeface="Times New Roman"/>
              </a:rPr>
              <a:t>5</a:t>
            </a:r>
            <a:endParaRPr/>
          </a:p>
        </p:txBody>
      </p:sp>
      <p:sp>
        <p:nvSpPr>
          <p:cNvPr id="419" name="Google Shape;419;p30"/>
          <p:cNvSpPr txBox="1"/>
          <p:nvPr/>
        </p:nvSpPr>
        <p:spPr>
          <a:xfrm>
            <a:off x="6527800" y="6169025"/>
            <a:ext cx="203200" cy="36671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Times New Roman"/>
                <a:ea typeface="Times New Roman"/>
                <a:cs typeface="Times New Roman"/>
                <a:sym typeface="Times New Roman"/>
              </a:rPr>
              <a:t>6</a:t>
            </a:r>
            <a:endParaRPr/>
          </a:p>
        </p:txBody>
      </p:sp>
      <p:sp>
        <p:nvSpPr>
          <p:cNvPr id="420" name="Google Shape;420;p30"/>
          <p:cNvSpPr txBox="1"/>
          <p:nvPr/>
        </p:nvSpPr>
        <p:spPr>
          <a:xfrm>
            <a:off x="6865938" y="6175375"/>
            <a:ext cx="203200" cy="36671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Times New Roman"/>
                <a:ea typeface="Times New Roman"/>
                <a:cs typeface="Times New Roman"/>
                <a:sym typeface="Times New Roman"/>
              </a:rPr>
              <a:t>7</a:t>
            </a:r>
            <a:endParaRPr/>
          </a:p>
        </p:txBody>
      </p:sp>
      <p:sp>
        <p:nvSpPr>
          <p:cNvPr id="421" name="Google Shape;421;p30"/>
          <p:cNvSpPr txBox="1"/>
          <p:nvPr/>
        </p:nvSpPr>
        <p:spPr>
          <a:xfrm>
            <a:off x="7199313" y="6176963"/>
            <a:ext cx="203200" cy="36671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Times New Roman"/>
                <a:ea typeface="Times New Roman"/>
                <a:cs typeface="Times New Roman"/>
                <a:sym typeface="Times New Roman"/>
              </a:rPr>
              <a:t>8</a:t>
            </a:r>
            <a:endParaRPr/>
          </a:p>
        </p:txBody>
      </p:sp>
      <p:sp>
        <p:nvSpPr>
          <p:cNvPr id="422" name="Google Shape;422;p30"/>
          <p:cNvSpPr txBox="1"/>
          <p:nvPr/>
        </p:nvSpPr>
        <p:spPr>
          <a:xfrm>
            <a:off x="7529513" y="6175375"/>
            <a:ext cx="201612" cy="36671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Times New Roman"/>
                <a:ea typeface="Times New Roman"/>
                <a:cs typeface="Times New Roman"/>
                <a:sym typeface="Times New Roman"/>
              </a:rPr>
              <a:t>9</a:t>
            </a:r>
            <a:endParaRPr/>
          </a:p>
        </p:txBody>
      </p:sp>
      <p:cxnSp>
        <p:nvCxnSpPr>
          <p:cNvPr id="423" name="Google Shape;423;p30"/>
          <p:cNvCxnSpPr/>
          <p:nvPr/>
        </p:nvCxnSpPr>
        <p:spPr>
          <a:xfrm>
            <a:off x="5032375" y="6102350"/>
            <a:ext cx="0" cy="92075"/>
          </a:xfrm>
          <a:prstGeom prst="straightConnector1">
            <a:avLst/>
          </a:prstGeom>
          <a:noFill/>
          <a:ln w="28575" cap="flat" cmpd="sng">
            <a:solidFill>
              <a:schemeClr val="lt2"/>
            </a:solidFill>
            <a:prstDash val="solid"/>
            <a:round/>
            <a:headEnd type="none" w="med" len="med"/>
            <a:tailEnd type="none" w="med" len="med"/>
          </a:ln>
        </p:spPr>
      </p:cxnSp>
      <p:cxnSp>
        <p:nvCxnSpPr>
          <p:cNvPr id="424" name="Google Shape;424;p30"/>
          <p:cNvCxnSpPr/>
          <p:nvPr/>
        </p:nvCxnSpPr>
        <p:spPr>
          <a:xfrm>
            <a:off x="5689600" y="6102350"/>
            <a:ext cx="0" cy="92075"/>
          </a:xfrm>
          <a:prstGeom prst="straightConnector1">
            <a:avLst/>
          </a:prstGeom>
          <a:noFill/>
          <a:ln w="28575" cap="flat" cmpd="sng">
            <a:solidFill>
              <a:schemeClr val="lt2"/>
            </a:solidFill>
            <a:prstDash val="solid"/>
            <a:round/>
            <a:headEnd type="none" w="med" len="med"/>
            <a:tailEnd type="none" w="med" len="med"/>
          </a:ln>
        </p:spPr>
      </p:cxnSp>
      <p:cxnSp>
        <p:nvCxnSpPr>
          <p:cNvPr id="425" name="Google Shape;425;p30"/>
          <p:cNvCxnSpPr/>
          <p:nvPr/>
        </p:nvCxnSpPr>
        <p:spPr>
          <a:xfrm>
            <a:off x="6016625" y="6102350"/>
            <a:ext cx="0" cy="92075"/>
          </a:xfrm>
          <a:prstGeom prst="straightConnector1">
            <a:avLst/>
          </a:prstGeom>
          <a:noFill/>
          <a:ln w="28575" cap="flat" cmpd="sng">
            <a:solidFill>
              <a:schemeClr val="lt2"/>
            </a:solidFill>
            <a:prstDash val="solid"/>
            <a:round/>
            <a:headEnd type="none" w="med" len="med"/>
            <a:tailEnd type="none" w="med" len="med"/>
          </a:ln>
        </p:spPr>
      </p:cxnSp>
      <p:cxnSp>
        <p:nvCxnSpPr>
          <p:cNvPr id="426" name="Google Shape;426;p30"/>
          <p:cNvCxnSpPr/>
          <p:nvPr/>
        </p:nvCxnSpPr>
        <p:spPr>
          <a:xfrm>
            <a:off x="6345238" y="6102350"/>
            <a:ext cx="0" cy="92075"/>
          </a:xfrm>
          <a:prstGeom prst="straightConnector1">
            <a:avLst/>
          </a:prstGeom>
          <a:noFill/>
          <a:ln w="28575" cap="flat" cmpd="sng">
            <a:solidFill>
              <a:schemeClr val="lt2"/>
            </a:solidFill>
            <a:prstDash val="solid"/>
            <a:round/>
            <a:headEnd type="none" w="med" len="med"/>
            <a:tailEnd type="none" w="med" len="med"/>
          </a:ln>
        </p:spPr>
      </p:cxnSp>
      <p:cxnSp>
        <p:nvCxnSpPr>
          <p:cNvPr id="427" name="Google Shape;427;p30"/>
          <p:cNvCxnSpPr/>
          <p:nvPr/>
        </p:nvCxnSpPr>
        <p:spPr>
          <a:xfrm>
            <a:off x="7000875" y="6102350"/>
            <a:ext cx="0" cy="92075"/>
          </a:xfrm>
          <a:prstGeom prst="straightConnector1">
            <a:avLst/>
          </a:prstGeom>
          <a:noFill/>
          <a:ln w="28575" cap="flat" cmpd="sng">
            <a:solidFill>
              <a:schemeClr val="lt2"/>
            </a:solidFill>
            <a:prstDash val="solid"/>
            <a:round/>
            <a:headEnd type="none" w="med" len="med"/>
            <a:tailEnd type="none" w="med" len="med"/>
          </a:ln>
        </p:spPr>
      </p:cxnSp>
      <p:cxnSp>
        <p:nvCxnSpPr>
          <p:cNvPr id="428" name="Google Shape;428;p30"/>
          <p:cNvCxnSpPr/>
          <p:nvPr/>
        </p:nvCxnSpPr>
        <p:spPr>
          <a:xfrm>
            <a:off x="7329488" y="6102350"/>
            <a:ext cx="0" cy="92075"/>
          </a:xfrm>
          <a:prstGeom prst="straightConnector1">
            <a:avLst/>
          </a:prstGeom>
          <a:noFill/>
          <a:ln w="28575" cap="flat" cmpd="sng">
            <a:solidFill>
              <a:schemeClr val="lt2"/>
            </a:solidFill>
            <a:prstDash val="solid"/>
            <a:round/>
            <a:headEnd type="none" w="med" len="med"/>
            <a:tailEnd type="none" w="med" len="med"/>
          </a:ln>
        </p:spPr>
      </p:cxnSp>
      <p:cxnSp>
        <p:nvCxnSpPr>
          <p:cNvPr id="429" name="Google Shape;429;p30"/>
          <p:cNvCxnSpPr/>
          <p:nvPr/>
        </p:nvCxnSpPr>
        <p:spPr>
          <a:xfrm>
            <a:off x="7658100" y="6102350"/>
            <a:ext cx="0" cy="92075"/>
          </a:xfrm>
          <a:prstGeom prst="straightConnector1">
            <a:avLst/>
          </a:prstGeom>
          <a:noFill/>
          <a:ln w="28575" cap="flat" cmpd="sng">
            <a:solidFill>
              <a:schemeClr val="lt2"/>
            </a:solidFill>
            <a:prstDash val="solid"/>
            <a:round/>
            <a:headEnd type="none" w="med" len="med"/>
            <a:tailEnd type="none" w="med" len="med"/>
          </a:ln>
        </p:spPr>
      </p:cxnSp>
      <p:cxnSp>
        <p:nvCxnSpPr>
          <p:cNvPr id="430" name="Google Shape;430;p30"/>
          <p:cNvCxnSpPr/>
          <p:nvPr/>
        </p:nvCxnSpPr>
        <p:spPr>
          <a:xfrm>
            <a:off x="5359400" y="6102350"/>
            <a:ext cx="0" cy="92075"/>
          </a:xfrm>
          <a:prstGeom prst="straightConnector1">
            <a:avLst/>
          </a:prstGeom>
          <a:noFill/>
          <a:ln w="28575" cap="flat" cmpd="sng">
            <a:solidFill>
              <a:schemeClr val="dk1"/>
            </a:solidFill>
            <a:prstDash val="solid"/>
            <a:round/>
            <a:headEnd type="none" w="med" len="med"/>
            <a:tailEnd type="none" w="med" len="med"/>
          </a:ln>
        </p:spPr>
      </p:cxnSp>
      <p:cxnSp>
        <p:nvCxnSpPr>
          <p:cNvPr id="431" name="Google Shape;431;p30"/>
          <p:cNvCxnSpPr/>
          <p:nvPr/>
        </p:nvCxnSpPr>
        <p:spPr>
          <a:xfrm>
            <a:off x="6673850" y="6102350"/>
            <a:ext cx="0" cy="92075"/>
          </a:xfrm>
          <a:prstGeom prst="straightConnector1">
            <a:avLst/>
          </a:prstGeom>
          <a:noFill/>
          <a:ln w="28575" cap="flat" cmpd="sng">
            <a:solidFill>
              <a:schemeClr val="lt2"/>
            </a:solidFill>
            <a:prstDash val="solid"/>
            <a:round/>
            <a:headEnd type="none" w="med" len="med"/>
            <a:tailEnd type="none" w="med" len="med"/>
          </a:ln>
        </p:spPr>
      </p:cxnSp>
      <p:cxnSp>
        <p:nvCxnSpPr>
          <p:cNvPr id="432" name="Google Shape;432;p30"/>
          <p:cNvCxnSpPr/>
          <p:nvPr/>
        </p:nvCxnSpPr>
        <p:spPr>
          <a:xfrm>
            <a:off x="4619625" y="6092825"/>
            <a:ext cx="82550" cy="0"/>
          </a:xfrm>
          <a:prstGeom prst="straightConnector1">
            <a:avLst/>
          </a:prstGeom>
          <a:noFill/>
          <a:ln w="28575" cap="flat" cmpd="sng">
            <a:solidFill>
              <a:schemeClr val="lt2"/>
            </a:solidFill>
            <a:prstDash val="solid"/>
            <a:round/>
            <a:headEnd type="none" w="med" len="med"/>
            <a:tailEnd type="none" w="med" len="med"/>
          </a:ln>
        </p:spPr>
      </p:cxnSp>
      <p:grpSp>
        <p:nvGrpSpPr>
          <p:cNvPr id="433" name="Google Shape;433;p30"/>
          <p:cNvGrpSpPr/>
          <p:nvPr/>
        </p:nvGrpSpPr>
        <p:grpSpPr>
          <a:xfrm>
            <a:off x="4600575" y="1181100"/>
            <a:ext cx="119063" cy="1914525"/>
            <a:chOff x="2886" y="708"/>
            <a:chExt cx="81" cy="1206"/>
          </a:xfrm>
        </p:grpSpPr>
        <p:cxnSp>
          <p:nvCxnSpPr>
            <p:cNvPr id="434" name="Google Shape;434;p30"/>
            <p:cNvCxnSpPr/>
            <p:nvPr/>
          </p:nvCxnSpPr>
          <p:spPr>
            <a:xfrm>
              <a:off x="2886" y="1311"/>
              <a:ext cx="81" cy="0"/>
            </a:xfrm>
            <a:prstGeom prst="straightConnector1">
              <a:avLst/>
            </a:prstGeom>
            <a:noFill/>
            <a:ln w="28575" cap="flat" cmpd="sng">
              <a:solidFill>
                <a:schemeClr val="lt2"/>
              </a:solidFill>
              <a:prstDash val="solid"/>
              <a:round/>
              <a:headEnd type="none" w="med" len="med"/>
              <a:tailEnd type="none" w="med" len="med"/>
            </a:ln>
          </p:spPr>
        </p:cxnSp>
        <p:cxnSp>
          <p:nvCxnSpPr>
            <p:cNvPr id="435" name="Google Shape;435;p30"/>
            <p:cNvCxnSpPr/>
            <p:nvPr/>
          </p:nvCxnSpPr>
          <p:spPr>
            <a:xfrm>
              <a:off x="2886" y="708"/>
              <a:ext cx="81" cy="0"/>
            </a:xfrm>
            <a:prstGeom prst="straightConnector1">
              <a:avLst/>
            </a:prstGeom>
            <a:noFill/>
            <a:ln w="28575" cap="flat" cmpd="sng">
              <a:solidFill>
                <a:schemeClr val="lt2"/>
              </a:solidFill>
              <a:prstDash val="solid"/>
              <a:round/>
              <a:headEnd type="none" w="med" len="med"/>
              <a:tailEnd type="none" w="med" len="med"/>
            </a:ln>
          </p:spPr>
        </p:cxnSp>
        <p:cxnSp>
          <p:nvCxnSpPr>
            <p:cNvPr id="436" name="Google Shape;436;p30"/>
            <p:cNvCxnSpPr/>
            <p:nvPr/>
          </p:nvCxnSpPr>
          <p:spPr>
            <a:xfrm>
              <a:off x="2886" y="1914"/>
              <a:ext cx="81" cy="0"/>
            </a:xfrm>
            <a:prstGeom prst="straightConnector1">
              <a:avLst/>
            </a:prstGeom>
            <a:noFill/>
            <a:ln w="28575" cap="flat" cmpd="sng">
              <a:solidFill>
                <a:schemeClr val="lt2"/>
              </a:solidFill>
              <a:prstDash val="solid"/>
              <a:round/>
              <a:headEnd type="none" w="med" len="med"/>
              <a:tailEnd type="none" w="med" len="med"/>
            </a:ln>
          </p:spPr>
        </p:cxnSp>
      </p:grpSp>
      <p:cxnSp>
        <p:nvCxnSpPr>
          <p:cNvPr id="437" name="Google Shape;437;p30"/>
          <p:cNvCxnSpPr/>
          <p:nvPr/>
        </p:nvCxnSpPr>
        <p:spPr>
          <a:xfrm>
            <a:off x="4638675" y="1658938"/>
            <a:ext cx="61913" cy="0"/>
          </a:xfrm>
          <a:prstGeom prst="straightConnector1">
            <a:avLst/>
          </a:prstGeom>
          <a:noFill/>
          <a:ln w="28575" cap="flat" cmpd="sng">
            <a:solidFill>
              <a:schemeClr val="lt2"/>
            </a:solidFill>
            <a:prstDash val="solid"/>
            <a:round/>
            <a:headEnd type="none" w="med" len="med"/>
            <a:tailEnd type="none" w="med" len="med"/>
          </a:ln>
        </p:spPr>
      </p:cxnSp>
      <p:cxnSp>
        <p:nvCxnSpPr>
          <p:cNvPr id="438" name="Google Shape;438;p30"/>
          <p:cNvCxnSpPr/>
          <p:nvPr/>
        </p:nvCxnSpPr>
        <p:spPr>
          <a:xfrm>
            <a:off x="4638675" y="1898650"/>
            <a:ext cx="61913" cy="0"/>
          </a:xfrm>
          <a:prstGeom prst="straightConnector1">
            <a:avLst/>
          </a:prstGeom>
          <a:noFill/>
          <a:ln w="28575" cap="flat" cmpd="sng">
            <a:solidFill>
              <a:schemeClr val="lt2"/>
            </a:solidFill>
            <a:prstDash val="solid"/>
            <a:round/>
            <a:headEnd type="none" w="med" len="med"/>
            <a:tailEnd type="none" w="med" len="med"/>
          </a:ln>
        </p:spPr>
      </p:cxnSp>
      <p:cxnSp>
        <p:nvCxnSpPr>
          <p:cNvPr id="439" name="Google Shape;439;p30"/>
          <p:cNvCxnSpPr/>
          <p:nvPr/>
        </p:nvCxnSpPr>
        <p:spPr>
          <a:xfrm>
            <a:off x="4638675" y="1419225"/>
            <a:ext cx="61913" cy="0"/>
          </a:xfrm>
          <a:prstGeom prst="straightConnector1">
            <a:avLst/>
          </a:prstGeom>
          <a:noFill/>
          <a:ln w="28575" cap="flat" cmpd="sng">
            <a:solidFill>
              <a:schemeClr val="lt2"/>
            </a:solidFill>
            <a:prstDash val="solid"/>
            <a:round/>
            <a:headEnd type="none" w="med" len="med"/>
            <a:tailEnd type="none" w="med" len="med"/>
          </a:ln>
        </p:spPr>
      </p:cxnSp>
      <p:cxnSp>
        <p:nvCxnSpPr>
          <p:cNvPr id="440" name="Google Shape;440;p30"/>
          <p:cNvCxnSpPr/>
          <p:nvPr/>
        </p:nvCxnSpPr>
        <p:spPr>
          <a:xfrm>
            <a:off x="4638675" y="2616200"/>
            <a:ext cx="61913" cy="0"/>
          </a:xfrm>
          <a:prstGeom prst="straightConnector1">
            <a:avLst/>
          </a:prstGeom>
          <a:noFill/>
          <a:ln w="28575" cap="flat" cmpd="sng">
            <a:solidFill>
              <a:schemeClr val="lt2"/>
            </a:solidFill>
            <a:prstDash val="solid"/>
            <a:round/>
            <a:headEnd type="none" w="med" len="med"/>
            <a:tailEnd type="none" w="med" len="med"/>
          </a:ln>
        </p:spPr>
      </p:cxnSp>
      <p:cxnSp>
        <p:nvCxnSpPr>
          <p:cNvPr id="441" name="Google Shape;441;p30"/>
          <p:cNvCxnSpPr/>
          <p:nvPr/>
        </p:nvCxnSpPr>
        <p:spPr>
          <a:xfrm>
            <a:off x="4638675" y="2855913"/>
            <a:ext cx="61913" cy="0"/>
          </a:xfrm>
          <a:prstGeom prst="straightConnector1">
            <a:avLst/>
          </a:prstGeom>
          <a:noFill/>
          <a:ln w="28575" cap="flat" cmpd="sng">
            <a:solidFill>
              <a:schemeClr val="lt2"/>
            </a:solidFill>
            <a:prstDash val="solid"/>
            <a:round/>
            <a:headEnd type="none" w="med" len="med"/>
            <a:tailEnd type="none" w="med" len="med"/>
          </a:ln>
        </p:spPr>
      </p:cxnSp>
      <p:cxnSp>
        <p:nvCxnSpPr>
          <p:cNvPr id="442" name="Google Shape;442;p30"/>
          <p:cNvCxnSpPr/>
          <p:nvPr/>
        </p:nvCxnSpPr>
        <p:spPr>
          <a:xfrm>
            <a:off x="4638675" y="2376488"/>
            <a:ext cx="61913" cy="0"/>
          </a:xfrm>
          <a:prstGeom prst="straightConnector1">
            <a:avLst/>
          </a:prstGeom>
          <a:noFill/>
          <a:ln w="28575" cap="flat" cmpd="sng">
            <a:solidFill>
              <a:schemeClr val="lt2"/>
            </a:solidFill>
            <a:prstDash val="solid"/>
            <a:round/>
            <a:headEnd type="none" w="med" len="med"/>
            <a:tailEnd type="none" w="med" len="med"/>
          </a:ln>
        </p:spPr>
      </p:cxnSp>
      <p:grpSp>
        <p:nvGrpSpPr>
          <p:cNvPr id="443" name="Google Shape;443;p30"/>
          <p:cNvGrpSpPr/>
          <p:nvPr/>
        </p:nvGrpSpPr>
        <p:grpSpPr>
          <a:xfrm>
            <a:off x="4600575" y="4181475"/>
            <a:ext cx="119063" cy="1914525"/>
            <a:chOff x="2886" y="708"/>
            <a:chExt cx="81" cy="1206"/>
          </a:xfrm>
        </p:grpSpPr>
        <p:cxnSp>
          <p:nvCxnSpPr>
            <p:cNvPr id="444" name="Google Shape;444;p30"/>
            <p:cNvCxnSpPr/>
            <p:nvPr/>
          </p:nvCxnSpPr>
          <p:spPr>
            <a:xfrm>
              <a:off x="2886" y="1311"/>
              <a:ext cx="81" cy="0"/>
            </a:xfrm>
            <a:prstGeom prst="straightConnector1">
              <a:avLst/>
            </a:prstGeom>
            <a:noFill/>
            <a:ln w="28575" cap="flat" cmpd="sng">
              <a:solidFill>
                <a:schemeClr val="lt2"/>
              </a:solidFill>
              <a:prstDash val="solid"/>
              <a:round/>
              <a:headEnd type="none" w="med" len="med"/>
              <a:tailEnd type="none" w="med" len="med"/>
            </a:ln>
          </p:spPr>
        </p:cxnSp>
        <p:cxnSp>
          <p:nvCxnSpPr>
            <p:cNvPr id="445" name="Google Shape;445;p30"/>
            <p:cNvCxnSpPr/>
            <p:nvPr/>
          </p:nvCxnSpPr>
          <p:spPr>
            <a:xfrm>
              <a:off x="2886" y="708"/>
              <a:ext cx="81" cy="0"/>
            </a:xfrm>
            <a:prstGeom prst="straightConnector1">
              <a:avLst/>
            </a:prstGeom>
            <a:noFill/>
            <a:ln w="28575" cap="flat" cmpd="sng">
              <a:solidFill>
                <a:schemeClr val="lt2"/>
              </a:solidFill>
              <a:prstDash val="solid"/>
              <a:round/>
              <a:headEnd type="none" w="med" len="med"/>
              <a:tailEnd type="none" w="med" len="med"/>
            </a:ln>
          </p:spPr>
        </p:cxnSp>
        <p:cxnSp>
          <p:nvCxnSpPr>
            <p:cNvPr id="446" name="Google Shape;446;p30"/>
            <p:cNvCxnSpPr/>
            <p:nvPr/>
          </p:nvCxnSpPr>
          <p:spPr>
            <a:xfrm>
              <a:off x="2886" y="1914"/>
              <a:ext cx="81" cy="0"/>
            </a:xfrm>
            <a:prstGeom prst="straightConnector1">
              <a:avLst/>
            </a:prstGeom>
            <a:noFill/>
            <a:ln w="28575" cap="flat" cmpd="sng">
              <a:solidFill>
                <a:schemeClr val="lt2"/>
              </a:solidFill>
              <a:prstDash val="solid"/>
              <a:round/>
              <a:headEnd type="none" w="med" len="med"/>
              <a:tailEnd type="none" w="med" len="med"/>
            </a:ln>
          </p:spPr>
        </p:cxnSp>
      </p:grpSp>
      <p:sp>
        <p:nvSpPr>
          <p:cNvPr id="447" name="Google Shape;447;p30"/>
          <p:cNvSpPr txBox="1"/>
          <p:nvPr/>
        </p:nvSpPr>
        <p:spPr>
          <a:xfrm>
            <a:off x="3857625" y="981075"/>
            <a:ext cx="762000" cy="36671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Times New Roman"/>
                <a:ea typeface="Times New Roman"/>
                <a:cs typeface="Times New Roman"/>
                <a:sym typeface="Times New Roman"/>
              </a:rPr>
              <a:t>$2.00</a:t>
            </a:r>
            <a:endParaRPr/>
          </a:p>
        </p:txBody>
      </p:sp>
      <p:sp>
        <p:nvSpPr>
          <p:cNvPr id="448" name="Google Shape;448;p30"/>
          <p:cNvSpPr txBox="1"/>
          <p:nvPr/>
        </p:nvSpPr>
        <p:spPr>
          <a:xfrm>
            <a:off x="3857625" y="1712913"/>
            <a:ext cx="762000" cy="36671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Times New Roman"/>
                <a:ea typeface="Times New Roman"/>
                <a:cs typeface="Times New Roman"/>
                <a:sym typeface="Times New Roman"/>
              </a:rPr>
              <a:t>$1.25</a:t>
            </a:r>
            <a:endParaRPr/>
          </a:p>
        </p:txBody>
      </p:sp>
      <p:sp>
        <p:nvSpPr>
          <p:cNvPr id="449" name="Google Shape;449;p30"/>
          <p:cNvSpPr txBox="1"/>
          <p:nvPr/>
        </p:nvSpPr>
        <p:spPr>
          <a:xfrm>
            <a:off x="3857625" y="1951038"/>
            <a:ext cx="762000" cy="36671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Times New Roman"/>
                <a:ea typeface="Times New Roman"/>
                <a:cs typeface="Times New Roman"/>
                <a:sym typeface="Times New Roman"/>
              </a:rPr>
              <a:t>$1.00</a:t>
            </a:r>
            <a:endParaRPr/>
          </a:p>
        </p:txBody>
      </p:sp>
      <p:sp>
        <p:nvSpPr>
          <p:cNvPr id="450" name="Google Shape;450;p30"/>
          <p:cNvSpPr txBox="1"/>
          <p:nvPr/>
        </p:nvSpPr>
        <p:spPr>
          <a:xfrm>
            <a:off x="7877175" y="5943600"/>
            <a:ext cx="1081088" cy="506413"/>
          </a:xfrm>
          <a:prstGeom prst="rect">
            <a:avLst/>
          </a:prstGeom>
          <a:noFill/>
          <a:ln>
            <a:noFill/>
          </a:ln>
        </p:spPr>
        <p:txBody>
          <a:bodyPr spcFirstLastPara="1" wrap="square" lIns="91425" tIns="45700" rIns="91425" bIns="45700" anchor="t" anchorCtr="0">
            <a:noAutofit/>
          </a:bodyPr>
          <a:lstStyle/>
          <a:p>
            <a:pPr marL="0" marR="0" lvl="0" indent="0" algn="r" rtl="0">
              <a:lnSpc>
                <a:spcPct val="80000"/>
              </a:lnSpc>
              <a:spcBef>
                <a:spcPts val="0"/>
              </a:spcBef>
              <a:spcAft>
                <a:spcPts val="0"/>
              </a:spcAft>
              <a:buNone/>
            </a:pPr>
            <a:r>
              <a:rPr lang="en-US" sz="1800">
                <a:solidFill>
                  <a:schemeClr val="dk1"/>
                </a:solidFill>
                <a:latin typeface="Times New Roman"/>
                <a:ea typeface="Times New Roman"/>
                <a:cs typeface="Times New Roman"/>
                <a:sym typeface="Times New Roman"/>
              </a:rPr>
              <a:t>Quantity</a:t>
            </a:r>
            <a:br>
              <a:rPr lang="en-US" sz="1800">
                <a:solidFill>
                  <a:schemeClr val="dk1"/>
                </a:solidFill>
                <a:latin typeface="Times New Roman"/>
                <a:ea typeface="Times New Roman"/>
                <a:cs typeface="Times New Roman"/>
                <a:sym typeface="Times New Roman"/>
              </a:rPr>
            </a:br>
            <a:r>
              <a:rPr lang="en-US" sz="1600" i="1">
                <a:solidFill>
                  <a:schemeClr val="dk1"/>
                </a:solidFill>
                <a:latin typeface="Times New Roman"/>
                <a:ea typeface="Times New Roman"/>
                <a:cs typeface="Times New Roman"/>
                <a:sym typeface="Times New Roman"/>
              </a:rPr>
              <a:t>(tacos)</a:t>
            </a:r>
            <a:endParaRPr/>
          </a:p>
        </p:txBody>
      </p:sp>
      <p:grpSp>
        <p:nvGrpSpPr>
          <p:cNvPr id="451" name="Google Shape;451;p30"/>
          <p:cNvGrpSpPr/>
          <p:nvPr/>
        </p:nvGrpSpPr>
        <p:grpSpPr>
          <a:xfrm>
            <a:off x="4705350" y="962025"/>
            <a:ext cx="3295650" cy="2133600"/>
            <a:chOff x="2832" y="2496"/>
            <a:chExt cx="2400" cy="1248"/>
          </a:xfrm>
        </p:grpSpPr>
        <p:cxnSp>
          <p:nvCxnSpPr>
            <p:cNvPr id="452" name="Google Shape;452;p30"/>
            <p:cNvCxnSpPr/>
            <p:nvPr/>
          </p:nvCxnSpPr>
          <p:spPr>
            <a:xfrm>
              <a:off x="2832" y="2496"/>
              <a:ext cx="0" cy="1248"/>
            </a:xfrm>
            <a:prstGeom prst="straightConnector1">
              <a:avLst/>
            </a:prstGeom>
            <a:noFill/>
            <a:ln w="28575" cap="flat" cmpd="sng">
              <a:solidFill>
                <a:schemeClr val="dk1"/>
              </a:solidFill>
              <a:prstDash val="solid"/>
              <a:round/>
              <a:headEnd type="none" w="med" len="med"/>
              <a:tailEnd type="none" w="sm" len="sm"/>
            </a:ln>
          </p:spPr>
        </p:cxnSp>
        <p:cxnSp>
          <p:nvCxnSpPr>
            <p:cNvPr id="453" name="Google Shape;453;p30"/>
            <p:cNvCxnSpPr/>
            <p:nvPr/>
          </p:nvCxnSpPr>
          <p:spPr>
            <a:xfrm>
              <a:off x="2832" y="3744"/>
              <a:ext cx="2400" cy="0"/>
            </a:xfrm>
            <a:prstGeom prst="straightConnector1">
              <a:avLst/>
            </a:prstGeom>
            <a:noFill/>
            <a:ln w="28575" cap="flat" cmpd="sng">
              <a:solidFill>
                <a:schemeClr val="dk1"/>
              </a:solidFill>
              <a:prstDash val="solid"/>
              <a:round/>
              <a:headEnd type="none" w="med" len="med"/>
              <a:tailEnd type="none" w="sm" len="sm"/>
            </a:ln>
          </p:spPr>
        </p:cxnSp>
      </p:grpSp>
      <p:sp>
        <p:nvSpPr>
          <p:cNvPr id="454" name="Google Shape;454;p30"/>
          <p:cNvSpPr txBox="1"/>
          <p:nvPr/>
        </p:nvSpPr>
        <p:spPr>
          <a:xfrm>
            <a:off x="7877175" y="2943225"/>
            <a:ext cx="1081088" cy="506413"/>
          </a:xfrm>
          <a:prstGeom prst="rect">
            <a:avLst/>
          </a:prstGeom>
          <a:noFill/>
          <a:ln>
            <a:noFill/>
          </a:ln>
        </p:spPr>
        <p:txBody>
          <a:bodyPr spcFirstLastPara="1" wrap="square" lIns="91425" tIns="45700" rIns="91425" bIns="45700" anchor="t" anchorCtr="0">
            <a:noAutofit/>
          </a:bodyPr>
          <a:lstStyle/>
          <a:p>
            <a:pPr marL="0" marR="0" lvl="0" indent="0" algn="r" rtl="0">
              <a:lnSpc>
                <a:spcPct val="80000"/>
              </a:lnSpc>
              <a:spcBef>
                <a:spcPts val="0"/>
              </a:spcBef>
              <a:spcAft>
                <a:spcPts val="0"/>
              </a:spcAft>
              <a:buNone/>
            </a:pPr>
            <a:r>
              <a:rPr lang="en-US" sz="1800">
                <a:solidFill>
                  <a:schemeClr val="dk1"/>
                </a:solidFill>
                <a:latin typeface="Times New Roman"/>
                <a:ea typeface="Times New Roman"/>
                <a:cs typeface="Times New Roman"/>
                <a:sym typeface="Times New Roman"/>
              </a:rPr>
              <a:t>Quantity</a:t>
            </a:r>
            <a:br>
              <a:rPr lang="en-US" sz="1800">
                <a:solidFill>
                  <a:schemeClr val="dk1"/>
                </a:solidFill>
                <a:latin typeface="Times New Roman"/>
                <a:ea typeface="Times New Roman"/>
                <a:cs typeface="Times New Roman"/>
                <a:sym typeface="Times New Roman"/>
              </a:rPr>
            </a:br>
            <a:r>
              <a:rPr lang="en-US" sz="1600" i="1">
                <a:solidFill>
                  <a:schemeClr val="dk1"/>
                </a:solidFill>
                <a:latin typeface="Times New Roman"/>
                <a:ea typeface="Times New Roman"/>
                <a:cs typeface="Times New Roman"/>
                <a:sym typeface="Times New Roman"/>
              </a:rPr>
              <a:t>(gasoline)</a:t>
            </a:r>
            <a:endParaRPr/>
          </a:p>
        </p:txBody>
      </p:sp>
      <p:sp>
        <p:nvSpPr>
          <p:cNvPr id="455" name="Google Shape;455;p30"/>
          <p:cNvSpPr txBox="1"/>
          <p:nvPr/>
        </p:nvSpPr>
        <p:spPr>
          <a:xfrm>
            <a:off x="4081463" y="657225"/>
            <a:ext cx="776287" cy="311150"/>
          </a:xfrm>
          <a:prstGeom prst="rect">
            <a:avLst/>
          </a:prstGeom>
          <a:noFill/>
          <a:ln>
            <a:noFill/>
          </a:ln>
        </p:spPr>
        <p:txBody>
          <a:bodyPr spcFirstLastPara="1" wrap="square" lIns="91425" tIns="45700" rIns="91425" bIns="45700" anchor="t" anchorCtr="0">
            <a:noAutofit/>
          </a:bodyPr>
          <a:lstStyle/>
          <a:p>
            <a:pPr marL="0" marR="0" lvl="0" indent="0" algn="r" rtl="0">
              <a:lnSpc>
                <a:spcPct val="80000"/>
              </a:lnSpc>
              <a:spcBef>
                <a:spcPts val="0"/>
              </a:spcBef>
              <a:spcAft>
                <a:spcPts val="0"/>
              </a:spcAft>
              <a:buNone/>
            </a:pPr>
            <a:r>
              <a:rPr lang="en-US" sz="1800">
                <a:solidFill>
                  <a:schemeClr val="dk1"/>
                </a:solidFill>
                <a:latin typeface="Times New Roman"/>
                <a:ea typeface="Times New Roman"/>
                <a:cs typeface="Times New Roman"/>
                <a:sym typeface="Times New Roman"/>
              </a:rPr>
              <a:t>Price</a:t>
            </a:r>
            <a:endParaRPr sz="1600" i="1">
              <a:solidFill>
                <a:schemeClr val="dk1"/>
              </a:solidFill>
              <a:latin typeface="Times New Roman"/>
              <a:ea typeface="Times New Roman"/>
              <a:cs typeface="Times New Roman"/>
              <a:sym typeface="Times New Roman"/>
            </a:endParaRPr>
          </a:p>
        </p:txBody>
      </p:sp>
      <p:sp>
        <p:nvSpPr>
          <p:cNvPr id="456" name="Google Shape;456;p30"/>
          <p:cNvSpPr txBox="1"/>
          <p:nvPr/>
        </p:nvSpPr>
        <p:spPr>
          <a:xfrm>
            <a:off x="4076700" y="3667125"/>
            <a:ext cx="776288" cy="311150"/>
          </a:xfrm>
          <a:prstGeom prst="rect">
            <a:avLst/>
          </a:prstGeom>
          <a:noFill/>
          <a:ln w="19050" cap="rnd" cmpd="sng">
            <a:solidFill>
              <a:schemeClr val="dk1"/>
            </a:solidFill>
            <a:prstDash val="dot"/>
            <a:miter lim="800000"/>
            <a:headEnd type="none" w="sm" len="sm"/>
            <a:tailEnd type="none" w="sm" len="sm"/>
          </a:ln>
        </p:spPr>
        <p:txBody>
          <a:bodyPr spcFirstLastPara="1" wrap="square" lIns="91425" tIns="45700" rIns="91425" bIns="45700" anchor="t" anchorCtr="0">
            <a:noAutofit/>
          </a:bodyPr>
          <a:lstStyle/>
          <a:p>
            <a:pPr marL="0" marR="0" lvl="0" indent="0" algn="r" rtl="0">
              <a:lnSpc>
                <a:spcPct val="80000"/>
              </a:lnSpc>
              <a:spcBef>
                <a:spcPts val="0"/>
              </a:spcBef>
              <a:spcAft>
                <a:spcPts val="0"/>
              </a:spcAft>
              <a:buNone/>
            </a:pPr>
            <a:r>
              <a:rPr lang="en-US" sz="1800">
                <a:solidFill>
                  <a:schemeClr val="dk1"/>
                </a:solidFill>
                <a:latin typeface="Times New Roman"/>
                <a:ea typeface="Times New Roman"/>
                <a:cs typeface="Times New Roman"/>
                <a:sym typeface="Times New Roman"/>
              </a:rPr>
              <a:t>Price</a:t>
            </a:r>
            <a:endParaRPr sz="1600" i="1">
              <a:solidFill>
                <a:schemeClr val="dk1"/>
              </a:solidFill>
              <a:latin typeface="Times New Roman"/>
              <a:ea typeface="Times New Roman"/>
              <a:cs typeface="Times New Roman"/>
              <a:sym typeface="Times New Roman"/>
            </a:endParaRPr>
          </a:p>
        </p:txBody>
      </p:sp>
      <p:cxnSp>
        <p:nvCxnSpPr>
          <p:cNvPr id="457" name="Google Shape;457;p30"/>
          <p:cNvCxnSpPr/>
          <p:nvPr/>
        </p:nvCxnSpPr>
        <p:spPr>
          <a:xfrm>
            <a:off x="4708525" y="3100388"/>
            <a:ext cx="0" cy="92075"/>
          </a:xfrm>
          <a:prstGeom prst="straightConnector1">
            <a:avLst/>
          </a:prstGeom>
          <a:noFill/>
          <a:ln w="28575" cap="flat" cmpd="sng">
            <a:solidFill>
              <a:schemeClr val="lt2"/>
            </a:solidFill>
            <a:prstDash val="solid"/>
            <a:round/>
            <a:headEnd type="none" w="med" len="med"/>
            <a:tailEnd type="none" w="med" len="med"/>
          </a:ln>
        </p:spPr>
      </p:cxnSp>
      <p:cxnSp>
        <p:nvCxnSpPr>
          <p:cNvPr id="458" name="Google Shape;458;p30"/>
          <p:cNvCxnSpPr/>
          <p:nvPr/>
        </p:nvCxnSpPr>
        <p:spPr>
          <a:xfrm>
            <a:off x="4708525" y="6097588"/>
            <a:ext cx="0" cy="92075"/>
          </a:xfrm>
          <a:prstGeom prst="straightConnector1">
            <a:avLst/>
          </a:prstGeom>
          <a:noFill/>
          <a:ln w="28575" cap="flat" cmpd="sng">
            <a:solidFill>
              <a:schemeClr val="lt2"/>
            </a:solidFill>
            <a:prstDash val="solid"/>
            <a:round/>
            <a:headEnd type="none" w="med" len="med"/>
            <a:tailEnd type="none" w="med" len="med"/>
          </a:ln>
        </p:spPr>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1"/>
                                        </p:tgtEl>
                                        <p:attrNameLst>
                                          <p:attrName>style.visibility</p:attrName>
                                        </p:attrNameLst>
                                      </p:cBhvr>
                                      <p:to>
                                        <p:strVal val="visible"/>
                                      </p:to>
                                    </p:set>
                                    <p:animEffect transition="in" filter="fade">
                                      <p:cBhvr>
                                        <p:cTn id="7" dur="500"/>
                                        <p:tgtEl>
                                          <p:spTgt spid="36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81"/>
                                        </p:tgtEl>
                                        <p:attrNameLst>
                                          <p:attrName>style.visibility</p:attrName>
                                        </p:attrNameLst>
                                      </p:cBhvr>
                                      <p:to>
                                        <p:strVal val="visible"/>
                                      </p:to>
                                    </p:set>
                                    <p:animEffect transition="in" filter="fade">
                                      <p:cBhvr>
                                        <p:cTn id="11" dur="500"/>
                                        <p:tgtEl>
                                          <p:spTgt spid="38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72"/>
                                        </p:tgtEl>
                                        <p:attrNameLst>
                                          <p:attrName>style.visibility</p:attrName>
                                        </p:attrNameLst>
                                      </p:cBhvr>
                                      <p:to>
                                        <p:strVal val="visible"/>
                                      </p:to>
                                    </p:set>
                                    <p:animEffect transition="in" filter="fade">
                                      <p:cBhvr>
                                        <p:cTn id="15" dur="500"/>
                                        <p:tgtEl>
                                          <p:spTgt spid="37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73"/>
                                        </p:tgtEl>
                                        <p:attrNameLst>
                                          <p:attrName>style.visibility</p:attrName>
                                        </p:attrNameLst>
                                      </p:cBhvr>
                                      <p:to>
                                        <p:strVal val="visible"/>
                                      </p:to>
                                    </p:set>
                                    <p:animEffect transition="in" filter="fade">
                                      <p:cBhvr>
                                        <p:cTn id="19" dur="500"/>
                                        <p:tgtEl>
                                          <p:spTgt spid="37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82"/>
                                        </p:tgtEl>
                                        <p:attrNameLst>
                                          <p:attrName>style.visibility</p:attrName>
                                        </p:attrNameLst>
                                      </p:cBhvr>
                                      <p:to>
                                        <p:strVal val="visible"/>
                                      </p:to>
                                    </p:set>
                                    <p:animEffect transition="in" filter="fade">
                                      <p:cBhvr>
                                        <p:cTn id="23" dur="500"/>
                                        <p:tgtEl>
                                          <p:spTgt spid="38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62"/>
                                        </p:tgtEl>
                                        <p:attrNameLst>
                                          <p:attrName>style.visibility</p:attrName>
                                        </p:attrNameLst>
                                      </p:cBhvr>
                                      <p:to>
                                        <p:strVal val="visible"/>
                                      </p:to>
                                    </p:set>
                                    <p:animEffect transition="in" filter="fade">
                                      <p:cBhvr>
                                        <p:cTn id="28" dur="500"/>
                                        <p:tgtEl>
                                          <p:spTgt spid="362"/>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384"/>
                                        </p:tgtEl>
                                        <p:attrNameLst>
                                          <p:attrName>style.visibility</p:attrName>
                                        </p:attrNameLst>
                                      </p:cBhvr>
                                      <p:to>
                                        <p:strVal val="visible"/>
                                      </p:to>
                                    </p:set>
                                    <p:animEffect transition="in" filter="fade">
                                      <p:cBhvr>
                                        <p:cTn id="32" dur="500"/>
                                        <p:tgtEl>
                                          <p:spTgt spid="384"/>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375"/>
                                        </p:tgtEl>
                                        <p:attrNameLst>
                                          <p:attrName>style.visibility</p:attrName>
                                        </p:attrNameLst>
                                      </p:cBhvr>
                                      <p:to>
                                        <p:strVal val="visible"/>
                                      </p:to>
                                    </p:set>
                                    <p:animEffect transition="in" filter="fade">
                                      <p:cBhvr>
                                        <p:cTn id="36" dur="500"/>
                                        <p:tgtEl>
                                          <p:spTgt spid="375"/>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376"/>
                                        </p:tgtEl>
                                        <p:attrNameLst>
                                          <p:attrName>style.visibility</p:attrName>
                                        </p:attrNameLst>
                                      </p:cBhvr>
                                      <p:to>
                                        <p:strVal val="visible"/>
                                      </p:to>
                                    </p:set>
                                    <p:animEffect transition="in" filter="fade">
                                      <p:cBhvr>
                                        <p:cTn id="40" dur="500"/>
                                        <p:tgtEl>
                                          <p:spTgt spid="376"/>
                                        </p:tgtEl>
                                      </p:cBhvr>
                                    </p:animEffect>
                                  </p:childTnLst>
                                </p:cTn>
                              </p:par>
                            </p:childTnLst>
                          </p:cTn>
                        </p:par>
                        <p:par>
                          <p:cTn id="41" fill="hold">
                            <p:stCondLst>
                              <p:cond delay="2000"/>
                            </p:stCondLst>
                            <p:childTnLst>
                              <p:par>
                                <p:cTn id="42" presetID="10" presetClass="entr" presetSubtype="0" fill="hold" nodeType="afterEffect">
                                  <p:stCondLst>
                                    <p:cond delay="0"/>
                                  </p:stCondLst>
                                  <p:childTnLst>
                                    <p:set>
                                      <p:cBhvr>
                                        <p:cTn id="43" dur="1" fill="hold">
                                          <p:stCondLst>
                                            <p:cond delay="0"/>
                                          </p:stCondLst>
                                        </p:cTn>
                                        <p:tgtEl>
                                          <p:spTgt spid="383"/>
                                        </p:tgtEl>
                                        <p:attrNameLst>
                                          <p:attrName>style.visibility</p:attrName>
                                        </p:attrNameLst>
                                      </p:cBhvr>
                                      <p:to>
                                        <p:strVal val="visible"/>
                                      </p:to>
                                    </p:set>
                                    <p:animEffect transition="in" filter="fade">
                                      <p:cBhvr>
                                        <p:cTn id="44" dur="500"/>
                                        <p:tgtEl>
                                          <p:spTgt spid="38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63"/>
                                        </p:tgtEl>
                                        <p:attrNameLst>
                                          <p:attrName>style.visibility</p:attrName>
                                        </p:attrNameLst>
                                      </p:cBhvr>
                                      <p:to>
                                        <p:strVal val="visible"/>
                                      </p:to>
                                    </p:set>
                                    <p:animEffect transition="in" filter="fade">
                                      <p:cBhvr>
                                        <p:cTn id="49" dur="500"/>
                                        <p:tgtEl>
                                          <p:spTgt spid="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31"/>
          <p:cNvSpPr txBox="1">
            <a:spLocks noGrp="1"/>
          </p:cNvSpPr>
          <p:nvPr>
            <p:ph type="title"/>
          </p:nvPr>
        </p:nvSpPr>
        <p:spPr>
          <a:xfrm>
            <a:off x="457200" y="0"/>
            <a:ext cx="8229600" cy="666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None/>
            </a:pPr>
            <a:r>
              <a:rPr lang="en-US"/>
              <a:t>Supply</a:t>
            </a:r>
            <a:endParaRPr/>
          </a:p>
        </p:txBody>
      </p:sp>
      <p:sp>
        <p:nvSpPr>
          <p:cNvPr id="464" name="Google Shape;464;p31"/>
          <p:cNvSpPr txBox="1">
            <a:spLocks noGrp="1"/>
          </p:cNvSpPr>
          <p:nvPr>
            <p:ph type="body" idx="1"/>
          </p:nvPr>
        </p:nvSpPr>
        <p:spPr>
          <a:xfrm>
            <a:off x="0" y="685800"/>
            <a:ext cx="8839200" cy="5486400"/>
          </a:xfrm>
          <a:prstGeom prst="rect">
            <a:avLst/>
          </a:prstGeom>
          <a:noFill/>
          <a:ln>
            <a:noFill/>
          </a:ln>
        </p:spPr>
        <p:txBody>
          <a:bodyPr spcFirstLastPara="1" wrap="square" lIns="91425" tIns="45700" rIns="91425" bIns="45700" anchor="t" anchorCtr="0">
            <a:noAutofit/>
          </a:bodyPr>
          <a:lstStyle/>
          <a:p>
            <a:pPr marL="274320" lvl="0" indent="-274320" algn="l" rtl="0">
              <a:lnSpc>
                <a:spcPct val="80000"/>
              </a:lnSpc>
              <a:spcBef>
                <a:spcPts val="0"/>
              </a:spcBef>
              <a:spcAft>
                <a:spcPts val="0"/>
              </a:spcAft>
              <a:buClr>
                <a:schemeClr val="accent3"/>
              </a:buClr>
              <a:buSzPts val="2100"/>
              <a:buFont typeface="Noto Sans Symbols"/>
              <a:buChar char="●"/>
            </a:pPr>
            <a:r>
              <a:rPr lang="en-US" sz="2210" b="1" u="sng"/>
              <a:t>Supply</a:t>
            </a:r>
            <a:r>
              <a:rPr lang="en-US" sz="2210" u="sng"/>
              <a:t>:</a:t>
            </a:r>
            <a:r>
              <a:rPr lang="en-US" sz="2210"/>
              <a:t> The ability and willingness of suppliers to make things available for sale at set prices</a:t>
            </a:r>
            <a:endParaRPr/>
          </a:p>
          <a:p>
            <a:pPr marL="274320" lvl="0" indent="-274320" algn="l" rtl="0">
              <a:lnSpc>
                <a:spcPct val="80000"/>
              </a:lnSpc>
              <a:spcBef>
                <a:spcPts val="442"/>
              </a:spcBef>
              <a:spcAft>
                <a:spcPts val="0"/>
              </a:spcAft>
              <a:buClr>
                <a:schemeClr val="accent3"/>
              </a:buClr>
              <a:buSzPts val="2100"/>
              <a:buFont typeface="Noto Sans Symbols"/>
              <a:buChar char="●"/>
            </a:pPr>
            <a:r>
              <a:rPr lang="en-US" sz="2210"/>
              <a:t>Opposite of Demand: Buyers buy a certain number based on the price being charged.  Producers produce a certain number based on the price consumers will pay.</a:t>
            </a:r>
            <a:endParaRPr/>
          </a:p>
          <a:p>
            <a:pPr marL="274320" lvl="0" indent="-274320" algn="l" rtl="0">
              <a:lnSpc>
                <a:spcPct val="80000"/>
              </a:lnSpc>
              <a:spcBef>
                <a:spcPts val="442"/>
              </a:spcBef>
              <a:spcAft>
                <a:spcPts val="0"/>
              </a:spcAft>
              <a:buClr>
                <a:schemeClr val="accent3"/>
              </a:buClr>
              <a:buSzPts val="2100"/>
              <a:buFont typeface="Noto Sans Symbols"/>
              <a:buChar char="●"/>
            </a:pPr>
            <a:r>
              <a:rPr lang="en-US" sz="2210" u="sng"/>
              <a:t>Law of Supply</a:t>
            </a:r>
            <a:r>
              <a:rPr lang="en-US" sz="2210"/>
              <a:t> - as the price of an item rises the quantity supplied will rise; as the price of an item falls quantity supplied will fall.  The higher the price of a good, the more incentive they have to sell more, so they produce more.</a:t>
            </a:r>
            <a:endParaRPr/>
          </a:p>
          <a:p>
            <a:pPr marL="274320" lvl="0" indent="-274320" algn="l" rtl="0">
              <a:lnSpc>
                <a:spcPct val="80000"/>
              </a:lnSpc>
              <a:spcBef>
                <a:spcPts val="442"/>
              </a:spcBef>
              <a:spcAft>
                <a:spcPts val="0"/>
              </a:spcAft>
              <a:buClr>
                <a:schemeClr val="accent3"/>
              </a:buClr>
              <a:buSzPts val="2100"/>
              <a:buFont typeface="Noto Sans Symbols"/>
              <a:buChar char="●"/>
            </a:pPr>
            <a:r>
              <a:rPr lang="en-US" sz="2210"/>
              <a:t>Supply Schedule - chart showing amounts of an item sellers are willing to sell at various possible prices.</a:t>
            </a:r>
            <a:endParaRPr/>
          </a:p>
          <a:p>
            <a:pPr marL="274320" lvl="0" indent="-274320" algn="l" rtl="0">
              <a:lnSpc>
                <a:spcPct val="80000"/>
              </a:lnSpc>
              <a:spcBef>
                <a:spcPts val="442"/>
              </a:spcBef>
              <a:spcAft>
                <a:spcPts val="0"/>
              </a:spcAft>
              <a:buClr>
                <a:schemeClr val="accent3"/>
              </a:buClr>
              <a:buSzPts val="2100"/>
              <a:buFont typeface="Noto Sans Symbols"/>
              <a:buChar char="●"/>
            </a:pPr>
            <a:r>
              <a:rPr lang="en-US" sz="2210"/>
              <a:t>Supply Curve - Graphical representation of a supply schedule. It generally slopes upward and to the right. This shows that at higher prices, suppliers are willing to produce more product.</a:t>
            </a:r>
            <a:endParaRPr/>
          </a:p>
          <a:p>
            <a:pPr marL="274320" lvl="0" indent="-274320" algn="l" rtl="0">
              <a:lnSpc>
                <a:spcPct val="80000"/>
              </a:lnSpc>
              <a:spcBef>
                <a:spcPts val="442"/>
              </a:spcBef>
              <a:spcAft>
                <a:spcPts val="0"/>
              </a:spcAft>
              <a:buClr>
                <a:schemeClr val="accent3"/>
              </a:buClr>
              <a:buSzPts val="2100"/>
              <a:buFont typeface="Noto Sans Symbols"/>
              <a:buChar char="●"/>
            </a:pPr>
            <a:r>
              <a:rPr lang="en-US" sz="2210"/>
              <a:t>Supply of Labor: Consider selling your own labor.  How many hours do you want to work if you are being paid $6 per hour?  What if you were being paid $20 per hour?</a:t>
            </a:r>
            <a:endParaRPr/>
          </a:p>
          <a:p>
            <a:pPr marL="274320" lvl="0" indent="-274320" algn="l" rtl="0">
              <a:lnSpc>
                <a:spcPct val="80000"/>
              </a:lnSpc>
              <a:spcBef>
                <a:spcPts val="442"/>
              </a:spcBef>
              <a:spcAft>
                <a:spcPts val="0"/>
              </a:spcAft>
              <a:buClr>
                <a:schemeClr val="accent3"/>
              </a:buClr>
              <a:buSzPts val="2100"/>
              <a:buFont typeface="Noto Sans Symbols"/>
              <a:buNone/>
            </a:pPr>
            <a:endParaRPr sz="221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4">
                                            <p:txEl>
                                              <p:pRg st="0" end="0"/>
                                            </p:txEl>
                                          </p:spTgt>
                                        </p:tgtEl>
                                        <p:attrNameLst>
                                          <p:attrName>style.visibility</p:attrName>
                                        </p:attrNameLst>
                                      </p:cBhvr>
                                      <p:to>
                                        <p:strVal val="visible"/>
                                      </p:to>
                                    </p:set>
                                    <p:animEffect transition="in" filter="fade">
                                      <p:cBhvr>
                                        <p:cTn id="7" dur="500"/>
                                        <p:tgtEl>
                                          <p:spTgt spid="4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4">
                                            <p:txEl>
                                              <p:pRg st="1" end="1"/>
                                            </p:txEl>
                                          </p:spTgt>
                                        </p:tgtEl>
                                        <p:attrNameLst>
                                          <p:attrName>style.visibility</p:attrName>
                                        </p:attrNameLst>
                                      </p:cBhvr>
                                      <p:to>
                                        <p:strVal val="visible"/>
                                      </p:to>
                                    </p:set>
                                    <p:animEffect transition="in" filter="fade">
                                      <p:cBhvr>
                                        <p:cTn id="12" dur="500"/>
                                        <p:tgtEl>
                                          <p:spTgt spid="4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4">
                                            <p:txEl>
                                              <p:pRg st="2" end="2"/>
                                            </p:txEl>
                                          </p:spTgt>
                                        </p:tgtEl>
                                        <p:attrNameLst>
                                          <p:attrName>style.visibility</p:attrName>
                                        </p:attrNameLst>
                                      </p:cBhvr>
                                      <p:to>
                                        <p:strVal val="visible"/>
                                      </p:to>
                                    </p:set>
                                    <p:animEffect transition="in" filter="fade">
                                      <p:cBhvr>
                                        <p:cTn id="17" dur="500"/>
                                        <p:tgtEl>
                                          <p:spTgt spid="46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4">
                                            <p:txEl>
                                              <p:pRg st="3" end="3"/>
                                            </p:txEl>
                                          </p:spTgt>
                                        </p:tgtEl>
                                        <p:attrNameLst>
                                          <p:attrName>style.visibility</p:attrName>
                                        </p:attrNameLst>
                                      </p:cBhvr>
                                      <p:to>
                                        <p:strVal val="visible"/>
                                      </p:to>
                                    </p:set>
                                    <p:animEffect transition="in" filter="fade">
                                      <p:cBhvr>
                                        <p:cTn id="22" dur="500"/>
                                        <p:tgtEl>
                                          <p:spTgt spid="46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64">
                                            <p:txEl>
                                              <p:pRg st="4" end="4"/>
                                            </p:txEl>
                                          </p:spTgt>
                                        </p:tgtEl>
                                        <p:attrNameLst>
                                          <p:attrName>style.visibility</p:attrName>
                                        </p:attrNameLst>
                                      </p:cBhvr>
                                      <p:to>
                                        <p:strVal val="visible"/>
                                      </p:to>
                                    </p:set>
                                    <p:animEffect transition="in" filter="fade">
                                      <p:cBhvr>
                                        <p:cTn id="27" dur="500"/>
                                        <p:tgtEl>
                                          <p:spTgt spid="46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64">
                                            <p:txEl>
                                              <p:pRg st="5" end="5"/>
                                            </p:txEl>
                                          </p:spTgt>
                                        </p:tgtEl>
                                        <p:attrNameLst>
                                          <p:attrName>style.visibility</p:attrName>
                                        </p:attrNameLst>
                                      </p:cBhvr>
                                      <p:to>
                                        <p:strVal val="visible"/>
                                      </p:to>
                                    </p:set>
                                    <p:animEffect transition="in" filter="fade">
                                      <p:cBhvr>
                                        <p:cTn id="32" dur="500"/>
                                        <p:tgtEl>
                                          <p:spTgt spid="46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64">
                                            <p:txEl>
                                              <p:pRg st="6" end="6"/>
                                            </p:txEl>
                                          </p:spTgt>
                                        </p:tgtEl>
                                        <p:attrNameLst>
                                          <p:attrName>style.visibility</p:attrName>
                                        </p:attrNameLst>
                                      </p:cBhvr>
                                      <p:to>
                                        <p:strVal val="visible"/>
                                      </p:to>
                                    </p:set>
                                    <p:animEffect transition="in" filter="fade">
                                      <p:cBhvr>
                                        <p:cTn id="37" dur="500"/>
                                        <p:tgtEl>
                                          <p:spTgt spid="46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grpSp>
        <p:nvGrpSpPr>
          <p:cNvPr id="470" name="Google Shape;470;p32"/>
          <p:cNvGrpSpPr/>
          <p:nvPr/>
        </p:nvGrpSpPr>
        <p:grpSpPr>
          <a:xfrm>
            <a:off x="4481513" y="990600"/>
            <a:ext cx="1909762" cy="3089275"/>
            <a:chOff x="2823" y="624"/>
            <a:chExt cx="1203" cy="1946"/>
          </a:xfrm>
        </p:grpSpPr>
        <p:sp>
          <p:nvSpPr>
            <p:cNvPr id="471" name="Google Shape;471;p32"/>
            <p:cNvSpPr/>
            <p:nvPr/>
          </p:nvSpPr>
          <p:spPr>
            <a:xfrm>
              <a:off x="2823" y="905"/>
              <a:ext cx="525" cy="1665"/>
            </a:xfrm>
            <a:custGeom>
              <a:avLst/>
              <a:gdLst/>
              <a:ahLst/>
              <a:cxnLst/>
              <a:rect l="l" t="t" r="r" b="b"/>
              <a:pathLst>
                <a:path w="525" h="1665" extrusionOk="0">
                  <a:moveTo>
                    <a:pt x="0" y="1665"/>
                  </a:moveTo>
                  <a:cubicBezTo>
                    <a:pt x="75" y="1545"/>
                    <a:pt x="151" y="1425"/>
                    <a:pt x="203" y="1329"/>
                  </a:cubicBezTo>
                  <a:cubicBezTo>
                    <a:pt x="255" y="1233"/>
                    <a:pt x="279" y="1177"/>
                    <a:pt x="310" y="1089"/>
                  </a:cubicBezTo>
                  <a:cubicBezTo>
                    <a:pt x="341" y="1001"/>
                    <a:pt x="363" y="929"/>
                    <a:pt x="392" y="804"/>
                  </a:cubicBezTo>
                  <a:cubicBezTo>
                    <a:pt x="421" y="679"/>
                    <a:pt x="465" y="470"/>
                    <a:pt x="487" y="336"/>
                  </a:cubicBezTo>
                  <a:cubicBezTo>
                    <a:pt x="509" y="202"/>
                    <a:pt x="517" y="101"/>
                    <a:pt x="525" y="0"/>
                  </a:cubicBezTo>
                </a:path>
              </a:pathLst>
            </a:custGeom>
            <a:noFill/>
            <a:ln w="57150" cap="flat" cmpd="sng">
              <a:solidFill>
                <a:srgbClr val="0066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2" name="Google Shape;472;p32"/>
            <p:cNvSpPr txBox="1"/>
            <p:nvPr/>
          </p:nvSpPr>
          <p:spPr>
            <a:xfrm>
              <a:off x="3366" y="624"/>
              <a:ext cx="660" cy="2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i="1">
                  <a:solidFill>
                    <a:srgbClr val="006600"/>
                  </a:solidFill>
                  <a:latin typeface="Times New Roman"/>
                  <a:ea typeface="Times New Roman"/>
                  <a:cs typeface="Times New Roman"/>
                  <a:sym typeface="Times New Roman"/>
                </a:rPr>
                <a:t>Supply</a:t>
              </a:r>
              <a:endParaRPr/>
            </a:p>
          </p:txBody>
        </p:sp>
      </p:grpSp>
      <p:sp>
        <p:nvSpPr>
          <p:cNvPr id="473" name="Google Shape;473;p32"/>
          <p:cNvSpPr/>
          <p:nvPr/>
        </p:nvSpPr>
        <p:spPr>
          <a:xfrm>
            <a:off x="85725" y="863600"/>
            <a:ext cx="3571875" cy="3267075"/>
          </a:xfrm>
          <a:prstGeom prst="rect">
            <a:avLst/>
          </a:prstGeom>
          <a:solidFill>
            <a:srgbClr val="FBF5DB"/>
          </a:solidFill>
          <a:ln w="12700" cap="flat" cmpd="sng">
            <a:solidFill>
              <a:schemeClr val="lt2"/>
            </a:solidFill>
            <a:prstDash val="solid"/>
            <a:miter lim="800000"/>
            <a:headEnd type="none" w="sm" len="sm"/>
            <a:tailEnd type="none" w="sm" len="sm"/>
          </a:ln>
          <a:effectLst>
            <a:outerShdw dist="35921" dir="2700000" algn="ctr" rotWithShape="0">
              <a:srgbClr val="808080"/>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474" name="Google Shape;474;p32"/>
          <p:cNvSpPr txBox="1"/>
          <p:nvPr/>
        </p:nvSpPr>
        <p:spPr>
          <a:xfrm>
            <a:off x="1828800" y="906463"/>
            <a:ext cx="1752600" cy="105568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US" sz="1800">
                <a:solidFill>
                  <a:schemeClr val="dk1"/>
                </a:solidFill>
                <a:latin typeface="Times New Roman"/>
                <a:ea typeface="Times New Roman"/>
                <a:cs typeface="Times New Roman"/>
                <a:sym typeface="Times New Roman"/>
              </a:rPr>
              <a:t>Cell phone service supplied to market</a:t>
            </a:r>
            <a:br>
              <a:rPr lang="en-US" sz="1800">
                <a:solidFill>
                  <a:schemeClr val="dk1"/>
                </a:solidFill>
                <a:latin typeface="Times New Roman"/>
                <a:ea typeface="Times New Roman"/>
                <a:cs typeface="Times New Roman"/>
                <a:sym typeface="Times New Roman"/>
              </a:rPr>
            </a:br>
            <a:r>
              <a:rPr lang="en-US" sz="1600" i="1">
                <a:solidFill>
                  <a:schemeClr val="dk1"/>
                </a:solidFill>
                <a:latin typeface="Times New Roman"/>
                <a:ea typeface="Times New Roman"/>
                <a:cs typeface="Times New Roman"/>
                <a:sym typeface="Times New Roman"/>
              </a:rPr>
              <a:t>(millions)</a:t>
            </a:r>
            <a:endParaRPr/>
          </a:p>
        </p:txBody>
      </p:sp>
      <p:cxnSp>
        <p:nvCxnSpPr>
          <p:cNvPr id="475" name="Google Shape;475;p32"/>
          <p:cNvCxnSpPr/>
          <p:nvPr/>
        </p:nvCxnSpPr>
        <p:spPr>
          <a:xfrm rot="10800000">
            <a:off x="238125" y="2017713"/>
            <a:ext cx="3267075" cy="0"/>
          </a:xfrm>
          <a:prstGeom prst="straightConnector1">
            <a:avLst/>
          </a:prstGeom>
          <a:noFill/>
          <a:ln w="19050" cap="flat" cmpd="sng">
            <a:solidFill>
              <a:schemeClr val="dk1"/>
            </a:solidFill>
            <a:prstDash val="solid"/>
            <a:round/>
            <a:headEnd type="none" w="med" len="med"/>
            <a:tailEnd type="none" w="med" len="med"/>
          </a:ln>
        </p:spPr>
      </p:cxnSp>
      <p:sp>
        <p:nvSpPr>
          <p:cNvPr id="476" name="Google Shape;476;p32"/>
          <p:cNvSpPr txBox="1"/>
          <p:nvPr/>
        </p:nvSpPr>
        <p:spPr>
          <a:xfrm>
            <a:off x="588963" y="2043113"/>
            <a:ext cx="2667000" cy="3968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   60		  5.0 </a:t>
            </a:r>
            <a:endParaRPr/>
          </a:p>
        </p:txBody>
      </p:sp>
      <p:sp>
        <p:nvSpPr>
          <p:cNvPr id="477" name="Google Shape;477;p32"/>
          <p:cNvSpPr txBox="1"/>
          <p:nvPr/>
        </p:nvSpPr>
        <p:spPr>
          <a:xfrm>
            <a:off x="600075" y="2376488"/>
            <a:ext cx="2667000" cy="3968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   73		11.0</a:t>
            </a:r>
            <a:endParaRPr/>
          </a:p>
        </p:txBody>
      </p:sp>
      <p:sp>
        <p:nvSpPr>
          <p:cNvPr id="478" name="Google Shape;478;p32"/>
          <p:cNvSpPr txBox="1"/>
          <p:nvPr/>
        </p:nvSpPr>
        <p:spPr>
          <a:xfrm>
            <a:off x="588963" y="2709863"/>
            <a:ext cx="2667000" cy="3968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   80	          	15.1 </a:t>
            </a:r>
            <a:endParaRPr/>
          </a:p>
        </p:txBody>
      </p:sp>
      <p:sp>
        <p:nvSpPr>
          <p:cNvPr id="479" name="Google Shape;479;p32"/>
          <p:cNvSpPr txBox="1"/>
          <p:nvPr/>
        </p:nvSpPr>
        <p:spPr>
          <a:xfrm>
            <a:off x="600075" y="3043238"/>
            <a:ext cx="2667000" cy="3968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   91	          	18.2 </a:t>
            </a:r>
            <a:endParaRPr/>
          </a:p>
        </p:txBody>
      </p:sp>
      <p:sp>
        <p:nvSpPr>
          <p:cNvPr id="480" name="Google Shape;480;p32"/>
          <p:cNvSpPr txBox="1"/>
          <p:nvPr/>
        </p:nvSpPr>
        <p:spPr>
          <a:xfrm>
            <a:off x="600075" y="3376613"/>
            <a:ext cx="2667000" cy="3968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$ 107	          	21.0 </a:t>
            </a:r>
            <a:endParaRPr/>
          </a:p>
        </p:txBody>
      </p:sp>
      <p:sp>
        <p:nvSpPr>
          <p:cNvPr id="481" name="Google Shape;481;p32"/>
          <p:cNvSpPr txBox="1"/>
          <p:nvPr/>
        </p:nvSpPr>
        <p:spPr>
          <a:xfrm>
            <a:off x="600075" y="3709988"/>
            <a:ext cx="2667000" cy="3968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$ 120	          	22.5 </a:t>
            </a:r>
            <a:endParaRPr/>
          </a:p>
        </p:txBody>
      </p:sp>
      <p:sp>
        <p:nvSpPr>
          <p:cNvPr id="482" name="Google Shape;482;p32"/>
          <p:cNvSpPr txBox="1"/>
          <p:nvPr/>
        </p:nvSpPr>
        <p:spPr>
          <a:xfrm>
            <a:off x="3524250" y="1257300"/>
            <a:ext cx="685800" cy="36671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Times New Roman"/>
                <a:ea typeface="Times New Roman"/>
                <a:cs typeface="Times New Roman"/>
                <a:sym typeface="Times New Roman"/>
              </a:rPr>
              <a:t>120</a:t>
            </a:r>
            <a:endParaRPr/>
          </a:p>
        </p:txBody>
      </p:sp>
      <p:sp>
        <p:nvSpPr>
          <p:cNvPr id="483" name="Google Shape;483;p32"/>
          <p:cNvSpPr txBox="1"/>
          <p:nvPr/>
        </p:nvSpPr>
        <p:spPr>
          <a:xfrm>
            <a:off x="3524250" y="2141538"/>
            <a:ext cx="685800" cy="36671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Times New Roman"/>
                <a:ea typeface="Times New Roman"/>
                <a:cs typeface="Times New Roman"/>
                <a:sym typeface="Times New Roman"/>
              </a:rPr>
              <a:t>100</a:t>
            </a:r>
            <a:endParaRPr/>
          </a:p>
        </p:txBody>
      </p:sp>
      <p:sp>
        <p:nvSpPr>
          <p:cNvPr id="484" name="Google Shape;484;p32"/>
          <p:cNvSpPr txBox="1"/>
          <p:nvPr/>
        </p:nvSpPr>
        <p:spPr>
          <a:xfrm>
            <a:off x="3524250" y="3025775"/>
            <a:ext cx="685800" cy="36671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Times New Roman"/>
                <a:ea typeface="Times New Roman"/>
                <a:cs typeface="Times New Roman"/>
                <a:sym typeface="Times New Roman"/>
              </a:rPr>
              <a:t>80</a:t>
            </a:r>
            <a:endParaRPr/>
          </a:p>
        </p:txBody>
      </p:sp>
      <p:sp>
        <p:nvSpPr>
          <p:cNvPr id="485" name="Google Shape;485;p32"/>
          <p:cNvSpPr txBox="1"/>
          <p:nvPr/>
        </p:nvSpPr>
        <p:spPr>
          <a:xfrm>
            <a:off x="3524250" y="4795838"/>
            <a:ext cx="685800" cy="36671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Times New Roman"/>
                <a:ea typeface="Times New Roman"/>
                <a:cs typeface="Times New Roman"/>
                <a:sym typeface="Times New Roman"/>
              </a:rPr>
              <a:t>40</a:t>
            </a:r>
            <a:endParaRPr/>
          </a:p>
        </p:txBody>
      </p:sp>
      <p:sp>
        <p:nvSpPr>
          <p:cNvPr id="486" name="Google Shape;486;p32"/>
          <p:cNvSpPr txBox="1"/>
          <p:nvPr/>
        </p:nvSpPr>
        <p:spPr>
          <a:xfrm>
            <a:off x="4035425" y="5368925"/>
            <a:ext cx="428625" cy="366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Times New Roman"/>
                <a:ea typeface="Times New Roman"/>
                <a:cs typeface="Times New Roman"/>
                <a:sym typeface="Times New Roman"/>
              </a:rPr>
              <a:t>0</a:t>
            </a:r>
            <a:endParaRPr/>
          </a:p>
        </p:txBody>
      </p:sp>
      <p:sp>
        <p:nvSpPr>
          <p:cNvPr id="487" name="Google Shape;487;p32"/>
          <p:cNvSpPr txBox="1"/>
          <p:nvPr/>
        </p:nvSpPr>
        <p:spPr>
          <a:xfrm>
            <a:off x="4940300" y="5368925"/>
            <a:ext cx="517525" cy="366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Times New Roman"/>
                <a:ea typeface="Times New Roman"/>
                <a:cs typeface="Times New Roman"/>
                <a:sym typeface="Times New Roman"/>
              </a:rPr>
              <a:t>20</a:t>
            </a:r>
            <a:endParaRPr/>
          </a:p>
        </p:txBody>
      </p:sp>
      <p:sp>
        <p:nvSpPr>
          <p:cNvPr id="488" name="Google Shape;488;p32"/>
          <p:cNvSpPr txBox="1"/>
          <p:nvPr/>
        </p:nvSpPr>
        <p:spPr>
          <a:xfrm>
            <a:off x="5419725" y="5368925"/>
            <a:ext cx="533400" cy="366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Times New Roman"/>
                <a:ea typeface="Times New Roman"/>
                <a:cs typeface="Times New Roman"/>
                <a:sym typeface="Times New Roman"/>
              </a:rPr>
              <a:t>30</a:t>
            </a:r>
            <a:endParaRPr/>
          </a:p>
        </p:txBody>
      </p:sp>
      <p:sp>
        <p:nvSpPr>
          <p:cNvPr id="489" name="Google Shape;489;p32"/>
          <p:cNvSpPr txBox="1"/>
          <p:nvPr/>
        </p:nvSpPr>
        <p:spPr>
          <a:xfrm>
            <a:off x="5902325" y="5368925"/>
            <a:ext cx="517525" cy="366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Times New Roman"/>
                <a:ea typeface="Times New Roman"/>
                <a:cs typeface="Times New Roman"/>
                <a:sym typeface="Times New Roman"/>
              </a:rPr>
              <a:t>40</a:t>
            </a:r>
            <a:endParaRPr/>
          </a:p>
        </p:txBody>
      </p:sp>
      <p:sp>
        <p:nvSpPr>
          <p:cNvPr id="490" name="Google Shape;490;p32"/>
          <p:cNvSpPr txBox="1"/>
          <p:nvPr/>
        </p:nvSpPr>
        <p:spPr>
          <a:xfrm>
            <a:off x="6427788" y="5368925"/>
            <a:ext cx="430212" cy="366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Times New Roman"/>
                <a:ea typeface="Times New Roman"/>
                <a:cs typeface="Times New Roman"/>
                <a:sym typeface="Times New Roman"/>
              </a:rPr>
              <a:t>50</a:t>
            </a:r>
            <a:endParaRPr/>
          </a:p>
        </p:txBody>
      </p:sp>
      <p:sp>
        <p:nvSpPr>
          <p:cNvPr id="491" name="Google Shape;491;p32"/>
          <p:cNvSpPr/>
          <p:nvPr/>
        </p:nvSpPr>
        <p:spPr>
          <a:xfrm>
            <a:off x="4435475" y="4025900"/>
            <a:ext cx="119063" cy="119063"/>
          </a:xfrm>
          <a:prstGeom prst="ellipse">
            <a:avLst/>
          </a:prstGeom>
          <a:solidFill>
            <a:srgbClr val="FF0000"/>
          </a:solidFill>
          <a:ln w="381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492" name="Google Shape;492;p32"/>
          <p:cNvSpPr/>
          <p:nvPr/>
        </p:nvSpPr>
        <p:spPr>
          <a:xfrm>
            <a:off x="4738688" y="3486150"/>
            <a:ext cx="119062" cy="119063"/>
          </a:xfrm>
          <a:prstGeom prst="ellipse">
            <a:avLst/>
          </a:prstGeom>
          <a:solidFill>
            <a:srgbClr val="FF0000"/>
          </a:solidFill>
          <a:ln w="381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493" name="Google Shape;493;p32"/>
          <p:cNvSpPr/>
          <p:nvPr/>
        </p:nvSpPr>
        <p:spPr>
          <a:xfrm>
            <a:off x="4892675" y="3148013"/>
            <a:ext cx="119063" cy="119062"/>
          </a:xfrm>
          <a:prstGeom prst="ellipse">
            <a:avLst/>
          </a:prstGeom>
          <a:solidFill>
            <a:srgbClr val="FF0000"/>
          </a:solidFill>
          <a:ln w="381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494" name="Google Shape;494;p32"/>
          <p:cNvSpPr/>
          <p:nvPr/>
        </p:nvSpPr>
        <p:spPr>
          <a:xfrm>
            <a:off x="5035550" y="2673350"/>
            <a:ext cx="119063" cy="119063"/>
          </a:xfrm>
          <a:prstGeom prst="ellipse">
            <a:avLst/>
          </a:prstGeom>
          <a:solidFill>
            <a:srgbClr val="FF0000"/>
          </a:solidFill>
          <a:ln w="381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495" name="Google Shape;495;p32"/>
          <p:cNvSpPr txBox="1"/>
          <p:nvPr/>
        </p:nvSpPr>
        <p:spPr>
          <a:xfrm>
            <a:off x="3725863" y="658813"/>
            <a:ext cx="1435100" cy="463550"/>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0"/>
              </a:spcBef>
              <a:spcAft>
                <a:spcPts val="0"/>
              </a:spcAft>
              <a:buNone/>
            </a:pPr>
            <a:r>
              <a:rPr lang="en-US" sz="1800">
                <a:solidFill>
                  <a:schemeClr val="dk1"/>
                </a:solidFill>
                <a:latin typeface="Times New Roman"/>
                <a:ea typeface="Times New Roman"/>
                <a:cs typeface="Times New Roman"/>
                <a:sym typeface="Times New Roman"/>
              </a:rPr>
              <a:t>Price</a:t>
            </a:r>
            <a:br>
              <a:rPr lang="en-US" sz="1800">
                <a:solidFill>
                  <a:schemeClr val="dk1"/>
                </a:solidFill>
                <a:latin typeface="Times New Roman"/>
                <a:ea typeface="Times New Roman"/>
                <a:cs typeface="Times New Roman"/>
                <a:sym typeface="Times New Roman"/>
              </a:rPr>
            </a:br>
            <a:r>
              <a:rPr lang="en-US" sz="1600" i="1">
                <a:solidFill>
                  <a:schemeClr val="dk1"/>
                </a:solidFill>
                <a:latin typeface="Times New Roman"/>
                <a:ea typeface="Times New Roman"/>
                <a:cs typeface="Times New Roman"/>
                <a:sym typeface="Times New Roman"/>
              </a:rPr>
              <a:t>(monthly bill)</a:t>
            </a:r>
            <a:endParaRPr/>
          </a:p>
        </p:txBody>
      </p:sp>
      <p:sp>
        <p:nvSpPr>
          <p:cNvPr id="496" name="Google Shape;496;p32"/>
          <p:cNvSpPr txBox="1"/>
          <p:nvPr/>
        </p:nvSpPr>
        <p:spPr>
          <a:xfrm>
            <a:off x="7905750" y="5124450"/>
            <a:ext cx="1219200" cy="701675"/>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r>
              <a:rPr lang="en-US" sz="1800">
                <a:solidFill>
                  <a:schemeClr val="dk1"/>
                </a:solidFill>
                <a:latin typeface="Times New Roman"/>
                <a:ea typeface="Times New Roman"/>
                <a:cs typeface="Times New Roman"/>
                <a:sym typeface="Times New Roman"/>
              </a:rPr>
              <a:t>Quantity</a:t>
            </a:r>
            <a:br>
              <a:rPr lang="en-US" sz="1800">
                <a:solidFill>
                  <a:schemeClr val="dk1"/>
                </a:solidFill>
                <a:latin typeface="Times New Roman"/>
                <a:ea typeface="Times New Roman"/>
                <a:cs typeface="Times New Roman"/>
                <a:sym typeface="Times New Roman"/>
              </a:rPr>
            </a:br>
            <a:r>
              <a:rPr lang="en-US" sz="1600" i="1">
                <a:solidFill>
                  <a:schemeClr val="dk1"/>
                </a:solidFill>
                <a:latin typeface="Times New Roman"/>
                <a:ea typeface="Times New Roman"/>
                <a:cs typeface="Times New Roman"/>
                <a:sym typeface="Times New Roman"/>
              </a:rPr>
              <a:t>(millions of </a:t>
            </a:r>
            <a:br>
              <a:rPr lang="en-US" sz="1600" i="1">
                <a:solidFill>
                  <a:schemeClr val="dk1"/>
                </a:solidFill>
                <a:latin typeface="Times New Roman"/>
                <a:ea typeface="Times New Roman"/>
                <a:cs typeface="Times New Roman"/>
                <a:sym typeface="Times New Roman"/>
              </a:rPr>
            </a:br>
            <a:r>
              <a:rPr lang="en-US" sz="1600" i="1">
                <a:solidFill>
                  <a:schemeClr val="dk1"/>
                </a:solidFill>
                <a:latin typeface="Times New Roman"/>
                <a:ea typeface="Times New Roman"/>
                <a:cs typeface="Times New Roman"/>
                <a:sym typeface="Times New Roman"/>
              </a:rPr>
              <a:t>subscribers)</a:t>
            </a:r>
            <a:endParaRPr/>
          </a:p>
        </p:txBody>
      </p:sp>
      <p:cxnSp>
        <p:nvCxnSpPr>
          <p:cNvPr id="497" name="Google Shape;497;p32"/>
          <p:cNvCxnSpPr/>
          <p:nvPr/>
        </p:nvCxnSpPr>
        <p:spPr>
          <a:xfrm>
            <a:off x="4248150" y="1143000"/>
            <a:ext cx="0" cy="3962400"/>
          </a:xfrm>
          <a:prstGeom prst="straightConnector1">
            <a:avLst/>
          </a:prstGeom>
          <a:noFill/>
          <a:ln w="28575" cap="flat" cmpd="sng">
            <a:solidFill>
              <a:schemeClr val="dk1"/>
            </a:solidFill>
            <a:prstDash val="solid"/>
            <a:round/>
            <a:headEnd type="none" w="med" len="med"/>
            <a:tailEnd type="none" w="med" len="med"/>
          </a:ln>
        </p:spPr>
      </p:cxnSp>
      <p:cxnSp>
        <p:nvCxnSpPr>
          <p:cNvPr id="498" name="Google Shape;498;p32"/>
          <p:cNvCxnSpPr/>
          <p:nvPr/>
        </p:nvCxnSpPr>
        <p:spPr>
          <a:xfrm>
            <a:off x="4237038" y="5286375"/>
            <a:ext cx="3602037" cy="0"/>
          </a:xfrm>
          <a:prstGeom prst="straightConnector1">
            <a:avLst/>
          </a:prstGeom>
          <a:noFill/>
          <a:ln w="28575" cap="flat" cmpd="sng">
            <a:solidFill>
              <a:schemeClr val="dk1"/>
            </a:solidFill>
            <a:prstDash val="solid"/>
            <a:round/>
            <a:headEnd type="none" w="med" len="med"/>
            <a:tailEnd type="none" w="med" len="med"/>
          </a:ln>
        </p:spPr>
      </p:cxnSp>
      <p:sp>
        <p:nvSpPr>
          <p:cNvPr id="499" name="Google Shape;499;p32"/>
          <p:cNvSpPr txBox="1"/>
          <p:nvPr/>
        </p:nvSpPr>
        <p:spPr>
          <a:xfrm>
            <a:off x="3524250" y="3910013"/>
            <a:ext cx="685800" cy="36671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Times New Roman"/>
                <a:ea typeface="Times New Roman"/>
                <a:cs typeface="Times New Roman"/>
                <a:sym typeface="Times New Roman"/>
              </a:rPr>
              <a:t>60</a:t>
            </a:r>
            <a:endParaRPr/>
          </a:p>
        </p:txBody>
      </p:sp>
      <p:cxnSp>
        <p:nvCxnSpPr>
          <p:cNvPr id="500" name="Google Shape;500;p32"/>
          <p:cNvCxnSpPr/>
          <p:nvPr/>
        </p:nvCxnSpPr>
        <p:spPr>
          <a:xfrm>
            <a:off x="4152900" y="1447800"/>
            <a:ext cx="92075" cy="0"/>
          </a:xfrm>
          <a:prstGeom prst="straightConnector1">
            <a:avLst/>
          </a:prstGeom>
          <a:noFill/>
          <a:ln w="28575" cap="flat" cmpd="sng">
            <a:solidFill>
              <a:schemeClr val="lt2"/>
            </a:solidFill>
            <a:prstDash val="solid"/>
            <a:round/>
            <a:headEnd type="none" w="med" len="med"/>
            <a:tailEnd type="none" w="med" len="med"/>
          </a:ln>
        </p:spPr>
      </p:cxnSp>
      <p:cxnSp>
        <p:nvCxnSpPr>
          <p:cNvPr id="501" name="Google Shape;501;p32"/>
          <p:cNvCxnSpPr/>
          <p:nvPr/>
        </p:nvCxnSpPr>
        <p:spPr>
          <a:xfrm>
            <a:off x="4152900" y="2330450"/>
            <a:ext cx="92075" cy="0"/>
          </a:xfrm>
          <a:prstGeom prst="straightConnector1">
            <a:avLst/>
          </a:prstGeom>
          <a:noFill/>
          <a:ln w="28575" cap="flat" cmpd="sng">
            <a:solidFill>
              <a:schemeClr val="lt2"/>
            </a:solidFill>
            <a:prstDash val="solid"/>
            <a:round/>
            <a:headEnd type="none" w="med" len="med"/>
            <a:tailEnd type="none" w="med" len="med"/>
          </a:ln>
        </p:spPr>
      </p:cxnSp>
      <p:cxnSp>
        <p:nvCxnSpPr>
          <p:cNvPr id="502" name="Google Shape;502;p32"/>
          <p:cNvCxnSpPr/>
          <p:nvPr/>
        </p:nvCxnSpPr>
        <p:spPr>
          <a:xfrm>
            <a:off x="4152900" y="3206750"/>
            <a:ext cx="92075" cy="0"/>
          </a:xfrm>
          <a:prstGeom prst="straightConnector1">
            <a:avLst/>
          </a:prstGeom>
          <a:noFill/>
          <a:ln w="28575" cap="flat" cmpd="sng">
            <a:solidFill>
              <a:schemeClr val="lt2"/>
            </a:solidFill>
            <a:prstDash val="solid"/>
            <a:round/>
            <a:headEnd type="none" w="med" len="med"/>
            <a:tailEnd type="none" w="med" len="med"/>
          </a:ln>
        </p:spPr>
      </p:cxnSp>
      <p:cxnSp>
        <p:nvCxnSpPr>
          <p:cNvPr id="503" name="Google Shape;503;p32"/>
          <p:cNvCxnSpPr/>
          <p:nvPr/>
        </p:nvCxnSpPr>
        <p:spPr>
          <a:xfrm>
            <a:off x="4152900" y="4089400"/>
            <a:ext cx="92075" cy="0"/>
          </a:xfrm>
          <a:prstGeom prst="straightConnector1">
            <a:avLst/>
          </a:prstGeom>
          <a:noFill/>
          <a:ln w="28575" cap="flat" cmpd="sng">
            <a:solidFill>
              <a:schemeClr val="lt2"/>
            </a:solidFill>
            <a:prstDash val="solid"/>
            <a:round/>
            <a:headEnd type="none" w="med" len="med"/>
            <a:tailEnd type="none" w="med" len="med"/>
          </a:ln>
        </p:spPr>
      </p:cxnSp>
      <p:sp>
        <p:nvSpPr>
          <p:cNvPr id="504" name="Google Shape;504;p32"/>
          <p:cNvSpPr txBox="1"/>
          <p:nvPr/>
        </p:nvSpPr>
        <p:spPr>
          <a:xfrm>
            <a:off x="6916738" y="5368925"/>
            <a:ext cx="436562" cy="366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Times New Roman"/>
                <a:ea typeface="Times New Roman"/>
                <a:cs typeface="Times New Roman"/>
                <a:sym typeface="Times New Roman"/>
              </a:rPr>
              <a:t>60</a:t>
            </a:r>
            <a:endParaRPr/>
          </a:p>
        </p:txBody>
      </p:sp>
      <p:sp>
        <p:nvSpPr>
          <p:cNvPr id="505" name="Google Shape;505;p32"/>
          <p:cNvSpPr txBox="1"/>
          <p:nvPr/>
        </p:nvSpPr>
        <p:spPr>
          <a:xfrm>
            <a:off x="7400925" y="5368925"/>
            <a:ext cx="425450" cy="366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Times New Roman"/>
                <a:ea typeface="Times New Roman"/>
                <a:cs typeface="Times New Roman"/>
                <a:sym typeface="Times New Roman"/>
              </a:rPr>
              <a:t>70</a:t>
            </a:r>
            <a:endParaRPr/>
          </a:p>
        </p:txBody>
      </p:sp>
      <p:cxnSp>
        <p:nvCxnSpPr>
          <p:cNvPr id="506" name="Google Shape;506;p32"/>
          <p:cNvCxnSpPr/>
          <p:nvPr/>
        </p:nvCxnSpPr>
        <p:spPr>
          <a:xfrm>
            <a:off x="5205413" y="5276850"/>
            <a:ext cx="0" cy="92075"/>
          </a:xfrm>
          <a:prstGeom prst="straightConnector1">
            <a:avLst/>
          </a:prstGeom>
          <a:noFill/>
          <a:ln w="28575" cap="flat" cmpd="sng">
            <a:solidFill>
              <a:schemeClr val="lt2"/>
            </a:solidFill>
            <a:prstDash val="solid"/>
            <a:round/>
            <a:headEnd type="none" w="med" len="med"/>
            <a:tailEnd type="none" w="med" len="med"/>
          </a:ln>
        </p:spPr>
      </p:cxnSp>
      <p:cxnSp>
        <p:nvCxnSpPr>
          <p:cNvPr id="507" name="Google Shape;507;p32"/>
          <p:cNvCxnSpPr/>
          <p:nvPr/>
        </p:nvCxnSpPr>
        <p:spPr>
          <a:xfrm>
            <a:off x="5686425" y="5276850"/>
            <a:ext cx="0" cy="92075"/>
          </a:xfrm>
          <a:prstGeom prst="straightConnector1">
            <a:avLst/>
          </a:prstGeom>
          <a:noFill/>
          <a:ln w="28575" cap="flat" cmpd="sng">
            <a:solidFill>
              <a:schemeClr val="lt2"/>
            </a:solidFill>
            <a:prstDash val="solid"/>
            <a:round/>
            <a:headEnd type="none" w="med" len="med"/>
            <a:tailEnd type="none" w="med" len="med"/>
          </a:ln>
        </p:spPr>
      </p:cxnSp>
      <p:cxnSp>
        <p:nvCxnSpPr>
          <p:cNvPr id="508" name="Google Shape;508;p32"/>
          <p:cNvCxnSpPr/>
          <p:nvPr/>
        </p:nvCxnSpPr>
        <p:spPr>
          <a:xfrm>
            <a:off x="6167438" y="5276850"/>
            <a:ext cx="0" cy="92075"/>
          </a:xfrm>
          <a:prstGeom prst="straightConnector1">
            <a:avLst/>
          </a:prstGeom>
          <a:noFill/>
          <a:ln w="28575" cap="flat" cmpd="sng">
            <a:solidFill>
              <a:schemeClr val="lt2"/>
            </a:solidFill>
            <a:prstDash val="solid"/>
            <a:round/>
            <a:headEnd type="none" w="med" len="med"/>
            <a:tailEnd type="none" w="med" len="med"/>
          </a:ln>
        </p:spPr>
      </p:cxnSp>
      <p:cxnSp>
        <p:nvCxnSpPr>
          <p:cNvPr id="509" name="Google Shape;509;p32"/>
          <p:cNvCxnSpPr/>
          <p:nvPr/>
        </p:nvCxnSpPr>
        <p:spPr>
          <a:xfrm>
            <a:off x="6648450" y="5276850"/>
            <a:ext cx="0" cy="92075"/>
          </a:xfrm>
          <a:prstGeom prst="straightConnector1">
            <a:avLst/>
          </a:prstGeom>
          <a:noFill/>
          <a:ln w="28575" cap="flat" cmpd="sng">
            <a:solidFill>
              <a:schemeClr val="lt2"/>
            </a:solidFill>
            <a:prstDash val="solid"/>
            <a:round/>
            <a:headEnd type="none" w="med" len="med"/>
            <a:tailEnd type="none" w="med" len="med"/>
          </a:ln>
        </p:spPr>
      </p:cxnSp>
      <p:cxnSp>
        <p:nvCxnSpPr>
          <p:cNvPr id="510" name="Google Shape;510;p32"/>
          <p:cNvCxnSpPr/>
          <p:nvPr/>
        </p:nvCxnSpPr>
        <p:spPr>
          <a:xfrm>
            <a:off x="7129463" y="5276850"/>
            <a:ext cx="0" cy="92075"/>
          </a:xfrm>
          <a:prstGeom prst="straightConnector1">
            <a:avLst/>
          </a:prstGeom>
          <a:noFill/>
          <a:ln w="28575" cap="flat" cmpd="sng">
            <a:solidFill>
              <a:schemeClr val="lt2"/>
            </a:solidFill>
            <a:prstDash val="solid"/>
            <a:round/>
            <a:headEnd type="none" w="med" len="med"/>
            <a:tailEnd type="none" w="med" len="med"/>
          </a:ln>
        </p:spPr>
      </p:cxnSp>
      <p:cxnSp>
        <p:nvCxnSpPr>
          <p:cNvPr id="511" name="Google Shape;511;p32"/>
          <p:cNvCxnSpPr/>
          <p:nvPr/>
        </p:nvCxnSpPr>
        <p:spPr>
          <a:xfrm>
            <a:off x="7610475" y="5276850"/>
            <a:ext cx="0" cy="92075"/>
          </a:xfrm>
          <a:prstGeom prst="straightConnector1">
            <a:avLst/>
          </a:prstGeom>
          <a:noFill/>
          <a:ln w="28575" cap="flat" cmpd="sng">
            <a:solidFill>
              <a:schemeClr val="lt2"/>
            </a:solidFill>
            <a:prstDash val="solid"/>
            <a:round/>
            <a:headEnd type="none" w="med" len="med"/>
            <a:tailEnd type="none" w="med" len="med"/>
          </a:ln>
        </p:spPr>
      </p:cxnSp>
      <p:sp>
        <p:nvSpPr>
          <p:cNvPr id="512" name="Google Shape;512;p32"/>
          <p:cNvSpPr txBox="1"/>
          <p:nvPr/>
        </p:nvSpPr>
        <p:spPr>
          <a:xfrm>
            <a:off x="4454525" y="5368925"/>
            <a:ext cx="517525" cy="366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Times New Roman"/>
                <a:ea typeface="Times New Roman"/>
                <a:cs typeface="Times New Roman"/>
                <a:sym typeface="Times New Roman"/>
              </a:rPr>
              <a:t>10</a:t>
            </a:r>
            <a:endParaRPr/>
          </a:p>
        </p:txBody>
      </p:sp>
      <p:cxnSp>
        <p:nvCxnSpPr>
          <p:cNvPr id="513" name="Google Shape;513;p32"/>
          <p:cNvCxnSpPr/>
          <p:nvPr/>
        </p:nvCxnSpPr>
        <p:spPr>
          <a:xfrm>
            <a:off x="4724400" y="5276850"/>
            <a:ext cx="0" cy="92075"/>
          </a:xfrm>
          <a:prstGeom prst="straightConnector1">
            <a:avLst/>
          </a:prstGeom>
          <a:noFill/>
          <a:ln w="28575" cap="flat" cmpd="sng">
            <a:solidFill>
              <a:schemeClr val="lt2"/>
            </a:solidFill>
            <a:prstDash val="solid"/>
            <a:round/>
            <a:headEnd type="none" w="med" len="med"/>
            <a:tailEnd type="none" w="med" len="med"/>
          </a:ln>
        </p:spPr>
      </p:cxnSp>
      <p:sp>
        <p:nvSpPr>
          <p:cNvPr id="514" name="Google Shape;514;p32"/>
          <p:cNvSpPr/>
          <p:nvPr/>
        </p:nvSpPr>
        <p:spPr>
          <a:xfrm>
            <a:off x="5189538" y="1943100"/>
            <a:ext cx="119062" cy="119063"/>
          </a:xfrm>
          <a:prstGeom prst="ellipse">
            <a:avLst/>
          </a:prstGeom>
          <a:solidFill>
            <a:srgbClr val="FF0000"/>
          </a:solidFill>
          <a:ln w="381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515" name="Google Shape;515;p32"/>
          <p:cNvSpPr/>
          <p:nvPr/>
        </p:nvSpPr>
        <p:spPr>
          <a:xfrm>
            <a:off x="5267325" y="1389063"/>
            <a:ext cx="119063" cy="119062"/>
          </a:xfrm>
          <a:prstGeom prst="ellipse">
            <a:avLst/>
          </a:prstGeom>
          <a:solidFill>
            <a:srgbClr val="FF0000"/>
          </a:solidFill>
          <a:ln w="381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cxnSp>
        <p:nvCxnSpPr>
          <p:cNvPr id="516" name="Google Shape;516;p32"/>
          <p:cNvCxnSpPr/>
          <p:nvPr/>
        </p:nvCxnSpPr>
        <p:spPr>
          <a:xfrm>
            <a:off x="4152900" y="4991100"/>
            <a:ext cx="92075" cy="0"/>
          </a:xfrm>
          <a:prstGeom prst="straightConnector1">
            <a:avLst/>
          </a:prstGeom>
          <a:noFill/>
          <a:ln w="28575" cap="flat" cmpd="sng">
            <a:solidFill>
              <a:schemeClr val="lt2"/>
            </a:solidFill>
            <a:prstDash val="solid"/>
            <a:round/>
            <a:headEnd type="none" w="med" len="med"/>
            <a:tailEnd type="none" w="med" len="med"/>
          </a:ln>
        </p:spPr>
      </p:cxnSp>
      <p:sp>
        <p:nvSpPr>
          <p:cNvPr id="517" name="Google Shape;517;p32"/>
          <p:cNvSpPr/>
          <p:nvPr/>
        </p:nvSpPr>
        <p:spPr>
          <a:xfrm>
            <a:off x="1600200" y="142875"/>
            <a:ext cx="7315200" cy="466725"/>
          </a:xfrm>
          <a:prstGeom prst="rect">
            <a:avLst/>
          </a:prstGeom>
          <a:noFill/>
          <a:ln>
            <a:noFill/>
          </a:ln>
        </p:spPr>
        <p:txBody>
          <a:bodyPr spcFirstLastPara="1" wrap="square" lIns="92075" tIns="46025" rIns="92075" bIns="46025" anchor="t" anchorCtr="0">
            <a:noAutofit/>
          </a:bodyPr>
          <a:lstStyle/>
          <a:p>
            <a:pPr marL="342900" marR="0" lvl="0" indent="-342900" algn="l" rtl="0">
              <a:lnSpc>
                <a:spcPct val="60000"/>
              </a:lnSpc>
              <a:spcBef>
                <a:spcPts val="0"/>
              </a:spcBef>
              <a:spcAft>
                <a:spcPts val="0"/>
              </a:spcAft>
              <a:buClr>
                <a:schemeClr val="accent1"/>
              </a:buClr>
              <a:buSzPts val="3800"/>
              <a:buFont typeface="Noto Sans Symbols"/>
              <a:buNone/>
            </a:pPr>
            <a:r>
              <a:rPr lang="en-US" sz="3800">
                <a:solidFill>
                  <a:schemeClr val="dk2"/>
                </a:solidFill>
                <a:latin typeface="Constantia"/>
                <a:ea typeface="Constantia"/>
                <a:cs typeface="Constantia"/>
                <a:sym typeface="Constantia"/>
              </a:rPr>
              <a:t> Supply Schedule/ Curve</a:t>
            </a:r>
            <a:endParaRPr/>
          </a:p>
        </p:txBody>
      </p:sp>
      <p:sp>
        <p:nvSpPr>
          <p:cNvPr id="518" name="Google Shape;518;p32"/>
          <p:cNvSpPr txBox="1"/>
          <p:nvPr/>
        </p:nvSpPr>
        <p:spPr>
          <a:xfrm>
            <a:off x="285750" y="1162050"/>
            <a:ext cx="1743075" cy="80803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US" sz="1800">
                <a:solidFill>
                  <a:schemeClr val="dk1"/>
                </a:solidFill>
                <a:latin typeface="Times New Roman"/>
                <a:ea typeface="Times New Roman"/>
                <a:cs typeface="Times New Roman"/>
                <a:sym typeface="Times New Roman"/>
              </a:rPr>
              <a:t>Cell phone service price</a:t>
            </a:r>
            <a:br>
              <a:rPr lang="en-US" sz="1800">
                <a:solidFill>
                  <a:schemeClr val="dk1"/>
                </a:solidFill>
                <a:latin typeface="Times New Roman"/>
                <a:ea typeface="Times New Roman"/>
                <a:cs typeface="Times New Roman"/>
                <a:sym typeface="Times New Roman"/>
              </a:rPr>
            </a:br>
            <a:r>
              <a:rPr lang="en-US" sz="1600" i="1">
                <a:solidFill>
                  <a:schemeClr val="dk1"/>
                </a:solidFill>
                <a:latin typeface="Times New Roman"/>
                <a:ea typeface="Times New Roman"/>
                <a:cs typeface="Times New Roman"/>
                <a:sym typeface="Times New Roman"/>
              </a:rPr>
              <a:t>(monthly bill)</a:t>
            </a:r>
            <a:endParaRPr sz="1600">
              <a:solidFill>
                <a:schemeClr val="dk1"/>
              </a:solidFill>
              <a:latin typeface="Times New Roman"/>
              <a:ea typeface="Times New Roman"/>
              <a:cs typeface="Times New Roman"/>
              <a:sym typeface="Times New Roman"/>
            </a:endParaRPr>
          </a:p>
        </p:txBody>
      </p:sp>
      <p:grpSp>
        <p:nvGrpSpPr>
          <p:cNvPr id="519" name="Google Shape;519;p32"/>
          <p:cNvGrpSpPr/>
          <p:nvPr/>
        </p:nvGrpSpPr>
        <p:grpSpPr>
          <a:xfrm>
            <a:off x="4152900" y="5067300"/>
            <a:ext cx="168275" cy="301625"/>
            <a:chOff x="2616" y="3192"/>
            <a:chExt cx="106" cy="190"/>
          </a:xfrm>
        </p:grpSpPr>
        <p:cxnSp>
          <p:nvCxnSpPr>
            <p:cNvPr id="520" name="Google Shape;520;p32"/>
            <p:cNvCxnSpPr/>
            <p:nvPr/>
          </p:nvCxnSpPr>
          <p:spPr>
            <a:xfrm>
              <a:off x="2676" y="3324"/>
              <a:ext cx="0" cy="58"/>
            </a:xfrm>
            <a:prstGeom prst="straightConnector1">
              <a:avLst/>
            </a:prstGeom>
            <a:noFill/>
            <a:ln w="28575" cap="flat" cmpd="sng">
              <a:solidFill>
                <a:schemeClr val="dk1"/>
              </a:solidFill>
              <a:prstDash val="solid"/>
              <a:round/>
              <a:headEnd type="none" w="med" len="med"/>
              <a:tailEnd type="none" w="med" len="med"/>
            </a:ln>
          </p:spPr>
        </p:cxnSp>
        <p:cxnSp>
          <p:nvCxnSpPr>
            <p:cNvPr id="521" name="Google Shape;521;p32"/>
            <p:cNvCxnSpPr/>
            <p:nvPr/>
          </p:nvCxnSpPr>
          <p:spPr>
            <a:xfrm>
              <a:off x="2676" y="3264"/>
              <a:ext cx="0" cy="84"/>
            </a:xfrm>
            <a:prstGeom prst="straightConnector1">
              <a:avLst/>
            </a:prstGeom>
            <a:noFill/>
            <a:ln w="28575" cap="flat" cmpd="sng">
              <a:solidFill>
                <a:schemeClr val="dk1"/>
              </a:solidFill>
              <a:prstDash val="solid"/>
              <a:round/>
              <a:headEnd type="none" w="med" len="med"/>
              <a:tailEnd type="none" w="med" len="med"/>
            </a:ln>
          </p:spPr>
        </p:cxnSp>
        <p:cxnSp>
          <p:nvCxnSpPr>
            <p:cNvPr id="522" name="Google Shape;522;p32"/>
            <p:cNvCxnSpPr/>
            <p:nvPr/>
          </p:nvCxnSpPr>
          <p:spPr>
            <a:xfrm rot="10800000" flipH="1">
              <a:off x="2626" y="3192"/>
              <a:ext cx="96" cy="48"/>
            </a:xfrm>
            <a:prstGeom prst="straightConnector1">
              <a:avLst/>
            </a:prstGeom>
            <a:noFill/>
            <a:ln w="28575" cap="flat" cmpd="sng">
              <a:solidFill>
                <a:schemeClr val="dk1"/>
              </a:solidFill>
              <a:prstDash val="solid"/>
              <a:round/>
              <a:headEnd type="none" w="med" len="med"/>
              <a:tailEnd type="none" w="med" len="med"/>
            </a:ln>
          </p:spPr>
        </p:cxnSp>
        <p:cxnSp>
          <p:nvCxnSpPr>
            <p:cNvPr id="523" name="Google Shape;523;p32"/>
            <p:cNvCxnSpPr/>
            <p:nvPr/>
          </p:nvCxnSpPr>
          <p:spPr>
            <a:xfrm rot="10800000" flipH="1">
              <a:off x="2626" y="3240"/>
              <a:ext cx="96" cy="48"/>
            </a:xfrm>
            <a:prstGeom prst="straightConnector1">
              <a:avLst/>
            </a:prstGeom>
            <a:noFill/>
            <a:ln w="28575" cap="flat" cmpd="sng">
              <a:solidFill>
                <a:schemeClr val="dk1"/>
              </a:solidFill>
              <a:prstDash val="solid"/>
              <a:round/>
              <a:headEnd type="none" w="med" len="med"/>
              <a:tailEnd type="none" w="med" len="med"/>
            </a:ln>
          </p:spPr>
        </p:cxnSp>
        <p:cxnSp>
          <p:nvCxnSpPr>
            <p:cNvPr id="524" name="Google Shape;524;p32"/>
            <p:cNvCxnSpPr/>
            <p:nvPr/>
          </p:nvCxnSpPr>
          <p:spPr>
            <a:xfrm>
              <a:off x="2616" y="3328"/>
              <a:ext cx="58" cy="0"/>
            </a:xfrm>
            <a:prstGeom prst="straightConnector1">
              <a:avLst/>
            </a:prstGeom>
            <a:noFill/>
            <a:ln w="28575" cap="flat" cmpd="sng">
              <a:solidFill>
                <a:schemeClr val="dk1"/>
              </a:solidFill>
              <a:prstDash val="solid"/>
              <a:round/>
              <a:headEnd type="none" w="med" len="med"/>
              <a:tailEnd type="none" w="med" len="med"/>
            </a:ln>
          </p:spPr>
        </p:cxn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76"/>
                                        </p:tgtEl>
                                        <p:attrNameLst>
                                          <p:attrName>style.visibility</p:attrName>
                                        </p:attrNameLst>
                                      </p:cBhvr>
                                      <p:to>
                                        <p:strVal val="visible"/>
                                      </p:to>
                                    </p:set>
                                    <p:animEffect transition="in" filter="fade">
                                      <p:cBhvr>
                                        <p:cTn id="7" dur="500"/>
                                        <p:tgtEl>
                                          <p:spTgt spid="47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91"/>
                                        </p:tgtEl>
                                        <p:attrNameLst>
                                          <p:attrName>style.visibility</p:attrName>
                                        </p:attrNameLst>
                                      </p:cBhvr>
                                      <p:to>
                                        <p:strVal val="visible"/>
                                      </p:to>
                                    </p:set>
                                    <p:anim calcmode="lin" valueType="num">
                                      <p:cBhvr additive="base">
                                        <p:cTn id="11" dur="500"/>
                                        <p:tgtEl>
                                          <p:spTgt spid="491"/>
                                        </p:tgtEl>
                                        <p:attrNameLst>
                                          <p:attrName>ppt_w</p:attrName>
                                        </p:attrNameLst>
                                      </p:cBhvr>
                                      <p:tavLst>
                                        <p:tav tm="0">
                                          <p:val>
                                            <p:strVal val="0"/>
                                          </p:val>
                                        </p:tav>
                                        <p:tav tm="100000">
                                          <p:val>
                                            <p:strVal val="#ppt_w"/>
                                          </p:val>
                                        </p:tav>
                                      </p:tavLst>
                                    </p:anim>
                                    <p:anim calcmode="lin" valueType="num">
                                      <p:cBhvr additive="base">
                                        <p:cTn id="12" dur="500"/>
                                        <p:tgtEl>
                                          <p:spTgt spid="491"/>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7"/>
                                        </p:tgtEl>
                                        <p:attrNameLst>
                                          <p:attrName>style.visibility</p:attrName>
                                        </p:attrNameLst>
                                      </p:cBhvr>
                                      <p:to>
                                        <p:strVal val="visible"/>
                                      </p:to>
                                    </p:set>
                                    <p:animEffect transition="in" filter="fade">
                                      <p:cBhvr>
                                        <p:cTn id="17" dur="500"/>
                                        <p:tgtEl>
                                          <p:spTgt spid="477"/>
                                        </p:tgtEl>
                                      </p:cBhvr>
                                    </p:animEffect>
                                  </p:childTnLst>
                                </p:cTn>
                              </p:par>
                            </p:childTnLst>
                          </p:cTn>
                        </p:par>
                        <p:par>
                          <p:cTn id="18" fill="hold">
                            <p:stCondLst>
                              <p:cond delay="500"/>
                            </p:stCondLst>
                            <p:childTnLst>
                              <p:par>
                                <p:cTn id="19" presetID="23" presetClass="entr" presetSubtype="16" fill="hold" nodeType="afterEffect">
                                  <p:stCondLst>
                                    <p:cond delay="0"/>
                                  </p:stCondLst>
                                  <p:childTnLst>
                                    <p:set>
                                      <p:cBhvr>
                                        <p:cTn id="20" dur="1" fill="hold">
                                          <p:stCondLst>
                                            <p:cond delay="0"/>
                                          </p:stCondLst>
                                        </p:cTn>
                                        <p:tgtEl>
                                          <p:spTgt spid="492"/>
                                        </p:tgtEl>
                                        <p:attrNameLst>
                                          <p:attrName>style.visibility</p:attrName>
                                        </p:attrNameLst>
                                      </p:cBhvr>
                                      <p:to>
                                        <p:strVal val="visible"/>
                                      </p:to>
                                    </p:set>
                                    <p:anim calcmode="lin" valueType="num">
                                      <p:cBhvr additive="base">
                                        <p:cTn id="21" dur="500"/>
                                        <p:tgtEl>
                                          <p:spTgt spid="492"/>
                                        </p:tgtEl>
                                        <p:attrNameLst>
                                          <p:attrName>ppt_w</p:attrName>
                                        </p:attrNameLst>
                                      </p:cBhvr>
                                      <p:tavLst>
                                        <p:tav tm="0">
                                          <p:val>
                                            <p:strVal val="0"/>
                                          </p:val>
                                        </p:tav>
                                        <p:tav tm="100000">
                                          <p:val>
                                            <p:strVal val="#ppt_w"/>
                                          </p:val>
                                        </p:tav>
                                      </p:tavLst>
                                    </p:anim>
                                    <p:anim calcmode="lin" valueType="num">
                                      <p:cBhvr additive="base">
                                        <p:cTn id="22" dur="500"/>
                                        <p:tgtEl>
                                          <p:spTgt spid="492"/>
                                        </p:tgtEl>
                                        <p:attrNameLst>
                                          <p:attrName>ppt_h</p:attrName>
                                        </p:attrNameLst>
                                      </p:cBhvr>
                                      <p:tavLst>
                                        <p:tav tm="0">
                                          <p:val>
                                            <p:str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78"/>
                                        </p:tgtEl>
                                        <p:attrNameLst>
                                          <p:attrName>style.visibility</p:attrName>
                                        </p:attrNameLst>
                                      </p:cBhvr>
                                      <p:to>
                                        <p:strVal val="visible"/>
                                      </p:to>
                                    </p:set>
                                    <p:animEffect transition="in" filter="fade">
                                      <p:cBhvr>
                                        <p:cTn id="27" dur="500"/>
                                        <p:tgtEl>
                                          <p:spTgt spid="478"/>
                                        </p:tgtEl>
                                      </p:cBhvr>
                                    </p:animEffect>
                                  </p:childTnLst>
                                </p:cTn>
                              </p:par>
                            </p:childTnLst>
                          </p:cTn>
                        </p:par>
                        <p:par>
                          <p:cTn id="28" fill="hold">
                            <p:stCondLst>
                              <p:cond delay="500"/>
                            </p:stCondLst>
                            <p:childTnLst>
                              <p:par>
                                <p:cTn id="29" presetID="23" presetClass="entr" presetSubtype="16" fill="hold" nodeType="afterEffect">
                                  <p:stCondLst>
                                    <p:cond delay="0"/>
                                  </p:stCondLst>
                                  <p:childTnLst>
                                    <p:set>
                                      <p:cBhvr>
                                        <p:cTn id="30" dur="1" fill="hold">
                                          <p:stCondLst>
                                            <p:cond delay="0"/>
                                          </p:stCondLst>
                                        </p:cTn>
                                        <p:tgtEl>
                                          <p:spTgt spid="493"/>
                                        </p:tgtEl>
                                        <p:attrNameLst>
                                          <p:attrName>style.visibility</p:attrName>
                                        </p:attrNameLst>
                                      </p:cBhvr>
                                      <p:to>
                                        <p:strVal val="visible"/>
                                      </p:to>
                                    </p:set>
                                    <p:anim calcmode="lin" valueType="num">
                                      <p:cBhvr additive="base">
                                        <p:cTn id="31" dur="500"/>
                                        <p:tgtEl>
                                          <p:spTgt spid="493"/>
                                        </p:tgtEl>
                                        <p:attrNameLst>
                                          <p:attrName>ppt_w</p:attrName>
                                        </p:attrNameLst>
                                      </p:cBhvr>
                                      <p:tavLst>
                                        <p:tav tm="0">
                                          <p:val>
                                            <p:strVal val="0"/>
                                          </p:val>
                                        </p:tav>
                                        <p:tav tm="100000">
                                          <p:val>
                                            <p:strVal val="#ppt_w"/>
                                          </p:val>
                                        </p:tav>
                                      </p:tavLst>
                                    </p:anim>
                                    <p:anim calcmode="lin" valueType="num">
                                      <p:cBhvr additive="base">
                                        <p:cTn id="32" dur="500"/>
                                        <p:tgtEl>
                                          <p:spTgt spid="493"/>
                                        </p:tgtEl>
                                        <p:attrNameLst>
                                          <p:attrName>ppt_h</p:attrName>
                                        </p:attrNameLst>
                                      </p:cBhvr>
                                      <p:tavLst>
                                        <p:tav tm="0">
                                          <p:val>
                                            <p:str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79"/>
                                        </p:tgtEl>
                                        <p:attrNameLst>
                                          <p:attrName>style.visibility</p:attrName>
                                        </p:attrNameLst>
                                      </p:cBhvr>
                                      <p:to>
                                        <p:strVal val="visible"/>
                                      </p:to>
                                    </p:set>
                                    <p:animEffect transition="in" filter="fade">
                                      <p:cBhvr>
                                        <p:cTn id="37" dur="500"/>
                                        <p:tgtEl>
                                          <p:spTgt spid="479"/>
                                        </p:tgtEl>
                                      </p:cBhvr>
                                    </p:animEffect>
                                  </p:childTnLst>
                                </p:cTn>
                              </p:par>
                            </p:childTnLst>
                          </p:cTn>
                        </p:par>
                        <p:par>
                          <p:cTn id="38" fill="hold">
                            <p:stCondLst>
                              <p:cond delay="500"/>
                            </p:stCondLst>
                            <p:childTnLst>
                              <p:par>
                                <p:cTn id="39" presetID="23" presetClass="entr" presetSubtype="16" fill="hold" nodeType="afterEffect">
                                  <p:stCondLst>
                                    <p:cond delay="0"/>
                                  </p:stCondLst>
                                  <p:childTnLst>
                                    <p:set>
                                      <p:cBhvr>
                                        <p:cTn id="40" dur="1" fill="hold">
                                          <p:stCondLst>
                                            <p:cond delay="0"/>
                                          </p:stCondLst>
                                        </p:cTn>
                                        <p:tgtEl>
                                          <p:spTgt spid="494"/>
                                        </p:tgtEl>
                                        <p:attrNameLst>
                                          <p:attrName>style.visibility</p:attrName>
                                        </p:attrNameLst>
                                      </p:cBhvr>
                                      <p:to>
                                        <p:strVal val="visible"/>
                                      </p:to>
                                    </p:set>
                                    <p:anim calcmode="lin" valueType="num">
                                      <p:cBhvr additive="base">
                                        <p:cTn id="41" dur="500"/>
                                        <p:tgtEl>
                                          <p:spTgt spid="494"/>
                                        </p:tgtEl>
                                        <p:attrNameLst>
                                          <p:attrName>ppt_w</p:attrName>
                                        </p:attrNameLst>
                                      </p:cBhvr>
                                      <p:tavLst>
                                        <p:tav tm="0">
                                          <p:val>
                                            <p:strVal val="0"/>
                                          </p:val>
                                        </p:tav>
                                        <p:tav tm="100000">
                                          <p:val>
                                            <p:strVal val="#ppt_w"/>
                                          </p:val>
                                        </p:tav>
                                      </p:tavLst>
                                    </p:anim>
                                    <p:anim calcmode="lin" valueType="num">
                                      <p:cBhvr additive="base">
                                        <p:cTn id="42" dur="500"/>
                                        <p:tgtEl>
                                          <p:spTgt spid="494"/>
                                        </p:tgtEl>
                                        <p:attrNameLst>
                                          <p:attrName>ppt_h</p:attrName>
                                        </p:attrNameLst>
                                      </p:cBhvr>
                                      <p:tavLst>
                                        <p:tav tm="0">
                                          <p:val>
                                            <p:str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80"/>
                                        </p:tgtEl>
                                        <p:attrNameLst>
                                          <p:attrName>style.visibility</p:attrName>
                                        </p:attrNameLst>
                                      </p:cBhvr>
                                      <p:to>
                                        <p:strVal val="visible"/>
                                      </p:to>
                                    </p:set>
                                    <p:animEffect transition="in" filter="fade">
                                      <p:cBhvr>
                                        <p:cTn id="47" dur="500"/>
                                        <p:tgtEl>
                                          <p:spTgt spid="480"/>
                                        </p:tgtEl>
                                      </p:cBhvr>
                                    </p:animEffect>
                                  </p:childTnLst>
                                </p:cTn>
                              </p:par>
                            </p:childTnLst>
                          </p:cTn>
                        </p:par>
                        <p:par>
                          <p:cTn id="48" fill="hold">
                            <p:stCondLst>
                              <p:cond delay="500"/>
                            </p:stCondLst>
                            <p:childTnLst>
                              <p:par>
                                <p:cTn id="49" presetID="23" presetClass="entr" presetSubtype="16" fill="hold" nodeType="afterEffect">
                                  <p:stCondLst>
                                    <p:cond delay="0"/>
                                  </p:stCondLst>
                                  <p:childTnLst>
                                    <p:set>
                                      <p:cBhvr>
                                        <p:cTn id="50" dur="1" fill="hold">
                                          <p:stCondLst>
                                            <p:cond delay="0"/>
                                          </p:stCondLst>
                                        </p:cTn>
                                        <p:tgtEl>
                                          <p:spTgt spid="514"/>
                                        </p:tgtEl>
                                        <p:attrNameLst>
                                          <p:attrName>style.visibility</p:attrName>
                                        </p:attrNameLst>
                                      </p:cBhvr>
                                      <p:to>
                                        <p:strVal val="visible"/>
                                      </p:to>
                                    </p:set>
                                    <p:anim calcmode="lin" valueType="num">
                                      <p:cBhvr additive="base">
                                        <p:cTn id="51" dur="500"/>
                                        <p:tgtEl>
                                          <p:spTgt spid="514"/>
                                        </p:tgtEl>
                                        <p:attrNameLst>
                                          <p:attrName>ppt_w</p:attrName>
                                        </p:attrNameLst>
                                      </p:cBhvr>
                                      <p:tavLst>
                                        <p:tav tm="0">
                                          <p:val>
                                            <p:strVal val="0"/>
                                          </p:val>
                                        </p:tav>
                                        <p:tav tm="100000">
                                          <p:val>
                                            <p:strVal val="#ppt_w"/>
                                          </p:val>
                                        </p:tav>
                                      </p:tavLst>
                                    </p:anim>
                                    <p:anim calcmode="lin" valueType="num">
                                      <p:cBhvr additive="base">
                                        <p:cTn id="52" dur="500"/>
                                        <p:tgtEl>
                                          <p:spTgt spid="514"/>
                                        </p:tgtEl>
                                        <p:attrNameLst>
                                          <p:attrName>ppt_h</p:attrName>
                                        </p:attrNameLst>
                                      </p:cBhvr>
                                      <p:tavLst>
                                        <p:tav tm="0">
                                          <p:val>
                                            <p:str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81"/>
                                        </p:tgtEl>
                                        <p:attrNameLst>
                                          <p:attrName>style.visibility</p:attrName>
                                        </p:attrNameLst>
                                      </p:cBhvr>
                                      <p:to>
                                        <p:strVal val="visible"/>
                                      </p:to>
                                    </p:set>
                                    <p:animEffect transition="in" filter="fade">
                                      <p:cBhvr>
                                        <p:cTn id="57" dur="500"/>
                                        <p:tgtEl>
                                          <p:spTgt spid="481"/>
                                        </p:tgtEl>
                                      </p:cBhvr>
                                    </p:animEffect>
                                  </p:childTnLst>
                                </p:cTn>
                              </p:par>
                            </p:childTnLst>
                          </p:cTn>
                        </p:par>
                        <p:par>
                          <p:cTn id="58" fill="hold">
                            <p:stCondLst>
                              <p:cond delay="500"/>
                            </p:stCondLst>
                            <p:childTnLst>
                              <p:par>
                                <p:cTn id="59" presetID="23" presetClass="entr" presetSubtype="16" fill="hold" nodeType="afterEffect">
                                  <p:stCondLst>
                                    <p:cond delay="0"/>
                                  </p:stCondLst>
                                  <p:childTnLst>
                                    <p:set>
                                      <p:cBhvr>
                                        <p:cTn id="60" dur="1" fill="hold">
                                          <p:stCondLst>
                                            <p:cond delay="0"/>
                                          </p:stCondLst>
                                        </p:cTn>
                                        <p:tgtEl>
                                          <p:spTgt spid="515"/>
                                        </p:tgtEl>
                                        <p:attrNameLst>
                                          <p:attrName>style.visibility</p:attrName>
                                        </p:attrNameLst>
                                      </p:cBhvr>
                                      <p:to>
                                        <p:strVal val="visible"/>
                                      </p:to>
                                    </p:set>
                                    <p:anim calcmode="lin" valueType="num">
                                      <p:cBhvr additive="base">
                                        <p:cTn id="61" dur="500"/>
                                        <p:tgtEl>
                                          <p:spTgt spid="515"/>
                                        </p:tgtEl>
                                        <p:attrNameLst>
                                          <p:attrName>ppt_w</p:attrName>
                                        </p:attrNameLst>
                                      </p:cBhvr>
                                      <p:tavLst>
                                        <p:tav tm="0">
                                          <p:val>
                                            <p:strVal val="0"/>
                                          </p:val>
                                        </p:tav>
                                        <p:tav tm="100000">
                                          <p:val>
                                            <p:strVal val="#ppt_w"/>
                                          </p:val>
                                        </p:tav>
                                      </p:tavLst>
                                    </p:anim>
                                    <p:anim calcmode="lin" valueType="num">
                                      <p:cBhvr additive="base">
                                        <p:cTn id="62" dur="500"/>
                                        <p:tgtEl>
                                          <p:spTgt spid="515"/>
                                        </p:tgtEl>
                                        <p:attrNameLst>
                                          <p:attrName>ppt_h</p:attrName>
                                        </p:attrNameLst>
                                      </p:cBhvr>
                                      <p:tavLst>
                                        <p:tav tm="0">
                                          <p:val>
                                            <p:strVal val="0"/>
                                          </p:val>
                                        </p:tav>
                                        <p:tav tm="100000">
                                          <p:val>
                                            <p:strVal val="#ppt_h"/>
                                          </p:val>
                                        </p:tav>
                                      </p:tavLst>
                                    </p:anim>
                                  </p:childTnLst>
                                </p:cTn>
                              </p:par>
                            </p:childTnLst>
                          </p:cTn>
                        </p:par>
                        <p:par>
                          <p:cTn id="63" fill="hold">
                            <p:stCondLst>
                              <p:cond delay="1000"/>
                            </p:stCondLst>
                            <p:childTnLst>
                              <p:par>
                                <p:cTn id="64" presetID="10" presetClass="entr" presetSubtype="0" fill="hold" nodeType="afterEffect">
                                  <p:stCondLst>
                                    <p:cond delay="0"/>
                                  </p:stCondLst>
                                  <p:childTnLst>
                                    <p:set>
                                      <p:cBhvr>
                                        <p:cTn id="65" dur="1" fill="hold">
                                          <p:stCondLst>
                                            <p:cond delay="0"/>
                                          </p:stCondLst>
                                        </p:cTn>
                                        <p:tgtEl>
                                          <p:spTgt spid="470"/>
                                        </p:tgtEl>
                                        <p:attrNameLst>
                                          <p:attrName>style.visibility</p:attrName>
                                        </p:attrNameLst>
                                      </p:cBhvr>
                                      <p:to>
                                        <p:strVal val="visible"/>
                                      </p:to>
                                    </p:set>
                                    <p:animEffect transition="in" filter="fade">
                                      <p:cBhvr>
                                        <p:cTn id="66" dur="500"/>
                                        <p:tgtEl>
                                          <p:spTgt spid="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33"/>
          <p:cNvSpPr txBox="1">
            <a:spLocks noGrp="1"/>
          </p:cNvSpPr>
          <p:nvPr>
            <p:ph type="title"/>
          </p:nvPr>
        </p:nvSpPr>
        <p:spPr>
          <a:xfrm>
            <a:off x="457200" y="152400"/>
            <a:ext cx="8229600" cy="588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None/>
            </a:pPr>
            <a:r>
              <a:rPr lang="en-US"/>
              <a:t>Changes in Supply</a:t>
            </a:r>
            <a:endParaRPr/>
          </a:p>
        </p:txBody>
      </p:sp>
      <p:sp>
        <p:nvSpPr>
          <p:cNvPr id="530" name="Google Shape;530;p33"/>
          <p:cNvSpPr txBox="1">
            <a:spLocks noGrp="1"/>
          </p:cNvSpPr>
          <p:nvPr>
            <p:ph type="body" idx="1"/>
          </p:nvPr>
        </p:nvSpPr>
        <p:spPr>
          <a:xfrm>
            <a:off x="0" y="740400"/>
            <a:ext cx="8229600" cy="4953000"/>
          </a:xfrm>
          <a:prstGeom prst="rect">
            <a:avLst/>
          </a:prstGeom>
          <a:noFill/>
          <a:ln>
            <a:noFill/>
          </a:ln>
        </p:spPr>
        <p:txBody>
          <a:bodyPr spcFirstLastPara="1" wrap="square" lIns="91425" tIns="45700" rIns="91425" bIns="45700" anchor="t" anchorCtr="0">
            <a:noAutofit/>
          </a:bodyPr>
          <a:lstStyle/>
          <a:p>
            <a:pPr marL="274320" lvl="0" indent="-274320" algn="l" rtl="0">
              <a:lnSpc>
                <a:spcPct val="80000"/>
              </a:lnSpc>
              <a:spcBef>
                <a:spcPts val="0"/>
              </a:spcBef>
              <a:spcAft>
                <a:spcPts val="0"/>
              </a:spcAft>
              <a:buClr>
                <a:schemeClr val="accent3"/>
              </a:buClr>
              <a:buSzPts val="1914"/>
              <a:buFont typeface="Noto Sans Symbols"/>
              <a:buChar char="●"/>
            </a:pPr>
            <a:r>
              <a:rPr lang="en-US" sz="2015"/>
              <a:t>Supply can change just like demand can.  Like demand, the curve shifts right if supply goes up and shifts left if supply goes down.</a:t>
            </a:r>
            <a:endParaRPr/>
          </a:p>
          <a:p>
            <a:pPr marL="274320" lvl="0" indent="-274320" algn="l" rtl="0">
              <a:lnSpc>
                <a:spcPct val="80000"/>
              </a:lnSpc>
              <a:spcBef>
                <a:spcPts val="403"/>
              </a:spcBef>
              <a:spcAft>
                <a:spcPts val="0"/>
              </a:spcAft>
              <a:buClr>
                <a:schemeClr val="accent3"/>
              </a:buClr>
              <a:buSzPts val="1914"/>
              <a:buFont typeface="Noto Sans Symbols"/>
              <a:buChar char="●"/>
            </a:pPr>
            <a:r>
              <a:rPr lang="en-US" sz="2015"/>
              <a:t>Based on Cost: changes in supply are mostly based on the costs of production because businesses want to make as much money as possible.  If they can reduce costs, they supply more.  Supply always moves in the opposite direction of cost.</a:t>
            </a:r>
            <a:endParaRPr/>
          </a:p>
          <a:p>
            <a:pPr marL="274320" lvl="0" indent="-274320" algn="l" rtl="0">
              <a:lnSpc>
                <a:spcPct val="80000"/>
              </a:lnSpc>
              <a:spcBef>
                <a:spcPts val="403"/>
              </a:spcBef>
              <a:spcAft>
                <a:spcPts val="0"/>
              </a:spcAft>
              <a:buClr>
                <a:schemeClr val="accent3"/>
              </a:buClr>
              <a:buSzPts val="1914"/>
              <a:buFont typeface="Noto Sans Symbols"/>
              <a:buChar char="●"/>
            </a:pPr>
            <a:r>
              <a:rPr lang="en-US" sz="2015"/>
              <a:t>1. Changes in costs of resources	</a:t>
            </a:r>
            <a:endParaRPr/>
          </a:p>
          <a:p>
            <a:pPr marL="274320" lvl="0" indent="-274320" algn="l" rtl="0">
              <a:lnSpc>
                <a:spcPct val="80000"/>
              </a:lnSpc>
              <a:spcBef>
                <a:spcPts val="403"/>
              </a:spcBef>
              <a:spcAft>
                <a:spcPts val="0"/>
              </a:spcAft>
              <a:buClr>
                <a:schemeClr val="accent3"/>
              </a:buClr>
              <a:buSzPts val="1914"/>
              <a:buFont typeface="Noto Sans Symbols"/>
              <a:buChar char="●"/>
            </a:pPr>
            <a:r>
              <a:rPr lang="en-US" sz="2015"/>
              <a:t>2. Changes in productivity</a:t>
            </a:r>
            <a:endParaRPr/>
          </a:p>
          <a:p>
            <a:pPr marL="274320" lvl="0" indent="-274320" algn="l" rtl="0">
              <a:lnSpc>
                <a:spcPct val="80000"/>
              </a:lnSpc>
              <a:spcBef>
                <a:spcPts val="403"/>
              </a:spcBef>
              <a:spcAft>
                <a:spcPts val="0"/>
              </a:spcAft>
              <a:buClr>
                <a:schemeClr val="accent3"/>
              </a:buClr>
              <a:buSzPts val="1914"/>
              <a:buFont typeface="Noto Sans Symbols"/>
              <a:buChar char="●"/>
            </a:pPr>
            <a:r>
              <a:rPr lang="en-US" sz="2015"/>
              <a:t>3. New technology</a:t>
            </a:r>
            <a:endParaRPr/>
          </a:p>
          <a:p>
            <a:pPr marL="274320" lvl="0" indent="-274320" algn="l" rtl="0">
              <a:lnSpc>
                <a:spcPct val="80000"/>
              </a:lnSpc>
              <a:spcBef>
                <a:spcPts val="403"/>
              </a:spcBef>
              <a:spcAft>
                <a:spcPts val="0"/>
              </a:spcAft>
              <a:buClr>
                <a:schemeClr val="accent3"/>
              </a:buClr>
              <a:buSzPts val="1914"/>
              <a:buFont typeface="Noto Sans Symbols"/>
              <a:buChar char="●"/>
            </a:pPr>
            <a:r>
              <a:rPr lang="en-US" sz="2015"/>
              <a:t>4. Change in govt. policy:  More govt. regulation (minimum wage, safety/environmental standards) increases costs, which lowers supply.  Less regulation does the opposite.</a:t>
            </a:r>
            <a:endParaRPr/>
          </a:p>
          <a:p>
            <a:pPr marL="274320" lvl="0" indent="-274320" algn="l" rtl="0">
              <a:lnSpc>
                <a:spcPct val="80000"/>
              </a:lnSpc>
              <a:spcBef>
                <a:spcPts val="403"/>
              </a:spcBef>
              <a:spcAft>
                <a:spcPts val="0"/>
              </a:spcAft>
              <a:buClr>
                <a:schemeClr val="accent3"/>
              </a:buClr>
              <a:buSzPts val="1914"/>
              <a:buFont typeface="Noto Sans Symbols"/>
              <a:buChar char="●"/>
            </a:pPr>
            <a:r>
              <a:rPr lang="en-US" sz="2015"/>
              <a:t>5. Changes in taxes and subsidies:  Taxes increase costs, subsidies lower them</a:t>
            </a:r>
            <a:endParaRPr/>
          </a:p>
          <a:p>
            <a:pPr marL="274320" lvl="0" indent="-274320" algn="l" rtl="0">
              <a:lnSpc>
                <a:spcPct val="80000"/>
              </a:lnSpc>
              <a:spcBef>
                <a:spcPts val="403"/>
              </a:spcBef>
              <a:spcAft>
                <a:spcPts val="0"/>
              </a:spcAft>
              <a:buClr>
                <a:schemeClr val="accent3"/>
              </a:buClr>
              <a:buSzPts val="1914"/>
              <a:buFont typeface="Noto Sans Symbols"/>
              <a:buNone/>
            </a:pPr>
            <a:r>
              <a:rPr lang="en-US" sz="2015"/>
              <a:t>      - </a:t>
            </a:r>
            <a:r>
              <a:rPr lang="en-US" sz="2015" u="sng"/>
              <a:t>Subsidy:</a:t>
            </a:r>
            <a:r>
              <a:rPr lang="en-US" sz="2015"/>
              <a:t> payment to an individual or business for a specific action Ex: corn farming</a:t>
            </a:r>
            <a:endParaRPr/>
          </a:p>
          <a:p>
            <a:pPr marL="274320" lvl="0" indent="-274320" algn="l" rtl="0">
              <a:lnSpc>
                <a:spcPct val="80000"/>
              </a:lnSpc>
              <a:spcBef>
                <a:spcPts val="403"/>
              </a:spcBef>
              <a:spcAft>
                <a:spcPts val="0"/>
              </a:spcAft>
              <a:buClr>
                <a:schemeClr val="accent3"/>
              </a:buClr>
              <a:buSzPts val="1914"/>
              <a:buFont typeface="Noto Sans Symbols"/>
              <a:buChar char="●"/>
            </a:pPr>
            <a:r>
              <a:rPr lang="en-US" sz="2015"/>
              <a:t>6. Changes in producer expectations</a:t>
            </a:r>
            <a:endParaRPr/>
          </a:p>
          <a:p>
            <a:pPr marL="274320" lvl="0" indent="-152765" algn="l" rtl="0">
              <a:lnSpc>
                <a:spcPct val="80000"/>
              </a:lnSpc>
              <a:spcBef>
                <a:spcPts val="403"/>
              </a:spcBef>
              <a:spcAft>
                <a:spcPts val="0"/>
              </a:spcAft>
              <a:buClr>
                <a:schemeClr val="accent3"/>
              </a:buClr>
              <a:buSzPts val="1914"/>
              <a:buFont typeface="Noto Sans Symbols"/>
              <a:buNone/>
            </a:pPr>
            <a:endParaRPr sz="2015"/>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0">
                                            <p:txEl>
                                              <p:pRg st="0" end="0"/>
                                            </p:txEl>
                                          </p:spTgt>
                                        </p:tgtEl>
                                        <p:attrNameLst>
                                          <p:attrName>style.visibility</p:attrName>
                                        </p:attrNameLst>
                                      </p:cBhvr>
                                      <p:to>
                                        <p:strVal val="visible"/>
                                      </p:to>
                                    </p:set>
                                    <p:animEffect transition="in" filter="fade">
                                      <p:cBhvr>
                                        <p:cTn id="7" dur="500"/>
                                        <p:tgtEl>
                                          <p:spTgt spid="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0">
                                            <p:txEl>
                                              <p:pRg st="1" end="1"/>
                                            </p:txEl>
                                          </p:spTgt>
                                        </p:tgtEl>
                                        <p:attrNameLst>
                                          <p:attrName>style.visibility</p:attrName>
                                        </p:attrNameLst>
                                      </p:cBhvr>
                                      <p:to>
                                        <p:strVal val="visible"/>
                                      </p:to>
                                    </p:set>
                                    <p:animEffect transition="in" filter="fade">
                                      <p:cBhvr>
                                        <p:cTn id="12" dur="500"/>
                                        <p:tgtEl>
                                          <p:spTgt spid="5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0">
                                            <p:txEl>
                                              <p:pRg st="2" end="2"/>
                                            </p:txEl>
                                          </p:spTgt>
                                        </p:tgtEl>
                                        <p:attrNameLst>
                                          <p:attrName>style.visibility</p:attrName>
                                        </p:attrNameLst>
                                      </p:cBhvr>
                                      <p:to>
                                        <p:strVal val="visible"/>
                                      </p:to>
                                    </p:set>
                                    <p:animEffect transition="in" filter="fade">
                                      <p:cBhvr>
                                        <p:cTn id="17" dur="500"/>
                                        <p:tgtEl>
                                          <p:spTgt spid="5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0">
                                            <p:txEl>
                                              <p:pRg st="3" end="3"/>
                                            </p:txEl>
                                          </p:spTgt>
                                        </p:tgtEl>
                                        <p:attrNameLst>
                                          <p:attrName>style.visibility</p:attrName>
                                        </p:attrNameLst>
                                      </p:cBhvr>
                                      <p:to>
                                        <p:strVal val="visible"/>
                                      </p:to>
                                    </p:set>
                                    <p:animEffect transition="in" filter="fade">
                                      <p:cBhvr>
                                        <p:cTn id="22" dur="500"/>
                                        <p:tgtEl>
                                          <p:spTgt spid="5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30">
                                            <p:txEl>
                                              <p:pRg st="4" end="4"/>
                                            </p:txEl>
                                          </p:spTgt>
                                        </p:tgtEl>
                                        <p:attrNameLst>
                                          <p:attrName>style.visibility</p:attrName>
                                        </p:attrNameLst>
                                      </p:cBhvr>
                                      <p:to>
                                        <p:strVal val="visible"/>
                                      </p:to>
                                    </p:set>
                                    <p:animEffect transition="in" filter="fade">
                                      <p:cBhvr>
                                        <p:cTn id="27" dur="500"/>
                                        <p:tgtEl>
                                          <p:spTgt spid="53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30">
                                            <p:txEl>
                                              <p:pRg st="5" end="5"/>
                                            </p:txEl>
                                          </p:spTgt>
                                        </p:tgtEl>
                                        <p:attrNameLst>
                                          <p:attrName>style.visibility</p:attrName>
                                        </p:attrNameLst>
                                      </p:cBhvr>
                                      <p:to>
                                        <p:strVal val="visible"/>
                                      </p:to>
                                    </p:set>
                                    <p:animEffect transition="in" filter="fade">
                                      <p:cBhvr>
                                        <p:cTn id="32" dur="500"/>
                                        <p:tgtEl>
                                          <p:spTgt spid="53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30">
                                            <p:txEl>
                                              <p:pRg st="6" end="6"/>
                                            </p:txEl>
                                          </p:spTgt>
                                        </p:tgtEl>
                                        <p:attrNameLst>
                                          <p:attrName>style.visibility</p:attrName>
                                        </p:attrNameLst>
                                      </p:cBhvr>
                                      <p:to>
                                        <p:strVal val="visible"/>
                                      </p:to>
                                    </p:set>
                                    <p:animEffect transition="in" filter="fade">
                                      <p:cBhvr>
                                        <p:cTn id="37" dur="500"/>
                                        <p:tgtEl>
                                          <p:spTgt spid="53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30">
                                            <p:txEl>
                                              <p:pRg st="7" end="7"/>
                                            </p:txEl>
                                          </p:spTgt>
                                        </p:tgtEl>
                                        <p:attrNameLst>
                                          <p:attrName>style.visibility</p:attrName>
                                        </p:attrNameLst>
                                      </p:cBhvr>
                                      <p:to>
                                        <p:strVal val="visible"/>
                                      </p:to>
                                    </p:set>
                                    <p:animEffect transition="in" filter="fade">
                                      <p:cBhvr>
                                        <p:cTn id="42" dur="500"/>
                                        <p:tgtEl>
                                          <p:spTgt spid="53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30">
                                            <p:txEl>
                                              <p:pRg st="8" end="8"/>
                                            </p:txEl>
                                          </p:spTgt>
                                        </p:tgtEl>
                                        <p:attrNameLst>
                                          <p:attrName>style.visibility</p:attrName>
                                        </p:attrNameLst>
                                      </p:cBhvr>
                                      <p:to>
                                        <p:strVal val="visible"/>
                                      </p:to>
                                    </p:set>
                                    <p:animEffect transition="in" filter="fade">
                                      <p:cBhvr>
                                        <p:cTn id="47" dur="500"/>
                                        <p:tgtEl>
                                          <p:spTgt spid="53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30">
                                            <p:txEl>
                                              <p:pRg st="9" end="9"/>
                                            </p:txEl>
                                          </p:spTgt>
                                        </p:tgtEl>
                                        <p:attrNameLst>
                                          <p:attrName>style.visibility</p:attrName>
                                        </p:attrNameLst>
                                      </p:cBhvr>
                                      <p:to>
                                        <p:strVal val="visible"/>
                                      </p:to>
                                    </p:set>
                                    <p:animEffect transition="in" filter="fade">
                                      <p:cBhvr>
                                        <p:cTn id="52" dur="500"/>
                                        <p:tgtEl>
                                          <p:spTgt spid="53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34"/>
          <p:cNvSpPr txBox="1">
            <a:spLocks noGrp="1"/>
          </p:cNvSpPr>
          <p:nvPr>
            <p:ph type="title"/>
          </p:nvPr>
        </p:nvSpPr>
        <p:spPr>
          <a:xfrm>
            <a:off x="457200" y="704850"/>
            <a:ext cx="82296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None/>
            </a:pPr>
            <a:r>
              <a:rPr lang="en-US"/>
              <a:t>Changes in Supply</a:t>
            </a:r>
            <a:endParaRPr/>
          </a:p>
        </p:txBody>
      </p:sp>
      <p:cxnSp>
        <p:nvCxnSpPr>
          <p:cNvPr id="537" name="Google Shape;537;p34"/>
          <p:cNvCxnSpPr/>
          <p:nvPr/>
        </p:nvCxnSpPr>
        <p:spPr>
          <a:xfrm>
            <a:off x="2438400" y="1905000"/>
            <a:ext cx="0" cy="3352800"/>
          </a:xfrm>
          <a:prstGeom prst="straightConnector1">
            <a:avLst/>
          </a:prstGeom>
          <a:noFill/>
          <a:ln w="44450" cap="flat" cmpd="sng">
            <a:solidFill>
              <a:schemeClr val="dk1"/>
            </a:solidFill>
            <a:prstDash val="solid"/>
            <a:round/>
            <a:headEnd type="none" w="med" len="med"/>
            <a:tailEnd type="none" w="med" len="med"/>
          </a:ln>
        </p:spPr>
      </p:cxnSp>
      <p:cxnSp>
        <p:nvCxnSpPr>
          <p:cNvPr id="538" name="Google Shape;538;p34"/>
          <p:cNvCxnSpPr/>
          <p:nvPr/>
        </p:nvCxnSpPr>
        <p:spPr>
          <a:xfrm rot="10800000" flipH="1">
            <a:off x="2895600" y="2514600"/>
            <a:ext cx="2743200" cy="2362200"/>
          </a:xfrm>
          <a:prstGeom prst="straightConnector1">
            <a:avLst/>
          </a:prstGeom>
          <a:noFill/>
          <a:ln w="44450" cap="flat" cmpd="sng">
            <a:solidFill>
              <a:srgbClr val="FF0000"/>
            </a:solidFill>
            <a:prstDash val="solid"/>
            <a:round/>
            <a:headEnd type="none" w="med" len="med"/>
            <a:tailEnd type="none" w="med" len="med"/>
          </a:ln>
        </p:spPr>
      </p:cxnSp>
      <p:cxnSp>
        <p:nvCxnSpPr>
          <p:cNvPr id="539" name="Google Shape;539;p34"/>
          <p:cNvCxnSpPr/>
          <p:nvPr/>
        </p:nvCxnSpPr>
        <p:spPr>
          <a:xfrm>
            <a:off x="2438400" y="3886200"/>
            <a:ext cx="2133600" cy="0"/>
          </a:xfrm>
          <a:prstGeom prst="straightConnector1">
            <a:avLst/>
          </a:prstGeom>
          <a:noFill/>
          <a:ln w="9525" cap="flat" cmpd="sng">
            <a:solidFill>
              <a:schemeClr val="dk1"/>
            </a:solidFill>
            <a:prstDash val="dash"/>
            <a:round/>
            <a:headEnd type="none" w="med" len="med"/>
            <a:tailEnd type="none" w="med" len="med"/>
          </a:ln>
        </p:spPr>
      </p:cxnSp>
      <p:cxnSp>
        <p:nvCxnSpPr>
          <p:cNvPr id="540" name="Google Shape;540;p34"/>
          <p:cNvCxnSpPr/>
          <p:nvPr/>
        </p:nvCxnSpPr>
        <p:spPr>
          <a:xfrm>
            <a:off x="4038600" y="3962400"/>
            <a:ext cx="0" cy="1371600"/>
          </a:xfrm>
          <a:prstGeom prst="straightConnector1">
            <a:avLst/>
          </a:prstGeom>
          <a:noFill/>
          <a:ln w="9525" cap="flat" cmpd="sng">
            <a:solidFill>
              <a:schemeClr val="dk1"/>
            </a:solidFill>
            <a:prstDash val="dash"/>
            <a:round/>
            <a:headEnd type="none" w="med" len="med"/>
            <a:tailEnd type="none" w="med" len="med"/>
          </a:ln>
        </p:spPr>
      </p:cxnSp>
      <p:cxnSp>
        <p:nvCxnSpPr>
          <p:cNvPr id="541" name="Google Shape;541;p34"/>
          <p:cNvCxnSpPr/>
          <p:nvPr/>
        </p:nvCxnSpPr>
        <p:spPr>
          <a:xfrm>
            <a:off x="2438400" y="5257800"/>
            <a:ext cx="4419600" cy="0"/>
          </a:xfrm>
          <a:prstGeom prst="straightConnector1">
            <a:avLst/>
          </a:prstGeom>
          <a:noFill/>
          <a:ln w="44450" cap="flat" cmpd="sng">
            <a:solidFill>
              <a:schemeClr val="dk1"/>
            </a:solidFill>
            <a:prstDash val="solid"/>
            <a:round/>
            <a:headEnd type="none" w="med" len="med"/>
            <a:tailEnd type="none" w="med" len="med"/>
          </a:ln>
        </p:spPr>
      </p:cxnSp>
      <p:sp>
        <p:nvSpPr>
          <p:cNvPr id="542" name="Google Shape;542;p34"/>
          <p:cNvSpPr txBox="1"/>
          <p:nvPr/>
        </p:nvSpPr>
        <p:spPr>
          <a:xfrm>
            <a:off x="1676400" y="1676400"/>
            <a:ext cx="457200" cy="5191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Constantia"/>
                <a:ea typeface="Constantia"/>
                <a:cs typeface="Constantia"/>
                <a:sym typeface="Constantia"/>
              </a:rPr>
              <a:t>P</a:t>
            </a:r>
            <a:endParaRPr/>
          </a:p>
        </p:txBody>
      </p:sp>
      <p:sp>
        <p:nvSpPr>
          <p:cNvPr id="543" name="Google Shape;543;p34"/>
          <p:cNvSpPr txBox="1"/>
          <p:nvPr/>
        </p:nvSpPr>
        <p:spPr>
          <a:xfrm>
            <a:off x="6477000" y="5486400"/>
            <a:ext cx="457200" cy="5191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Constantia"/>
                <a:ea typeface="Constantia"/>
                <a:cs typeface="Constantia"/>
                <a:sym typeface="Constantia"/>
              </a:rPr>
              <a:t>Q</a:t>
            </a:r>
            <a:endParaRPr/>
          </a:p>
        </p:txBody>
      </p:sp>
      <p:sp>
        <p:nvSpPr>
          <p:cNvPr id="544" name="Google Shape;544;p34"/>
          <p:cNvSpPr txBox="1"/>
          <p:nvPr/>
        </p:nvSpPr>
        <p:spPr>
          <a:xfrm>
            <a:off x="1752600" y="3657600"/>
            <a:ext cx="685800" cy="3667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545" name="Google Shape;545;p34"/>
          <p:cNvSpPr txBox="1"/>
          <p:nvPr/>
        </p:nvSpPr>
        <p:spPr>
          <a:xfrm>
            <a:off x="1752600" y="3657600"/>
            <a:ext cx="609600" cy="3667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onstantia"/>
                <a:ea typeface="Constantia"/>
                <a:cs typeface="Constantia"/>
                <a:sym typeface="Constantia"/>
              </a:rPr>
              <a:t>$3</a:t>
            </a:r>
            <a:endParaRPr/>
          </a:p>
        </p:txBody>
      </p:sp>
      <p:sp>
        <p:nvSpPr>
          <p:cNvPr id="546" name="Google Shape;546;p34"/>
          <p:cNvSpPr txBox="1"/>
          <p:nvPr/>
        </p:nvSpPr>
        <p:spPr>
          <a:xfrm>
            <a:off x="3810000" y="5410200"/>
            <a:ext cx="609600" cy="3667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onstantia"/>
                <a:ea typeface="Constantia"/>
                <a:cs typeface="Constantia"/>
                <a:sym typeface="Constantia"/>
              </a:rPr>
              <a:t>13</a:t>
            </a:r>
            <a:endParaRPr/>
          </a:p>
        </p:txBody>
      </p:sp>
      <p:cxnSp>
        <p:nvCxnSpPr>
          <p:cNvPr id="547" name="Google Shape;547;p34"/>
          <p:cNvCxnSpPr/>
          <p:nvPr/>
        </p:nvCxnSpPr>
        <p:spPr>
          <a:xfrm rot="10800000" flipH="1">
            <a:off x="3429000" y="2667000"/>
            <a:ext cx="2590800" cy="2209800"/>
          </a:xfrm>
          <a:prstGeom prst="straightConnector1">
            <a:avLst/>
          </a:prstGeom>
          <a:noFill/>
          <a:ln w="44450" cap="flat" cmpd="sng">
            <a:solidFill>
              <a:srgbClr val="FF0000"/>
            </a:solidFill>
            <a:prstDash val="solid"/>
            <a:round/>
            <a:headEnd type="none" w="med" len="med"/>
            <a:tailEnd type="none" w="med" len="med"/>
          </a:ln>
        </p:spPr>
      </p:cxnSp>
      <p:cxnSp>
        <p:nvCxnSpPr>
          <p:cNvPr id="548" name="Google Shape;548;p34"/>
          <p:cNvCxnSpPr/>
          <p:nvPr/>
        </p:nvCxnSpPr>
        <p:spPr>
          <a:xfrm>
            <a:off x="4572000" y="3886200"/>
            <a:ext cx="0" cy="1371600"/>
          </a:xfrm>
          <a:prstGeom prst="straightConnector1">
            <a:avLst/>
          </a:prstGeom>
          <a:noFill/>
          <a:ln w="9525" cap="flat" cmpd="sng">
            <a:solidFill>
              <a:schemeClr val="dk1"/>
            </a:solidFill>
            <a:prstDash val="dash"/>
            <a:round/>
            <a:headEnd type="none" w="med" len="med"/>
            <a:tailEnd type="none" w="med" len="med"/>
          </a:ln>
        </p:spPr>
      </p:cxnSp>
      <p:sp>
        <p:nvSpPr>
          <p:cNvPr id="549" name="Google Shape;549;p34"/>
          <p:cNvSpPr txBox="1"/>
          <p:nvPr/>
        </p:nvSpPr>
        <p:spPr>
          <a:xfrm>
            <a:off x="4343400" y="5410200"/>
            <a:ext cx="609600" cy="3667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onstantia"/>
                <a:ea typeface="Constantia"/>
                <a:cs typeface="Constantia"/>
                <a:sym typeface="Constantia"/>
              </a:rPr>
              <a:t>18</a:t>
            </a:r>
            <a:endParaRPr/>
          </a:p>
        </p:txBody>
      </p:sp>
      <p:sp>
        <p:nvSpPr>
          <p:cNvPr id="550" name="Google Shape;550;p34"/>
          <p:cNvSpPr/>
          <p:nvPr/>
        </p:nvSpPr>
        <p:spPr>
          <a:xfrm>
            <a:off x="3429000" y="4419600"/>
            <a:ext cx="381000" cy="152400"/>
          </a:xfrm>
          <a:prstGeom prst="rightArrow">
            <a:avLst>
              <a:gd name="adj1" fmla="val 50000"/>
              <a:gd name="adj2" fmla="val 625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551" name="Google Shape;551;p34"/>
          <p:cNvSpPr/>
          <p:nvPr/>
        </p:nvSpPr>
        <p:spPr>
          <a:xfrm>
            <a:off x="4648200" y="3352800"/>
            <a:ext cx="381000" cy="152400"/>
          </a:xfrm>
          <a:prstGeom prst="rightArrow">
            <a:avLst>
              <a:gd name="adj1" fmla="val 50000"/>
              <a:gd name="adj2" fmla="val 625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cxnSp>
        <p:nvCxnSpPr>
          <p:cNvPr id="552" name="Google Shape;552;p34"/>
          <p:cNvCxnSpPr/>
          <p:nvPr/>
        </p:nvCxnSpPr>
        <p:spPr>
          <a:xfrm>
            <a:off x="2438400" y="3886200"/>
            <a:ext cx="1600200" cy="0"/>
          </a:xfrm>
          <a:prstGeom prst="straightConnector1">
            <a:avLst/>
          </a:prstGeom>
          <a:noFill/>
          <a:ln w="9525" cap="flat" cmpd="sng">
            <a:solidFill>
              <a:schemeClr val="dk1"/>
            </a:solidFill>
            <a:prstDash val="dash"/>
            <a:round/>
            <a:headEnd type="none" w="med" len="med"/>
            <a:tailEnd type="none" w="med" len="med"/>
          </a:ln>
        </p:spPr>
      </p:cxnSp>
      <p:sp>
        <p:nvSpPr>
          <p:cNvPr id="553" name="Google Shape;553;p34"/>
          <p:cNvSpPr txBox="1"/>
          <p:nvPr/>
        </p:nvSpPr>
        <p:spPr>
          <a:xfrm>
            <a:off x="5715000" y="2133600"/>
            <a:ext cx="9144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onstantia"/>
                <a:ea typeface="Constantia"/>
                <a:cs typeface="Constantia"/>
                <a:sym typeface="Constantia"/>
              </a:rPr>
              <a:t>S</a:t>
            </a:r>
            <a:r>
              <a:rPr lang="en-US" sz="2400" baseline="-25000">
                <a:solidFill>
                  <a:schemeClr val="dk1"/>
                </a:solidFill>
                <a:latin typeface="Constantia"/>
                <a:ea typeface="Constantia"/>
                <a:cs typeface="Constantia"/>
                <a:sym typeface="Constantia"/>
              </a:rPr>
              <a:t>1</a:t>
            </a:r>
            <a:endParaRPr sz="2400">
              <a:solidFill>
                <a:schemeClr val="dk1"/>
              </a:solidFill>
              <a:latin typeface="Constantia"/>
              <a:ea typeface="Constantia"/>
              <a:cs typeface="Constantia"/>
              <a:sym typeface="Constantia"/>
            </a:endParaRPr>
          </a:p>
        </p:txBody>
      </p:sp>
      <p:sp>
        <p:nvSpPr>
          <p:cNvPr id="554" name="Google Shape;554;p34"/>
          <p:cNvSpPr txBox="1"/>
          <p:nvPr/>
        </p:nvSpPr>
        <p:spPr>
          <a:xfrm>
            <a:off x="6096000" y="2590800"/>
            <a:ext cx="9144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onstantia"/>
                <a:ea typeface="Constantia"/>
                <a:cs typeface="Constantia"/>
                <a:sym typeface="Constantia"/>
              </a:rPr>
              <a:t>S</a:t>
            </a:r>
            <a:r>
              <a:rPr lang="en-US" sz="2400" baseline="-25000">
                <a:solidFill>
                  <a:schemeClr val="dk1"/>
                </a:solidFill>
                <a:latin typeface="Constantia"/>
                <a:ea typeface="Constantia"/>
                <a:cs typeface="Constantia"/>
                <a:sym typeface="Constantia"/>
              </a:rPr>
              <a:t>2</a:t>
            </a:r>
            <a:endParaRPr sz="2400">
              <a:solidFill>
                <a:schemeClr val="dk1"/>
              </a:solidFill>
              <a:latin typeface="Constantia"/>
              <a:ea typeface="Constantia"/>
              <a:cs typeface="Constantia"/>
              <a:sym typeface="Constantia"/>
            </a:endParaRPr>
          </a:p>
        </p:txBody>
      </p:sp>
      <p:sp>
        <p:nvSpPr>
          <p:cNvPr id="555" name="Google Shape;555;p34"/>
          <p:cNvSpPr txBox="1"/>
          <p:nvPr/>
        </p:nvSpPr>
        <p:spPr>
          <a:xfrm>
            <a:off x="5638800" y="1371600"/>
            <a:ext cx="2971800" cy="822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onstantia"/>
                <a:ea typeface="Constantia"/>
                <a:cs typeface="Constantia"/>
                <a:sym typeface="Constantia"/>
              </a:rPr>
              <a:t>Increase in Supply (Outward Shift)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1"/>
                                        </p:tgtEl>
                                        <p:attrNameLst>
                                          <p:attrName>style.visibility</p:attrName>
                                        </p:attrNameLst>
                                      </p:cBhvr>
                                      <p:to>
                                        <p:strVal val="visible"/>
                                      </p:to>
                                    </p:set>
                                    <p:animEffect transition="in" filter="fade">
                                      <p:cBhvr>
                                        <p:cTn id="7" dur="1000"/>
                                        <p:tgtEl>
                                          <p:spTgt spid="551"/>
                                        </p:tgtEl>
                                      </p:cBhvr>
                                    </p:animEffect>
                                  </p:childTnLst>
                                </p:cTn>
                              </p:par>
                              <p:par>
                                <p:cTn id="8" presetID="10" presetClass="entr" presetSubtype="0" fill="hold" nodeType="withEffect">
                                  <p:stCondLst>
                                    <p:cond delay="0"/>
                                  </p:stCondLst>
                                  <p:childTnLst>
                                    <p:set>
                                      <p:cBhvr>
                                        <p:cTn id="9" dur="1" fill="hold">
                                          <p:stCondLst>
                                            <p:cond delay="0"/>
                                          </p:stCondLst>
                                        </p:cTn>
                                        <p:tgtEl>
                                          <p:spTgt spid="550"/>
                                        </p:tgtEl>
                                        <p:attrNameLst>
                                          <p:attrName>style.visibility</p:attrName>
                                        </p:attrNameLst>
                                      </p:cBhvr>
                                      <p:to>
                                        <p:strVal val="visible"/>
                                      </p:to>
                                    </p:set>
                                    <p:animEffect transition="in" filter="fade">
                                      <p:cBhvr>
                                        <p:cTn id="10" dur="1000"/>
                                        <p:tgtEl>
                                          <p:spTgt spid="550"/>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547"/>
                                        </p:tgtEl>
                                        <p:attrNameLst>
                                          <p:attrName>style.visibility</p:attrName>
                                        </p:attrNameLst>
                                      </p:cBhvr>
                                      <p:to>
                                        <p:strVal val="visible"/>
                                      </p:to>
                                    </p:set>
                                    <p:animEffect transition="in" filter="fade">
                                      <p:cBhvr>
                                        <p:cTn id="14" dur="500"/>
                                        <p:tgtEl>
                                          <p:spTgt spid="547"/>
                                        </p:tgtEl>
                                      </p:cBhvr>
                                    </p:animEffect>
                                  </p:childTnLst>
                                </p:cTn>
                              </p:par>
                            </p:childTnLst>
                          </p:cTn>
                        </p:par>
                        <p:par>
                          <p:cTn id="15" fill="hold">
                            <p:stCondLst>
                              <p:cond delay="1500"/>
                            </p:stCondLst>
                            <p:childTnLst>
                              <p:par>
                                <p:cTn id="16" presetID="1" presetClass="entr" presetSubtype="0" fill="hold" nodeType="afterEffect">
                                  <p:stCondLst>
                                    <p:cond delay="0"/>
                                  </p:stCondLst>
                                  <p:childTnLst>
                                    <p:set>
                                      <p:cBhvr>
                                        <p:cTn id="17" dur="1" fill="hold">
                                          <p:stCondLst>
                                            <p:cond delay="0"/>
                                          </p:stCondLst>
                                        </p:cTn>
                                        <p:tgtEl>
                                          <p:spTgt spid="548"/>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4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3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5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7"/>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rgbClr val="4CE0EA"/>
              </a:buClr>
              <a:buSzPts val="5600"/>
              <a:buFont typeface="Calibri"/>
              <a:buNone/>
            </a:pPr>
            <a:r>
              <a:rPr lang="en-US"/>
              <a:t>Demand, Supply and Market Equilibrium</a:t>
            </a:r>
            <a:endParaRPr/>
          </a:p>
        </p:txBody>
      </p:sp>
      <p:sp>
        <p:nvSpPr>
          <p:cNvPr id="127" name="Google Shape;127;p17"/>
          <p:cNvSpPr txBox="1">
            <a:spLocks noGrp="1"/>
          </p:cNvSpPr>
          <p:nvPr>
            <p:ph type="subTitle" idx="1"/>
          </p:nvPr>
        </p:nvSpPr>
        <p:spPr>
          <a:xfrm>
            <a:off x="533400" y="3228975"/>
            <a:ext cx="7854950" cy="1752600"/>
          </a:xfrm>
          <a:prstGeom prst="rect">
            <a:avLst/>
          </a:prstGeom>
          <a:noFill/>
          <a:ln>
            <a:noFill/>
          </a:ln>
        </p:spPr>
        <p:txBody>
          <a:bodyPr spcFirstLastPara="1" wrap="square" lIns="0" tIns="45700" rIns="18275" bIns="45700" anchor="t" anchorCtr="0">
            <a:noAutofit/>
          </a:bodyPr>
          <a:lstStyle/>
          <a:p>
            <a:pPr marL="0" marR="0" lvl="0" indent="0" algn="l" rtl="0">
              <a:spcBef>
                <a:spcPts val="0"/>
              </a:spcBef>
              <a:spcAft>
                <a:spcPts val="0"/>
              </a:spcAft>
              <a:buSzPts val="2470"/>
              <a:buNone/>
            </a:pPr>
            <a:r>
              <a:rPr lang="en-US"/>
              <a:t>What are “demand” and “supply” and how do they work together to determine the prices of goods and services?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35"/>
          <p:cNvSpPr txBox="1">
            <a:spLocks noGrp="1"/>
          </p:cNvSpPr>
          <p:nvPr>
            <p:ph type="title"/>
          </p:nvPr>
        </p:nvSpPr>
        <p:spPr>
          <a:xfrm>
            <a:off x="457200" y="704850"/>
            <a:ext cx="82296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None/>
            </a:pPr>
            <a:r>
              <a:rPr lang="en-US"/>
              <a:t> Changes in Supply</a:t>
            </a:r>
            <a:endParaRPr/>
          </a:p>
        </p:txBody>
      </p:sp>
      <p:cxnSp>
        <p:nvCxnSpPr>
          <p:cNvPr id="562" name="Google Shape;562;p35"/>
          <p:cNvCxnSpPr/>
          <p:nvPr/>
        </p:nvCxnSpPr>
        <p:spPr>
          <a:xfrm>
            <a:off x="2438400" y="1676400"/>
            <a:ext cx="0" cy="3581400"/>
          </a:xfrm>
          <a:prstGeom prst="straightConnector1">
            <a:avLst/>
          </a:prstGeom>
          <a:noFill/>
          <a:ln w="44450" cap="flat" cmpd="sng">
            <a:solidFill>
              <a:schemeClr val="dk1"/>
            </a:solidFill>
            <a:prstDash val="solid"/>
            <a:round/>
            <a:headEnd type="none" w="med" len="med"/>
            <a:tailEnd type="none" w="med" len="med"/>
          </a:ln>
        </p:spPr>
      </p:cxnSp>
      <p:cxnSp>
        <p:nvCxnSpPr>
          <p:cNvPr id="563" name="Google Shape;563;p35"/>
          <p:cNvCxnSpPr/>
          <p:nvPr/>
        </p:nvCxnSpPr>
        <p:spPr>
          <a:xfrm rot="10800000" flipH="1">
            <a:off x="2971800" y="2590800"/>
            <a:ext cx="2819400" cy="2362200"/>
          </a:xfrm>
          <a:prstGeom prst="straightConnector1">
            <a:avLst/>
          </a:prstGeom>
          <a:noFill/>
          <a:ln w="44450" cap="flat" cmpd="sng">
            <a:solidFill>
              <a:srgbClr val="FF0000"/>
            </a:solidFill>
            <a:prstDash val="solid"/>
            <a:round/>
            <a:headEnd type="none" w="med" len="med"/>
            <a:tailEnd type="none" w="med" len="med"/>
          </a:ln>
        </p:spPr>
      </p:cxnSp>
      <p:cxnSp>
        <p:nvCxnSpPr>
          <p:cNvPr id="564" name="Google Shape;564;p35"/>
          <p:cNvCxnSpPr/>
          <p:nvPr/>
        </p:nvCxnSpPr>
        <p:spPr>
          <a:xfrm>
            <a:off x="2438400" y="3886200"/>
            <a:ext cx="1752600" cy="0"/>
          </a:xfrm>
          <a:prstGeom prst="straightConnector1">
            <a:avLst/>
          </a:prstGeom>
          <a:noFill/>
          <a:ln w="9525" cap="flat" cmpd="sng">
            <a:solidFill>
              <a:schemeClr val="dk1"/>
            </a:solidFill>
            <a:prstDash val="dash"/>
            <a:round/>
            <a:headEnd type="none" w="med" len="med"/>
            <a:tailEnd type="none" w="med" len="med"/>
          </a:ln>
        </p:spPr>
      </p:cxnSp>
      <p:cxnSp>
        <p:nvCxnSpPr>
          <p:cNvPr id="565" name="Google Shape;565;p35"/>
          <p:cNvCxnSpPr/>
          <p:nvPr/>
        </p:nvCxnSpPr>
        <p:spPr>
          <a:xfrm>
            <a:off x="4191000" y="3886200"/>
            <a:ext cx="0" cy="1371600"/>
          </a:xfrm>
          <a:prstGeom prst="straightConnector1">
            <a:avLst/>
          </a:prstGeom>
          <a:noFill/>
          <a:ln w="9525" cap="flat" cmpd="sng">
            <a:solidFill>
              <a:schemeClr val="dk1"/>
            </a:solidFill>
            <a:prstDash val="dash"/>
            <a:round/>
            <a:headEnd type="none" w="med" len="med"/>
            <a:tailEnd type="none" w="med" len="med"/>
          </a:ln>
        </p:spPr>
      </p:cxnSp>
      <p:cxnSp>
        <p:nvCxnSpPr>
          <p:cNvPr id="566" name="Google Shape;566;p35"/>
          <p:cNvCxnSpPr/>
          <p:nvPr/>
        </p:nvCxnSpPr>
        <p:spPr>
          <a:xfrm>
            <a:off x="2438400" y="5257800"/>
            <a:ext cx="3962400" cy="0"/>
          </a:xfrm>
          <a:prstGeom prst="straightConnector1">
            <a:avLst/>
          </a:prstGeom>
          <a:noFill/>
          <a:ln w="44450" cap="flat" cmpd="sng">
            <a:solidFill>
              <a:schemeClr val="dk1"/>
            </a:solidFill>
            <a:prstDash val="solid"/>
            <a:round/>
            <a:headEnd type="none" w="med" len="med"/>
            <a:tailEnd type="none" w="med" len="med"/>
          </a:ln>
        </p:spPr>
      </p:cxnSp>
      <p:sp>
        <p:nvSpPr>
          <p:cNvPr id="567" name="Google Shape;567;p35"/>
          <p:cNvSpPr txBox="1"/>
          <p:nvPr/>
        </p:nvSpPr>
        <p:spPr>
          <a:xfrm>
            <a:off x="1828800" y="1600200"/>
            <a:ext cx="4572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onstantia"/>
                <a:ea typeface="Constantia"/>
                <a:cs typeface="Constantia"/>
                <a:sym typeface="Constantia"/>
              </a:rPr>
              <a:t>P</a:t>
            </a:r>
            <a:endParaRPr/>
          </a:p>
        </p:txBody>
      </p:sp>
      <p:sp>
        <p:nvSpPr>
          <p:cNvPr id="568" name="Google Shape;568;p35"/>
          <p:cNvSpPr txBox="1"/>
          <p:nvPr/>
        </p:nvSpPr>
        <p:spPr>
          <a:xfrm>
            <a:off x="6019800" y="5410200"/>
            <a:ext cx="4572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onstantia"/>
                <a:ea typeface="Constantia"/>
                <a:cs typeface="Constantia"/>
                <a:sym typeface="Constantia"/>
              </a:rPr>
              <a:t>Q</a:t>
            </a:r>
            <a:endParaRPr/>
          </a:p>
        </p:txBody>
      </p:sp>
      <p:sp>
        <p:nvSpPr>
          <p:cNvPr id="569" name="Google Shape;569;p35"/>
          <p:cNvSpPr txBox="1"/>
          <p:nvPr/>
        </p:nvSpPr>
        <p:spPr>
          <a:xfrm>
            <a:off x="1752600" y="3657600"/>
            <a:ext cx="685800" cy="3667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570" name="Google Shape;570;p35"/>
          <p:cNvSpPr txBox="1"/>
          <p:nvPr/>
        </p:nvSpPr>
        <p:spPr>
          <a:xfrm>
            <a:off x="1752600" y="3657600"/>
            <a:ext cx="6096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onstantia"/>
                <a:ea typeface="Constantia"/>
                <a:cs typeface="Constantia"/>
                <a:sym typeface="Constantia"/>
              </a:rPr>
              <a:t>$3</a:t>
            </a:r>
            <a:endParaRPr/>
          </a:p>
        </p:txBody>
      </p:sp>
      <p:sp>
        <p:nvSpPr>
          <p:cNvPr id="571" name="Google Shape;571;p35"/>
          <p:cNvSpPr txBox="1"/>
          <p:nvPr/>
        </p:nvSpPr>
        <p:spPr>
          <a:xfrm>
            <a:off x="3886200" y="5410200"/>
            <a:ext cx="6096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onstantia"/>
                <a:ea typeface="Constantia"/>
                <a:cs typeface="Constantia"/>
                <a:sym typeface="Constantia"/>
              </a:rPr>
              <a:t>13</a:t>
            </a:r>
            <a:endParaRPr/>
          </a:p>
        </p:txBody>
      </p:sp>
      <p:cxnSp>
        <p:nvCxnSpPr>
          <p:cNvPr id="572" name="Google Shape;572;p35"/>
          <p:cNvCxnSpPr/>
          <p:nvPr/>
        </p:nvCxnSpPr>
        <p:spPr>
          <a:xfrm rot="10800000" flipH="1">
            <a:off x="2667000" y="2362200"/>
            <a:ext cx="2667000" cy="2286000"/>
          </a:xfrm>
          <a:prstGeom prst="straightConnector1">
            <a:avLst/>
          </a:prstGeom>
          <a:noFill/>
          <a:ln w="44450" cap="flat" cmpd="sng">
            <a:solidFill>
              <a:srgbClr val="FF0000"/>
            </a:solidFill>
            <a:prstDash val="solid"/>
            <a:round/>
            <a:headEnd type="none" w="med" len="med"/>
            <a:tailEnd type="none" w="med" len="med"/>
          </a:ln>
        </p:spPr>
      </p:cxnSp>
      <p:cxnSp>
        <p:nvCxnSpPr>
          <p:cNvPr id="573" name="Google Shape;573;p35"/>
          <p:cNvCxnSpPr/>
          <p:nvPr/>
        </p:nvCxnSpPr>
        <p:spPr>
          <a:xfrm>
            <a:off x="3505200" y="3962400"/>
            <a:ext cx="0" cy="1295400"/>
          </a:xfrm>
          <a:prstGeom prst="straightConnector1">
            <a:avLst/>
          </a:prstGeom>
          <a:noFill/>
          <a:ln w="9525" cap="flat" cmpd="sng">
            <a:solidFill>
              <a:schemeClr val="dk1"/>
            </a:solidFill>
            <a:prstDash val="dash"/>
            <a:round/>
            <a:headEnd type="none" w="med" len="med"/>
            <a:tailEnd type="none" w="med" len="med"/>
          </a:ln>
        </p:spPr>
      </p:cxnSp>
      <p:sp>
        <p:nvSpPr>
          <p:cNvPr id="574" name="Google Shape;574;p35"/>
          <p:cNvSpPr txBox="1"/>
          <p:nvPr/>
        </p:nvSpPr>
        <p:spPr>
          <a:xfrm>
            <a:off x="3276600" y="5410200"/>
            <a:ext cx="6096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onstantia"/>
                <a:ea typeface="Constantia"/>
                <a:cs typeface="Constantia"/>
                <a:sym typeface="Constantia"/>
              </a:rPr>
              <a:t>9</a:t>
            </a:r>
            <a:endParaRPr/>
          </a:p>
        </p:txBody>
      </p:sp>
      <p:sp>
        <p:nvSpPr>
          <p:cNvPr id="575" name="Google Shape;575;p35"/>
          <p:cNvSpPr/>
          <p:nvPr/>
        </p:nvSpPr>
        <p:spPr>
          <a:xfrm rot="10800000">
            <a:off x="3048000" y="4343400"/>
            <a:ext cx="381000" cy="152400"/>
          </a:xfrm>
          <a:prstGeom prst="rightArrow">
            <a:avLst>
              <a:gd name="adj1" fmla="val 50000"/>
              <a:gd name="adj2" fmla="val 625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576" name="Google Shape;576;p35"/>
          <p:cNvSpPr/>
          <p:nvPr/>
        </p:nvSpPr>
        <p:spPr>
          <a:xfrm rot="10800000">
            <a:off x="4191000" y="3352800"/>
            <a:ext cx="381000" cy="152400"/>
          </a:xfrm>
          <a:prstGeom prst="rightArrow">
            <a:avLst>
              <a:gd name="adj1" fmla="val 50000"/>
              <a:gd name="adj2" fmla="val 625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577" name="Google Shape;577;p35"/>
          <p:cNvSpPr txBox="1"/>
          <p:nvPr/>
        </p:nvSpPr>
        <p:spPr>
          <a:xfrm>
            <a:off x="5486400" y="2209800"/>
            <a:ext cx="9144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onstantia"/>
                <a:ea typeface="Constantia"/>
                <a:cs typeface="Constantia"/>
                <a:sym typeface="Constantia"/>
              </a:rPr>
              <a:t>S</a:t>
            </a:r>
            <a:r>
              <a:rPr lang="en-US" sz="2400" baseline="-25000">
                <a:solidFill>
                  <a:schemeClr val="dk1"/>
                </a:solidFill>
                <a:latin typeface="Constantia"/>
                <a:ea typeface="Constantia"/>
                <a:cs typeface="Constantia"/>
                <a:sym typeface="Constantia"/>
              </a:rPr>
              <a:t>1</a:t>
            </a:r>
            <a:endParaRPr sz="2400">
              <a:solidFill>
                <a:schemeClr val="dk1"/>
              </a:solidFill>
              <a:latin typeface="Constantia"/>
              <a:ea typeface="Constantia"/>
              <a:cs typeface="Constantia"/>
              <a:sym typeface="Constantia"/>
            </a:endParaRPr>
          </a:p>
        </p:txBody>
      </p:sp>
      <p:sp>
        <p:nvSpPr>
          <p:cNvPr id="578" name="Google Shape;578;p35"/>
          <p:cNvSpPr txBox="1"/>
          <p:nvPr/>
        </p:nvSpPr>
        <p:spPr>
          <a:xfrm>
            <a:off x="4876800" y="1905000"/>
            <a:ext cx="9144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onstantia"/>
                <a:ea typeface="Constantia"/>
                <a:cs typeface="Constantia"/>
                <a:sym typeface="Constantia"/>
              </a:rPr>
              <a:t>S</a:t>
            </a:r>
            <a:r>
              <a:rPr lang="en-US" sz="2400" baseline="-25000">
                <a:solidFill>
                  <a:schemeClr val="dk1"/>
                </a:solidFill>
                <a:latin typeface="Constantia"/>
                <a:ea typeface="Constantia"/>
                <a:cs typeface="Constantia"/>
                <a:sym typeface="Constantia"/>
              </a:rPr>
              <a:t>3</a:t>
            </a:r>
            <a:endParaRPr sz="2400">
              <a:solidFill>
                <a:schemeClr val="dk1"/>
              </a:solidFill>
              <a:latin typeface="Constantia"/>
              <a:ea typeface="Constantia"/>
              <a:cs typeface="Constantia"/>
              <a:sym typeface="Constantia"/>
            </a:endParaRPr>
          </a:p>
        </p:txBody>
      </p:sp>
      <p:sp>
        <p:nvSpPr>
          <p:cNvPr id="579" name="Google Shape;579;p35"/>
          <p:cNvSpPr txBox="1"/>
          <p:nvPr/>
        </p:nvSpPr>
        <p:spPr>
          <a:xfrm>
            <a:off x="5638800" y="1371600"/>
            <a:ext cx="2971800" cy="822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onstantia"/>
                <a:ea typeface="Constantia"/>
                <a:cs typeface="Constantia"/>
                <a:sym typeface="Constantia"/>
              </a:rPr>
              <a:t>Decrease in Supply (Inward Shift)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6"/>
                                        </p:tgtEl>
                                        <p:attrNameLst>
                                          <p:attrName>style.visibility</p:attrName>
                                        </p:attrNameLst>
                                      </p:cBhvr>
                                      <p:to>
                                        <p:strVal val="visible"/>
                                      </p:to>
                                    </p:set>
                                    <p:animEffect transition="in" filter="fade">
                                      <p:cBhvr>
                                        <p:cTn id="7" dur="1000"/>
                                        <p:tgtEl>
                                          <p:spTgt spid="576"/>
                                        </p:tgtEl>
                                      </p:cBhvr>
                                    </p:animEffect>
                                  </p:childTnLst>
                                </p:cTn>
                              </p:par>
                              <p:par>
                                <p:cTn id="8" presetID="10" presetClass="entr" presetSubtype="0" fill="hold" nodeType="withEffect">
                                  <p:stCondLst>
                                    <p:cond delay="0"/>
                                  </p:stCondLst>
                                  <p:childTnLst>
                                    <p:set>
                                      <p:cBhvr>
                                        <p:cTn id="9" dur="1" fill="hold">
                                          <p:stCondLst>
                                            <p:cond delay="0"/>
                                          </p:stCondLst>
                                        </p:cTn>
                                        <p:tgtEl>
                                          <p:spTgt spid="575"/>
                                        </p:tgtEl>
                                        <p:attrNameLst>
                                          <p:attrName>style.visibility</p:attrName>
                                        </p:attrNameLst>
                                      </p:cBhvr>
                                      <p:to>
                                        <p:strVal val="visible"/>
                                      </p:to>
                                    </p:set>
                                    <p:animEffect transition="in" filter="fade">
                                      <p:cBhvr>
                                        <p:cTn id="10" dur="1000"/>
                                        <p:tgtEl>
                                          <p:spTgt spid="575"/>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572"/>
                                        </p:tgtEl>
                                        <p:attrNameLst>
                                          <p:attrName>style.visibility</p:attrName>
                                        </p:attrNameLst>
                                      </p:cBhvr>
                                      <p:to>
                                        <p:strVal val="visible"/>
                                      </p:to>
                                    </p:set>
                                    <p:animEffect transition="in" filter="fade">
                                      <p:cBhvr>
                                        <p:cTn id="14" dur="500"/>
                                        <p:tgtEl>
                                          <p:spTgt spid="572"/>
                                        </p:tgtEl>
                                      </p:cBhvr>
                                    </p:animEffect>
                                  </p:childTnLst>
                                </p:cTn>
                              </p:par>
                            </p:childTnLst>
                          </p:cTn>
                        </p:par>
                        <p:par>
                          <p:cTn id="15" fill="hold">
                            <p:stCondLst>
                              <p:cond delay="1500"/>
                            </p:stCondLst>
                            <p:childTnLst>
                              <p:par>
                                <p:cTn id="16" presetID="1" presetClass="entr" presetSubtype="0" fill="hold" nodeType="afterEffect">
                                  <p:stCondLst>
                                    <p:cond delay="0"/>
                                  </p:stCondLst>
                                  <p:childTnLst>
                                    <p:set>
                                      <p:cBhvr>
                                        <p:cTn id="17" dur="1" fill="hold">
                                          <p:stCondLst>
                                            <p:cond delay="0"/>
                                          </p:stCondLst>
                                        </p:cTn>
                                        <p:tgtEl>
                                          <p:spTgt spid="573"/>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74"/>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36"/>
          <p:cNvSpPr/>
          <p:nvPr/>
        </p:nvSpPr>
        <p:spPr>
          <a:xfrm>
            <a:off x="152400" y="914400"/>
            <a:ext cx="3819525" cy="5638800"/>
          </a:xfrm>
          <a:prstGeom prst="rect">
            <a:avLst/>
          </a:prstGeom>
          <a:solidFill>
            <a:srgbClr val="FBF5DB"/>
          </a:solidFill>
          <a:ln w="12700" cap="flat" cmpd="sng">
            <a:solidFill>
              <a:schemeClr val="lt2"/>
            </a:solidFill>
            <a:prstDash val="solid"/>
            <a:miter lim="800000"/>
            <a:headEnd type="none" w="sm" len="sm"/>
            <a:tailEnd type="none" w="sm" len="sm"/>
          </a:ln>
          <a:effectLst>
            <a:outerShdw dist="35921" dir="2700000" algn="ctr" rotWithShape="0">
              <a:srgbClr val="808080"/>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586" name="Google Shape;586;p36"/>
          <p:cNvSpPr txBox="1"/>
          <p:nvPr/>
        </p:nvSpPr>
        <p:spPr>
          <a:xfrm>
            <a:off x="163513" y="4362450"/>
            <a:ext cx="3884612" cy="958850"/>
          </a:xfrm>
          <a:prstGeom prst="rect">
            <a:avLst/>
          </a:prstGeom>
          <a:noFill/>
          <a:ln>
            <a:noFill/>
          </a:ln>
        </p:spPr>
        <p:txBody>
          <a:bodyPr spcFirstLastPara="1" wrap="square" lIns="91425" tIns="45700" rIns="91425" bIns="45700" anchor="t" anchorCtr="0">
            <a:noAutofit/>
          </a:bodyPr>
          <a:lstStyle/>
          <a:p>
            <a:pPr marL="0" marR="0" lvl="0" indent="-133350" algn="l" rtl="0">
              <a:lnSpc>
                <a:spcPct val="90000"/>
              </a:lnSpc>
              <a:spcBef>
                <a:spcPts val="0"/>
              </a:spcBef>
              <a:spcAft>
                <a:spcPts val="0"/>
              </a:spcAft>
              <a:buClr>
                <a:schemeClr val="lt2"/>
              </a:buClr>
              <a:buSzPts val="2100"/>
              <a:buFont typeface="Times New Roman"/>
              <a:buChar char="•"/>
            </a:pPr>
            <a:r>
              <a:rPr lang="en-US" sz="2100">
                <a:solidFill>
                  <a:schemeClr val="lt2"/>
                </a:solidFill>
                <a:latin typeface="Times New Roman"/>
                <a:ea typeface="Times New Roman"/>
                <a:cs typeface="Times New Roman"/>
                <a:sym typeface="Times New Roman"/>
              </a:rPr>
              <a:t> </a:t>
            </a:r>
            <a:r>
              <a:rPr lang="en-US" sz="2100">
                <a:solidFill>
                  <a:schemeClr val="dk1"/>
                </a:solidFill>
                <a:latin typeface="Times New Roman"/>
                <a:ea typeface="Times New Roman"/>
                <a:cs typeface="Times New Roman"/>
                <a:sym typeface="Times New Roman"/>
              </a:rPr>
              <a:t>Consider the case where the </a:t>
            </a:r>
            <a:br>
              <a:rPr lang="en-US" sz="2100">
                <a:solidFill>
                  <a:schemeClr val="dk1"/>
                </a:solidFill>
                <a:latin typeface="Times New Roman"/>
                <a:ea typeface="Times New Roman"/>
                <a:cs typeface="Times New Roman"/>
                <a:sym typeface="Times New Roman"/>
              </a:rPr>
            </a:br>
            <a:r>
              <a:rPr lang="en-US" sz="2100">
                <a:solidFill>
                  <a:schemeClr val="dk1"/>
                </a:solidFill>
                <a:latin typeface="Times New Roman"/>
                <a:ea typeface="Times New Roman"/>
                <a:cs typeface="Times New Roman"/>
                <a:sym typeface="Times New Roman"/>
              </a:rPr>
              <a:t>  cost of crude oil (an input in   </a:t>
            </a:r>
            <a:br>
              <a:rPr lang="en-US" sz="2100">
                <a:solidFill>
                  <a:schemeClr val="dk1"/>
                </a:solidFill>
                <a:latin typeface="Times New Roman"/>
                <a:ea typeface="Times New Roman"/>
                <a:cs typeface="Times New Roman"/>
                <a:sym typeface="Times New Roman"/>
              </a:rPr>
            </a:br>
            <a:r>
              <a:rPr lang="en-US" sz="2100">
                <a:solidFill>
                  <a:schemeClr val="dk1"/>
                </a:solidFill>
                <a:latin typeface="Times New Roman"/>
                <a:ea typeface="Times New Roman"/>
                <a:cs typeface="Times New Roman"/>
                <a:sym typeface="Times New Roman"/>
              </a:rPr>
              <a:t>  gasoline production) increases</a:t>
            </a:r>
            <a:r>
              <a:rPr lang="en-US" sz="2100">
                <a:solidFill>
                  <a:schemeClr val="lt2"/>
                </a:solidFill>
                <a:latin typeface="Times New Roman"/>
                <a:ea typeface="Times New Roman"/>
                <a:cs typeface="Times New Roman"/>
                <a:sym typeface="Times New Roman"/>
              </a:rPr>
              <a:t>.  </a:t>
            </a:r>
            <a:endParaRPr/>
          </a:p>
        </p:txBody>
      </p:sp>
      <p:sp>
        <p:nvSpPr>
          <p:cNvPr id="587" name="Google Shape;587;p36"/>
          <p:cNvSpPr txBox="1"/>
          <p:nvPr/>
        </p:nvSpPr>
        <p:spPr>
          <a:xfrm>
            <a:off x="4276725" y="877888"/>
            <a:ext cx="925513" cy="463550"/>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0"/>
              </a:spcBef>
              <a:spcAft>
                <a:spcPts val="0"/>
              </a:spcAft>
              <a:buNone/>
            </a:pPr>
            <a:r>
              <a:rPr lang="en-US" sz="1800">
                <a:solidFill>
                  <a:schemeClr val="dk1"/>
                </a:solidFill>
                <a:latin typeface="Times New Roman"/>
                <a:ea typeface="Times New Roman"/>
                <a:cs typeface="Times New Roman"/>
                <a:sym typeface="Times New Roman"/>
              </a:rPr>
              <a:t>Price</a:t>
            </a:r>
            <a:br>
              <a:rPr lang="en-US" sz="1800">
                <a:solidFill>
                  <a:schemeClr val="dk1"/>
                </a:solidFill>
                <a:latin typeface="Times New Roman"/>
                <a:ea typeface="Times New Roman"/>
                <a:cs typeface="Times New Roman"/>
                <a:sym typeface="Times New Roman"/>
              </a:rPr>
            </a:br>
            <a:r>
              <a:rPr lang="en-US" sz="1600" i="1">
                <a:solidFill>
                  <a:schemeClr val="dk1"/>
                </a:solidFill>
                <a:latin typeface="Times New Roman"/>
                <a:ea typeface="Times New Roman"/>
                <a:cs typeface="Times New Roman"/>
                <a:sym typeface="Times New Roman"/>
              </a:rPr>
              <a:t>(dollars)</a:t>
            </a:r>
            <a:endParaRPr sz="1600">
              <a:solidFill>
                <a:schemeClr val="dk1"/>
              </a:solidFill>
              <a:latin typeface="Times New Roman"/>
              <a:ea typeface="Times New Roman"/>
              <a:cs typeface="Times New Roman"/>
              <a:sym typeface="Times New Roman"/>
            </a:endParaRPr>
          </a:p>
        </p:txBody>
      </p:sp>
      <p:sp>
        <p:nvSpPr>
          <p:cNvPr id="588" name="Google Shape;588;p36"/>
          <p:cNvSpPr txBox="1"/>
          <p:nvPr/>
        </p:nvSpPr>
        <p:spPr>
          <a:xfrm>
            <a:off x="7705725" y="5089525"/>
            <a:ext cx="1360488" cy="896938"/>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r>
              <a:rPr lang="en-US" sz="1800">
                <a:solidFill>
                  <a:schemeClr val="dk1"/>
                </a:solidFill>
                <a:latin typeface="Times New Roman"/>
                <a:ea typeface="Times New Roman"/>
                <a:cs typeface="Times New Roman"/>
                <a:sym typeface="Times New Roman"/>
              </a:rPr>
              <a:t>Quantity</a:t>
            </a:r>
            <a:br>
              <a:rPr lang="en-US" sz="1800">
                <a:solidFill>
                  <a:schemeClr val="dk1"/>
                </a:solidFill>
                <a:latin typeface="Times New Roman"/>
                <a:ea typeface="Times New Roman"/>
                <a:cs typeface="Times New Roman"/>
                <a:sym typeface="Times New Roman"/>
              </a:rPr>
            </a:br>
            <a:r>
              <a:rPr lang="en-US" sz="1600" i="1">
                <a:solidFill>
                  <a:schemeClr val="dk1"/>
                </a:solidFill>
                <a:latin typeface="Times New Roman"/>
                <a:ea typeface="Times New Roman"/>
                <a:cs typeface="Times New Roman"/>
                <a:sym typeface="Times New Roman"/>
              </a:rPr>
              <a:t>(units of</a:t>
            </a:r>
            <a:br>
              <a:rPr lang="en-US" sz="1600" i="1">
                <a:solidFill>
                  <a:schemeClr val="dk1"/>
                </a:solidFill>
                <a:latin typeface="Times New Roman"/>
                <a:ea typeface="Times New Roman"/>
                <a:cs typeface="Times New Roman"/>
                <a:sym typeface="Times New Roman"/>
              </a:rPr>
            </a:br>
            <a:r>
              <a:rPr lang="en-US" sz="1600" i="1">
                <a:solidFill>
                  <a:schemeClr val="dk1"/>
                </a:solidFill>
                <a:latin typeface="Times New Roman"/>
                <a:ea typeface="Times New Roman"/>
                <a:cs typeface="Times New Roman"/>
                <a:sym typeface="Times New Roman"/>
              </a:rPr>
              <a:t> gasoline </a:t>
            </a:r>
            <a:br>
              <a:rPr lang="en-US" sz="1600" i="1">
                <a:solidFill>
                  <a:schemeClr val="dk1"/>
                </a:solidFill>
                <a:latin typeface="Times New Roman"/>
                <a:ea typeface="Times New Roman"/>
                <a:cs typeface="Times New Roman"/>
                <a:sym typeface="Times New Roman"/>
              </a:rPr>
            </a:br>
            <a:r>
              <a:rPr lang="en-US" sz="1600" i="1">
                <a:solidFill>
                  <a:schemeClr val="dk1"/>
                </a:solidFill>
                <a:latin typeface="Times New Roman"/>
                <a:ea typeface="Times New Roman"/>
                <a:cs typeface="Times New Roman"/>
                <a:sym typeface="Times New Roman"/>
              </a:rPr>
              <a:t> per year)</a:t>
            </a:r>
            <a:endParaRPr sz="1600">
              <a:solidFill>
                <a:schemeClr val="dk1"/>
              </a:solidFill>
              <a:latin typeface="Times New Roman"/>
              <a:ea typeface="Times New Roman"/>
              <a:cs typeface="Times New Roman"/>
              <a:sym typeface="Times New Roman"/>
            </a:endParaRPr>
          </a:p>
        </p:txBody>
      </p:sp>
      <p:cxnSp>
        <p:nvCxnSpPr>
          <p:cNvPr id="589" name="Google Shape;589;p36"/>
          <p:cNvCxnSpPr/>
          <p:nvPr/>
        </p:nvCxnSpPr>
        <p:spPr>
          <a:xfrm>
            <a:off x="4773613" y="1352550"/>
            <a:ext cx="0" cy="3886200"/>
          </a:xfrm>
          <a:prstGeom prst="straightConnector1">
            <a:avLst/>
          </a:prstGeom>
          <a:noFill/>
          <a:ln w="28575" cap="flat" cmpd="sng">
            <a:solidFill>
              <a:schemeClr val="dk1"/>
            </a:solidFill>
            <a:prstDash val="solid"/>
            <a:round/>
            <a:headEnd type="none" w="med" len="med"/>
            <a:tailEnd type="none" w="med" len="med"/>
          </a:ln>
        </p:spPr>
      </p:cxnSp>
      <p:sp>
        <p:nvSpPr>
          <p:cNvPr id="590" name="Google Shape;590;p36"/>
          <p:cNvSpPr txBox="1"/>
          <p:nvPr/>
        </p:nvSpPr>
        <p:spPr>
          <a:xfrm>
            <a:off x="3962400" y="1543050"/>
            <a:ext cx="733425" cy="36671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Times New Roman"/>
                <a:ea typeface="Times New Roman"/>
                <a:cs typeface="Times New Roman"/>
                <a:sym typeface="Times New Roman"/>
              </a:rPr>
              <a:t>$2.00</a:t>
            </a:r>
            <a:endParaRPr/>
          </a:p>
        </p:txBody>
      </p:sp>
      <p:sp>
        <p:nvSpPr>
          <p:cNvPr id="591" name="Google Shape;591;p36"/>
          <p:cNvSpPr txBox="1"/>
          <p:nvPr/>
        </p:nvSpPr>
        <p:spPr>
          <a:xfrm>
            <a:off x="3962400" y="2713038"/>
            <a:ext cx="733425" cy="36671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Times New Roman"/>
                <a:ea typeface="Times New Roman"/>
                <a:cs typeface="Times New Roman"/>
                <a:sym typeface="Times New Roman"/>
              </a:rPr>
              <a:t>$1.50</a:t>
            </a:r>
            <a:endParaRPr/>
          </a:p>
        </p:txBody>
      </p:sp>
      <p:sp>
        <p:nvSpPr>
          <p:cNvPr id="592" name="Google Shape;592;p36"/>
          <p:cNvSpPr txBox="1"/>
          <p:nvPr/>
        </p:nvSpPr>
        <p:spPr>
          <a:xfrm>
            <a:off x="3962400" y="3881438"/>
            <a:ext cx="733425" cy="36671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Times New Roman"/>
                <a:ea typeface="Times New Roman"/>
                <a:cs typeface="Times New Roman"/>
                <a:sym typeface="Times New Roman"/>
              </a:rPr>
              <a:t>$1.00</a:t>
            </a:r>
            <a:endParaRPr/>
          </a:p>
        </p:txBody>
      </p:sp>
      <p:sp>
        <p:nvSpPr>
          <p:cNvPr id="593" name="Google Shape;593;p36"/>
          <p:cNvSpPr txBox="1"/>
          <p:nvPr/>
        </p:nvSpPr>
        <p:spPr>
          <a:xfrm>
            <a:off x="5734050" y="5197475"/>
            <a:ext cx="685800" cy="366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1">
                <a:solidFill>
                  <a:schemeClr val="dk1"/>
                </a:solidFill>
                <a:latin typeface="Times New Roman"/>
                <a:ea typeface="Times New Roman"/>
                <a:cs typeface="Times New Roman"/>
                <a:sym typeface="Times New Roman"/>
              </a:rPr>
              <a:t>Q</a:t>
            </a:r>
            <a:r>
              <a:rPr lang="en-US" sz="1800" b="1" i="1" baseline="-25000">
                <a:solidFill>
                  <a:schemeClr val="dk1"/>
                </a:solidFill>
                <a:latin typeface="Times New Roman"/>
                <a:ea typeface="Times New Roman"/>
                <a:cs typeface="Times New Roman"/>
                <a:sym typeface="Times New Roman"/>
              </a:rPr>
              <a:t>3</a:t>
            </a:r>
            <a:endParaRPr/>
          </a:p>
        </p:txBody>
      </p:sp>
      <p:sp>
        <p:nvSpPr>
          <p:cNvPr id="594" name="Google Shape;594;p36"/>
          <p:cNvSpPr txBox="1"/>
          <p:nvPr/>
        </p:nvSpPr>
        <p:spPr>
          <a:xfrm>
            <a:off x="161925" y="963613"/>
            <a:ext cx="3733800" cy="1247775"/>
          </a:xfrm>
          <a:prstGeom prst="rect">
            <a:avLst/>
          </a:prstGeom>
          <a:noFill/>
          <a:ln>
            <a:noFill/>
          </a:ln>
        </p:spPr>
        <p:txBody>
          <a:bodyPr spcFirstLastPara="1" wrap="square" lIns="91425" tIns="45700" rIns="91425" bIns="45700" anchor="t" anchorCtr="0">
            <a:noAutofit/>
          </a:bodyPr>
          <a:lstStyle/>
          <a:p>
            <a:pPr marL="0" marR="0" lvl="0" indent="-133350" algn="l" rtl="0">
              <a:lnSpc>
                <a:spcPct val="90000"/>
              </a:lnSpc>
              <a:spcBef>
                <a:spcPts val="0"/>
              </a:spcBef>
              <a:spcAft>
                <a:spcPts val="0"/>
              </a:spcAft>
              <a:buClr>
                <a:schemeClr val="lt2"/>
              </a:buClr>
              <a:buSzPts val="2100"/>
              <a:buFont typeface="Times New Roman"/>
              <a:buChar char="•"/>
            </a:pPr>
            <a:r>
              <a:rPr lang="en-US" sz="2100">
                <a:solidFill>
                  <a:schemeClr val="lt2"/>
                </a:solidFill>
                <a:latin typeface="Times New Roman"/>
                <a:ea typeface="Times New Roman"/>
                <a:cs typeface="Times New Roman"/>
                <a:sym typeface="Times New Roman"/>
              </a:rPr>
              <a:t> </a:t>
            </a:r>
            <a:r>
              <a:rPr lang="en-US" sz="2100">
                <a:solidFill>
                  <a:schemeClr val="dk1"/>
                </a:solidFill>
                <a:latin typeface="Times New Roman"/>
                <a:ea typeface="Times New Roman"/>
                <a:cs typeface="Times New Roman"/>
                <a:sym typeface="Times New Roman"/>
              </a:rPr>
              <a:t>If the market price for gasoline </a:t>
            </a:r>
            <a:br>
              <a:rPr lang="en-US" sz="2100">
                <a:solidFill>
                  <a:schemeClr val="dk1"/>
                </a:solidFill>
                <a:latin typeface="Times New Roman"/>
                <a:ea typeface="Times New Roman"/>
                <a:cs typeface="Times New Roman"/>
                <a:sym typeface="Times New Roman"/>
              </a:rPr>
            </a:br>
            <a:r>
              <a:rPr lang="en-US" sz="2100">
                <a:solidFill>
                  <a:schemeClr val="dk1"/>
                </a:solidFill>
                <a:latin typeface="Times New Roman"/>
                <a:ea typeface="Times New Roman"/>
                <a:cs typeface="Times New Roman"/>
                <a:sym typeface="Times New Roman"/>
              </a:rPr>
              <a:t>  is $2.00 a gallon, the supply </a:t>
            </a:r>
            <a:br>
              <a:rPr lang="en-US" sz="2100">
                <a:solidFill>
                  <a:schemeClr val="dk1"/>
                </a:solidFill>
                <a:latin typeface="Times New Roman"/>
                <a:ea typeface="Times New Roman"/>
                <a:cs typeface="Times New Roman"/>
                <a:sym typeface="Times New Roman"/>
              </a:rPr>
            </a:br>
            <a:r>
              <a:rPr lang="en-US" sz="2100">
                <a:solidFill>
                  <a:schemeClr val="dk1"/>
                </a:solidFill>
                <a:latin typeface="Times New Roman"/>
                <a:ea typeface="Times New Roman"/>
                <a:cs typeface="Times New Roman"/>
                <a:sym typeface="Times New Roman"/>
              </a:rPr>
              <a:t>  curve for gasoline </a:t>
            </a:r>
            <a:r>
              <a:rPr lang="en-US" sz="2100" b="1" i="1">
                <a:solidFill>
                  <a:schemeClr val="dk1"/>
                </a:solidFill>
                <a:latin typeface="Times New Roman"/>
                <a:ea typeface="Times New Roman"/>
                <a:cs typeface="Times New Roman"/>
                <a:sym typeface="Times New Roman"/>
              </a:rPr>
              <a:t>S</a:t>
            </a:r>
            <a:r>
              <a:rPr lang="en-US" sz="2100" b="1" i="1" baseline="-25000">
                <a:solidFill>
                  <a:schemeClr val="dk1"/>
                </a:solidFill>
                <a:latin typeface="Times New Roman"/>
                <a:ea typeface="Times New Roman"/>
                <a:cs typeface="Times New Roman"/>
                <a:sym typeface="Times New Roman"/>
              </a:rPr>
              <a:t>1</a:t>
            </a:r>
            <a:r>
              <a:rPr lang="en-US" sz="2100">
                <a:solidFill>
                  <a:schemeClr val="dk1"/>
                </a:solidFill>
                <a:latin typeface="Times New Roman"/>
                <a:ea typeface="Times New Roman"/>
                <a:cs typeface="Times New Roman"/>
                <a:sym typeface="Times New Roman"/>
              </a:rPr>
              <a:t> indicates </a:t>
            </a:r>
            <a:br>
              <a:rPr lang="en-US" sz="2100">
                <a:solidFill>
                  <a:schemeClr val="dk1"/>
                </a:solidFill>
                <a:latin typeface="Times New Roman"/>
                <a:ea typeface="Times New Roman"/>
                <a:cs typeface="Times New Roman"/>
                <a:sym typeface="Times New Roman"/>
              </a:rPr>
            </a:br>
            <a:r>
              <a:rPr lang="en-US" sz="2100">
                <a:solidFill>
                  <a:schemeClr val="dk1"/>
                </a:solidFill>
                <a:latin typeface="Times New Roman"/>
                <a:ea typeface="Times New Roman"/>
                <a:cs typeface="Times New Roman"/>
                <a:sym typeface="Times New Roman"/>
              </a:rPr>
              <a:t>  </a:t>
            </a:r>
            <a:r>
              <a:rPr lang="en-US" sz="2100" b="1" i="1">
                <a:solidFill>
                  <a:schemeClr val="dk1"/>
                </a:solidFill>
                <a:latin typeface="Times New Roman"/>
                <a:ea typeface="Times New Roman"/>
                <a:cs typeface="Times New Roman"/>
                <a:sym typeface="Times New Roman"/>
              </a:rPr>
              <a:t>Q</a:t>
            </a:r>
            <a:r>
              <a:rPr lang="en-US" sz="2100" b="1" i="1" baseline="-25000">
                <a:solidFill>
                  <a:schemeClr val="dk1"/>
                </a:solidFill>
                <a:latin typeface="Times New Roman"/>
                <a:ea typeface="Times New Roman"/>
                <a:cs typeface="Times New Roman"/>
                <a:sym typeface="Times New Roman"/>
              </a:rPr>
              <a:t>1</a:t>
            </a:r>
            <a:r>
              <a:rPr lang="en-US" sz="2100">
                <a:solidFill>
                  <a:schemeClr val="dk1"/>
                </a:solidFill>
                <a:latin typeface="Times New Roman"/>
                <a:ea typeface="Times New Roman"/>
                <a:cs typeface="Times New Roman"/>
                <a:sym typeface="Times New Roman"/>
              </a:rPr>
              <a:t> units would be supplied. </a:t>
            </a:r>
            <a:endParaRPr/>
          </a:p>
        </p:txBody>
      </p:sp>
      <p:sp>
        <p:nvSpPr>
          <p:cNvPr id="595" name="Google Shape;595;p36"/>
          <p:cNvSpPr txBox="1"/>
          <p:nvPr/>
        </p:nvSpPr>
        <p:spPr>
          <a:xfrm>
            <a:off x="163513" y="3162300"/>
            <a:ext cx="3732212" cy="1247775"/>
          </a:xfrm>
          <a:prstGeom prst="rect">
            <a:avLst/>
          </a:prstGeom>
          <a:noFill/>
          <a:ln>
            <a:noFill/>
          </a:ln>
        </p:spPr>
        <p:txBody>
          <a:bodyPr spcFirstLastPara="1" wrap="square" lIns="91425" tIns="45700" rIns="91425" bIns="45700" anchor="t" anchorCtr="0">
            <a:noAutofit/>
          </a:bodyPr>
          <a:lstStyle/>
          <a:p>
            <a:pPr marL="0" marR="0" lvl="0" indent="-133350" algn="l" rtl="0">
              <a:lnSpc>
                <a:spcPct val="90000"/>
              </a:lnSpc>
              <a:spcBef>
                <a:spcPts val="0"/>
              </a:spcBef>
              <a:spcAft>
                <a:spcPts val="0"/>
              </a:spcAft>
              <a:buClr>
                <a:schemeClr val="lt2"/>
              </a:buClr>
              <a:buSzPts val="2100"/>
              <a:buFont typeface="Times New Roman"/>
              <a:buChar char="•"/>
            </a:pPr>
            <a:r>
              <a:rPr lang="en-US" sz="2100">
                <a:solidFill>
                  <a:schemeClr val="lt2"/>
                </a:solidFill>
                <a:latin typeface="Times New Roman"/>
                <a:ea typeface="Times New Roman"/>
                <a:cs typeface="Times New Roman"/>
                <a:sym typeface="Times New Roman"/>
              </a:rPr>
              <a:t> </a:t>
            </a:r>
            <a:r>
              <a:rPr lang="en-US" sz="2100">
                <a:solidFill>
                  <a:schemeClr val="dk1"/>
                </a:solidFill>
                <a:latin typeface="Times New Roman"/>
                <a:ea typeface="Times New Roman"/>
                <a:cs typeface="Times New Roman"/>
                <a:sym typeface="Times New Roman"/>
              </a:rPr>
              <a:t>If, somehow, the </a:t>
            </a:r>
            <a:r>
              <a:rPr lang="en-US" sz="2100" b="1" i="1">
                <a:solidFill>
                  <a:schemeClr val="dk1"/>
                </a:solidFill>
                <a:latin typeface="Times New Roman"/>
                <a:ea typeface="Times New Roman"/>
                <a:cs typeface="Times New Roman"/>
                <a:sym typeface="Times New Roman"/>
              </a:rPr>
              <a:t>opportunity</a:t>
            </a:r>
            <a:br>
              <a:rPr lang="en-US" sz="2100" b="1" i="1">
                <a:solidFill>
                  <a:schemeClr val="dk1"/>
                </a:solidFill>
                <a:latin typeface="Times New Roman"/>
                <a:ea typeface="Times New Roman"/>
                <a:cs typeface="Times New Roman"/>
                <a:sym typeface="Times New Roman"/>
              </a:rPr>
            </a:br>
            <a:r>
              <a:rPr lang="en-US" sz="2100" b="1" i="1">
                <a:solidFill>
                  <a:schemeClr val="dk1"/>
                </a:solidFill>
                <a:latin typeface="Times New Roman"/>
                <a:ea typeface="Times New Roman"/>
                <a:cs typeface="Times New Roman"/>
                <a:sym typeface="Times New Roman"/>
              </a:rPr>
              <a:t>  costs</a:t>
            </a:r>
            <a:r>
              <a:rPr lang="en-US" sz="2100">
                <a:solidFill>
                  <a:schemeClr val="dk1"/>
                </a:solidFill>
                <a:latin typeface="Times New Roman"/>
                <a:ea typeface="Times New Roman"/>
                <a:cs typeface="Times New Roman"/>
                <a:sym typeface="Times New Roman"/>
              </a:rPr>
              <a:t> for gas manufacturers </a:t>
            </a:r>
            <a:br>
              <a:rPr lang="en-US" sz="2100">
                <a:solidFill>
                  <a:schemeClr val="dk1"/>
                </a:solidFill>
                <a:latin typeface="Times New Roman"/>
                <a:ea typeface="Times New Roman"/>
                <a:cs typeface="Times New Roman"/>
                <a:sym typeface="Times New Roman"/>
              </a:rPr>
            </a:br>
            <a:r>
              <a:rPr lang="en-US" sz="2100">
                <a:solidFill>
                  <a:schemeClr val="dk1"/>
                </a:solidFill>
                <a:latin typeface="Times New Roman"/>
                <a:ea typeface="Times New Roman"/>
                <a:cs typeface="Times New Roman"/>
                <a:sym typeface="Times New Roman"/>
              </a:rPr>
              <a:t>  changed then the </a:t>
            </a:r>
            <a:r>
              <a:rPr lang="en-US" sz="2100" b="1" i="1">
                <a:solidFill>
                  <a:schemeClr val="dk1"/>
                </a:solidFill>
                <a:latin typeface="Times New Roman"/>
                <a:ea typeface="Times New Roman"/>
                <a:cs typeface="Times New Roman"/>
                <a:sym typeface="Times New Roman"/>
              </a:rPr>
              <a:t>supply</a:t>
            </a:r>
            <a:r>
              <a:rPr lang="en-US" sz="2100">
                <a:solidFill>
                  <a:schemeClr val="dk1"/>
                </a:solidFill>
                <a:latin typeface="Times New Roman"/>
                <a:ea typeface="Times New Roman"/>
                <a:cs typeface="Times New Roman"/>
                <a:sym typeface="Times New Roman"/>
              </a:rPr>
              <a:t> of gas</a:t>
            </a:r>
            <a:br>
              <a:rPr lang="en-US" sz="2100">
                <a:solidFill>
                  <a:schemeClr val="dk1"/>
                </a:solidFill>
                <a:latin typeface="Times New Roman"/>
                <a:ea typeface="Times New Roman"/>
                <a:cs typeface="Times New Roman"/>
                <a:sym typeface="Times New Roman"/>
              </a:rPr>
            </a:br>
            <a:r>
              <a:rPr lang="en-US" sz="2100">
                <a:solidFill>
                  <a:schemeClr val="dk1"/>
                </a:solidFill>
                <a:latin typeface="Times New Roman"/>
                <a:ea typeface="Times New Roman"/>
                <a:cs typeface="Times New Roman"/>
                <a:sym typeface="Times New Roman"/>
              </a:rPr>
              <a:t>  would </a:t>
            </a:r>
            <a:r>
              <a:rPr lang="en-US" sz="2100" b="1" i="1">
                <a:solidFill>
                  <a:schemeClr val="dk1"/>
                </a:solidFill>
                <a:latin typeface="Times New Roman"/>
                <a:ea typeface="Times New Roman"/>
                <a:cs typeface="Times New Roman"/>
                <a:sym typeface="Times New Roman"/>
              </a:rPr>
              <a:t>change</a:t>
            </a:r>
            <a:r>
              <a:rPr lang="en-US" sz="2100">
                <a:solidFill>
                  <a:schemeClr val="dk1"/>
                </a:solidFill>
                <a:latin typeface="Times New Roman"/>
                <a:ea typeface="Times New Roman"/>
                <a:cs typeface="Times New Roman"/>
                <a:sym typeface="Times New Roman"/>
              </a:rPr>
              <a:t>. </a:t>
            </a:r>
            <a:endParaRPr/>
          </a:p>
        </p:txBody>
      </p:sp>
      <p:sp>
        <p:nvSpPr>
          <p:cNvPr id="596" name="Google Shape;596;p36"/>
          <p:cNvSpPr txBox="1"/>
          <p:nvPr/>
        </p:nvSpPr>
        <p:spPr>
          <a:xfrm>
            <a:off x="163513" y="5248275"/>
            <a:ext cx="3884612" cy="1247775"/>
          </a:xfrm>
          <a:prstGeom prst="rect">
            <a:avLst/>
          </a:prstGeom>
          <a:noFill/>
          <a:ln>
            <a:noFill/>
          </a:ln>
        </p:spPr>
        <p:txBody>
          <a:bodyPr spcFirstLastPara="1" wrap="square" lIns="91425" tIns="45700" rIns="91425" bIns="45700" anchor="t" anchorCtr="0">
            <a:noAutofit/>
          </a:bodyPr>
          <a:lstStyle/>
          <a:p>
            <a:pPr marL="0" marR="0" lvl="0" indent="-133350" algn="l" rtl="0">
              <a:lnSpc>
                <a:spcPct val="90000"/>
              </a:lnSpc>
              <a:spcBef>
                <a:spcPts val="0"/>
              </a:spcBef>
              <a:spcAft>
                <a:spcPts val="0"/>
              </a:spcAft>
              <a:buClr>
                <a:schemeClr val="lt2"/>
              </a:buClr>
              <a:buSzPts val="2100"/>
              <a:buFont typeface="Times New Roman"/>
              <a:buChar char="•"/>
            </a:pPr>
            <a:r>
              <a:rPr lang="en-US" sz="2100">
                <a:solidFill>
                  <a:schemeClr val="lt2"/>
                </a:solidFill>
                <a:latin typeface="Times New Roman"/>
                <a:ea typeface="Times New Roman"/>
                <a:cs typeface="Times New Roman"/>
                <a:sym typeface="Times New Roman"/>
              </a:rPr>
              <a:t> </a:t>
            </a:r>
            <a:r>
              <a:rPr lang="en-US" sz="2100">
                <a:solidFill>
                  <a:schemeClr val="dk1"/>
                </a:solidFill>
                <a:latin typeface="Times New Roman"/>
                <a:ea typeface="Times New Roman"/>
                <a:cs typeface="Times New Roman"/>
                <a:sym typeface="Times New Roman"/>
              </a:rPr>
              <a:t>The supply of gasoline at all </a:t>
            </a:r>
            <a:br>
              <a:rPr lang="en-US" sz="2100">
                <a:solidFill>
                  <a:schemeClr val="dk1"/>
                </a:solidFill>
                <a:latin typeface="Times New Roman"/>
                <a:ea typeface="Times New Roman"/>
                <a:cs typeface="Times New Roman"/>
                <a:sym typeface="Times New Roman"/>
              </a:rPr>
            </a:br>
            <a:r>
              <a:rPr lang="en-US" sz="2100">
                <a:solidFill>
                  <a:schemeClr val="dk1"/>
                </a:solidFill>
                <a:latin typeface="Times New Roman"/>
                <a:ea typeface="Times New Roman"/>
                <a:cs typeface="Times New Roman"/>
                <a:sym typeface="Times New Roman"/>
              </a:rPr>
              <a:t>  potential market prices would </a:t>
            </a:r>
            <a:br>
              <a:rPr lang="en-US" sz="2100">
                <a:solidFill>
                  <a:schemeClr val="dk1"/>
                </a:solidFill>
                <a:latin typeface="Times New Roman"/>
                <a:ea typeface="Times New Roman"/>
                <a:cs typeface="Times New Roman"/>
                <a:sym typeface="Times New Roman"/>
              </a:rPr>
            </a:br>
            <a:r>
              <a:rPr lang="en-US" sz="2100">
                <a:solidFill>
                  <a:schemeClr val="dk1"/>
                </a:solidFill>
                <a:latin typeface="Times New Roman"/>
                <a:ea typeface="Times New Roman"/>
                <a:cs typeface="Times New Roman"/>
                <a:sym typeface="Times New Roman"/>
              </a:rPr>
              <a:t>  fall. Now at $1.50, </a:t>
            </a:r>
            <a:r>
              <a:rPr lang="en-US" sz="2100" b="1" i="1">
                <a:solidFill>
                  <a:schemeClr val="dk1"/>
                </a:solidFill>
                <a:latin typeface="Times New Roman"/>
                <a:ea typeface="Times New Roman"/>
                <a:cs typeface="Times New Roman"/>
                <a:sym typeface="Times New Roman"/>
              </a:rPr>
              <a:t>Q</a:t>
            </a:r>
            <a:r>
              <a:rPr lang="en-US" sz="2100" b="1" i="1" baseline="-25000">
                <a:solidFill>
                  <a:schemeClr val="dk1"/>
                </a:solidFill>
                <a:latin typeface="Times New Roman"/>
                <a:ea typeface="Times New Roman"/>
                <a:cs typeface="Times New Roman"/>
                <a:sym typeface="Times New Roman"/>
              </a:rPr>
              <a:t>3</a:t>
            </a:r>
            <a:r>
              <a:rPr lang="en-US" sz="2100">
                <a:solidFill>
                  <a:schemeClr val="dk1"/>
                </a:solidFill>
                <a:latin typeface="Times New Roman"/>
                <a:ea typeface="Times New Roman"/>
                <a:cs typeface="Times New Roman"/>
                <a:sym typeface="Times New Roman"/>
              </a:rPr>
              <a:t> units are </a:t>
            </a:r>
            <a:br>
              <a:rPr lang="en-US" sz="2100">
                <a:solidFill>
                  <a:schemeClr val="dk1"/>
                </a:solidFill>
                <a:latin typeface="Times New Roman"/>
                <a:ea typeface="Times New Roman"/>
                <a:cs typeface="Times New Roman"/>
                <a:sym typeface="Times New Roman"/>
              </a:rPr>
            </a:br>
            <a:r>
              <a:rPr lang="en-US" sz="2100">
                <a:solidFill>
                  <a:schemeClr val="dk1"/>
                </a:solidFill>
                <a:latin typeface="Times New Roman"/>
                <a:ea typeface="Times New Roman"/>
                <a:cs typeface="Times New Roman"/>
                <a:sym typeface="Times New Roman"/>
              </a:rPr>
              <a:t>  supplied (where </a:t>
            </a:r>
            <a:r>
              <a:rPr lang="en-US" sz="2100" b="1" i="1">
                <a:solidFill>
                  <a:schemeClr val="dk1"/>
                </a:solidFill>
                <a:latin typeface="Times New Roman"/>
                <a:ea typeface="Times New Roman"/>
                <a:cs typeface="Times New Roman"/>
                <a:sym typeface="Times New Roman"/>
              </a:rPr>
              <a:t>Q</a:t>
            </a:r>
            <a:r>
              <a:rPr lang="en-US" sz="2100" b="1" i="1" baseline="-25000">
                <a:solidFill>
                  <a:schemeClr val="dk1"/>
                </a:solidFill>
                <a:latin typeface="Times New Roman"/>
                <a:ea typeface="Times New Roman"/>
                <a:cs typeface="Times New Roman"/>
                <a:sym typeface="Times New Roman"/>
              </a:rPr>
              <a:t>3</a:t>
            </a:r>
            <a:r>
              <a:rPr lang="en-US" sz="2100">
                <a:solidFill>
                  <a:schemeClr val="dk1"/>
                </a:solidFill>
                <a:latin typeface="Times New Roman"/>
                <a:ea typeface="Times New Roman"/>
                <a:cs typeface="Times New Roman"/>
                <a:sym typeface="Times New Roman"/>
              </a:rPr>
              <a:t> </a:t>
            </a:r>
            <a:r>
              <a:rPr lang="en-US" sz="2100" b="1">
                <a:solidFill>
                  <a:schemeClr val="dk1"/>
                </a:solidFill>
                <a:latin typeface="Times New Roman"/>
                <a:ea typeface="Times New Roman"/>
                <a:cs typeface="Times New Roman"/>
                <a:sym typeface="Times New Roman"/>
              </a:rPr>
              <a:t>&lt;</a:t>
            </a:r>
            <a:r>
              <a:rPr lang="en-US" sz="2100">
                <a:solidFill>
                  <a:schemeClr val="dk1"/>
                </a:solidFill>
                <a:latin typeface="Times New Roman"/>
                <a:ea typeface="Times New Roman"/>
                <a:cs typeface="Times New Roman"/>
                <a:sym typeface="Times New Roman"/>
              </a:rPr>
              <a:t>  </a:t>
            </a:r>
            <a:r>
              <a:rPr lang="en-US" sz="2100" b="1" i="1">
                <a:solidFill>
                  <a:schemeClr val="dk1"/>
                </a:solidFill>
                <a:latin typeface="Times New Roman"/>
                <a:ea typeface="Times New Roman"/>
                <a:cs typeface="Times New Roman"/>
                <a:sym typeface="Times New Roman"/>
              </a:rPr>
              <a:t>Q</a:t>
            </a:r>
            <a:r>
              <a:rPr lang="en-US" sz="2100" b="1" i="1" baseline="-25000">
                <a:solidFill>
                  <a:schemeClr val="dk1"/>
                </a:solidFill>
                <a:latin typeface="Times New Roman"/>
                <a:ea typeface="Times New Roman"/>
                <a:cs typeface="Times New Roman"/>
                <a:sym typeface="Times New Roman"/>
              </a:rPr>
              <a:t>2</a:t>
            </a:r>
            <a:r>
              <a:rPr lang="en-US" sz="2100">
                <a:solidFill>
                  <a:schemeClr val="dk1"/>
                </a:solidFill>
                <a:latin typeface="Times New Roman"/>
                <a:ea typeface="Times New Roman"/>
                <a:cs typeface="Times New Roman"/>
                <a:sym typeface="Times New Roman"/>
              </a:rPr>
              <a:t> </a:t>
            </a:r>
            <a:r>
              <a:rPr lang="en-US" sz="2100" b="1">
                <a:solidFill>
                  <a:schemeClr val="dk1"/>
                </a:solidFill>
                <a:latin typeface="Times New Roman"/>
                <a:ea typeface="Times New Roman"/>
                <a:cs typeface="Times New Roman"/>
                <a:sym typeface="Times New Roman"/>
              </a:rPr>
              <a:t>&lt;</a:t>
            </a:r>
            <a:r>
              <a:rPr lang="en-US" sz="2100">
                <a:solidFill>
                  <a:schemeClr val="dk1"/>
                </a:solidFill>
                <a:latin typeface="Times New Roman"/>
                <a:ea typeface="Times New Roman"/>
                <a:cs typeface="Times New Roman"/>
                <a:sym typeface="Times New Roman"/>
              </a:rPr>
              <a:t>  </a:t>
            </a:r>
            <a:r>
              <a:rPr lang="en-US" sz="2100" b="1" i="1">
                <a:solidFill>
                  <a:schemeClr val="dk1"/>
                </a:solidFill>
                <a:latin typeface="Times New Roman"/>
                <a:ea typeface="Times New Roman"/>
                <a:cs typeface="Times New Roman"/>
                <a:sym typeface="Times New Roman"/>
              </a:rPr>
              <a:t>Q</a:t>
            </a:r>
            <a:r>
              <a:rPr lang="en-US" sz="2100" b="1" i="1" baseline="-25000">
                <a:solidFill>
                  <a:schemeClr val="dk1"/>
                </a:solidFill>
                <a:latin typeface="Times New Roman"/>
                <a:ea typeface="Times New Roman"/>
                <a:cs typeface="Times New Roman"/>
                <a:sym typeface="Times New Roman"/>
              </a:rPr>
              <a:t>1</a:t>
            </a:r>
            <a:r>
              <a:rPr lang="en-US" sz="2100">
                <a:solidFill>
                  <a:schemeClr val="dk1"/>
                </a:solidFill>
                <a:latin typeface="Times New Roman"/>
                <a:ea typeface="Times New Roman"/>
                <a:cs typeface="Times New Roman"/>
                <a:sym typeface="Times New Roman"/>
              </a:rPr>
              <a:t>).</a:t>
            </a:r>
            <a:endParaRPr/>
          </a:p>
        </p:txBody>
      </p:sp>
      <p:cxnSp>
        <p:nvCxnSpPr>
          <p:cNvPr id="597" name="Google Shape;597;p36"/>
          <p:cNvCxnSpPr/>
          <p:nvPr/>
        </p:nvCxnSpPr>
        <p:spPr>
          <a:xfrm>
            <a:off x="6067425" y="2895600"/>
            <a:ext cx="0" cy="2319338"/>
          </a:xfrm>
          <a:prstGeom prst="straightConnector1">
            <a:avLst/>
          </a:prstGeom>
          <a:noFill/>
          <a:ln w="31750" cap="rnd" cmpd="sng">
            <a:solidFill>
              <a:schemeClr val="dk1"/>
            </a:solidFill>
            <a:prstDash val="dot"/>
            <a:round/>
            <a:headEnd type="none" w="med" len="med"/>
            <a:tailEnd type="stealth" w="lg" len="lg"/>
          </a:ln>
        </p:spPr>
      </p:cxnSp>
      <p:cxnSp>
        <p:nvCxnSpPr>
          <p:cNvPr id="598" name="Google Shape;598;p36"/>
          <p:cNvCxnSpPr/>
          <p:nvPr/>
        </p:nvCxnSpPr>
        <p:spPr>
          <a:xfrm>
            <a:off x="4762500" y="1733550"/>
            <a:ext cx="2552700" cy="0"/>
          </a:xfrm>
          <a:prstGeom prst="straightConnector1">
            <a:avLst/>
          </a:prstGeom>
          <a:noFill/>
          <a:ln w="31750" cap="rnd" cmpd="sng">
            <a:solidFill>
              <a:schemeClr val="dk1"/>
            </a:solidFill>
            <a:prstDash val="dot"/>
            <a:round/>
            <a:headEnd type="none" w="med" len="med"/>
            <a:tailEnd type="none" w="sm" len="sm"/>
          </a:ln>
        </p:spPr>
      </p:cxnSp>
      <p:cxnSp>
        <p:nvCxnSpPr>
          <p:cNvPr id="599" name="Google Shape;599;p36"/>
          <p:cNvCxnSpPr/>
          <p:nvPr/>
        </p:nvCxnSpPr>
        <p:spPr>
          <a:xfrm>
            <a:off x="4752975" y="2895600"/>
            <a:ext cx="2085975" cy="0"/>
          </a:xfrm>
          <a:prstGeom prst="straightConnector1">
            <a:avLst/>
          </a:prstGeom>
          <a:noFill/>
          <a:ln w="31750" cap="rnd" cmpd="sng">
            <a:solidFill>
              <a:schemeClr val="dk1"/>
            </a:solidFill>
            <a:prstDash val="dot"/>
            <a:round/>
            <a:headEnd type="none" w="med" len="med"/>
            <a:tailEnd type="stealth" w="lg" len="lg"/>
          </a:ln>
        </p:spPr>
      </p:cxnSp>
      <p:cxnSp>
        <p:nvCxnSpPr>
          <p:cNvPr id="600" name="Google Shape;600;p36"/>
          <p:cNvCxnSpPr/>
          <p:nvPr/>
        </p:nvCxnSpPr>
        <p:spPr>
          <a:xfrm>
            <a:off x="4810125" y="2895600"/>
            <a:ext cx="1238250" cy="0"/>
          </a:xfrm>
          <a:prstGeom prst="straightConnector1">
            <a:avLst/>
          </a:prstGeom>
          <a:noFill/>
          <a:ln w="31750" cap="rnd" cmpd="sng">
            <a:solidFill>
              <a:schemeClr val="dk1"/>
            </a:solidFill>
            <a:prstDash val="dot"/>
            <a:round/>
            <a:headEnd type="none" w="med" len="med"/>
            <a:tailEnd type="stealth" w="lg" len="lg"/>
          </a:ln>
        </p:spPr>
      </p:cxnSp>
      <p:cxnSp>
        <p:nvCxnSpPr>
          <p:cNvPr id="601" name="Google Shape;601;p36"/>
          <p:cNvCxnSpPr/>
          <p:nvPr/>
        </p:nvCxnSpPr>
        <p:spPr>
          <a:xfrm>
            <a:off x="7343775" y="1752600"/>
            <a:ext cx="0" cy="3457575"/>
          </a:xfrm>
          <a:prstGeom prst="straightConnector1">
            <a:avLst/>
          </a:prstGeom>
          <a:noFill/>
          <a:ln w="31750" cap="rnd" cmpd="sng">
            <a:solidFill>
              <a:schemeClr val="dk1"/>
            </a:solidFill>
            <a:prstDash val="dot"/>
            <a:round/>
            <a:headEnd type="none" w="med" len="med"/>
            <a:tailEnd type="none" w="sm" len="sm"/>
          </a:ln>
        </p:spPr>
      </p:cxnSp>
      <p:sp>
        <p:nvSpPr>
          <p:cNvPr id="602" name="Google Shape;602;p36"/>
          <p:cNvSpPr txBox="1"/>
          <p:nvPr/>
        </p:nvSpPr>
        <p:spPr>
          <a:xfrm>
            <a:off x="161925" y="2209800"/>
            <a:ext cx="3733800" cy="958850"/>
          </a:xfrm>
          <a:prstGeom prst="rect">
            <a:avLst/>
          </a:prstGeom>
          <a:noFill/>
          <a:ln>
            <a:noFill/>
          </a:ln>
        </p:spPr>
        <p:txBody>
          <a:bodyPr spcFirstLastPara="1" wrap="square" lIns="91425" tIns="45700" rIns="91425" bIns="45700" anchor="t" anchorCtr="0">
            <a:noAutofit/>
          </a:bodyPr>
          <a:lstStyle/>
          <a:p>
            <a:pPr marL="0" marR="0" lvl="0" indent="-133350" algn="l" rtl="0">
              <a:lnSpc>
                <a:spcPct val="90000"/>
              </a:lnSpc>
              <a:spcBef>
                <a:spcPts val="0"/>
              </a:spcBef>
              <a:spcAft>
                <a:spcPts val="0"/>
              </a:spcAft>
              <a:buClr>
                <a:schemeClr val="lt2"/>
              </a:buClr>
              <a:buSzPts val="2100"/>
              <a:buFont typeface="Times New Roman"/>
              <a:buChar char="•"/>
            </a:pPr>
            <a:r>
              <a:rPr lang="en-US" sz="2100">
                <a:solidFill>
                  <a:schemeClr val="lt2"/>
                </a:solidFill>
                <a:latin typeface="Times New Roman"/>
                <a:ea typeface="Times New Roman"/>
                <a:cs typeface="Times New Roman"/>
                <a:sym typeface="Times New Roman"/>
              </a:rPr>
              <a:t> </a:t>
            </a:r>
            <a:r>
              <a:rPr lang="en-US" sz="2100">
                <a:solidFill>
                  <a:schemeClr val="dk1"/>
                </a:solidFill>
                <a:latin typeface="Times New Roman"/>
                <a:ea typeface="Times New Roman"/>
                <a:cs typeface="Times New Roman"/>
                <a:sym typeface="Times New Roman"/>
              </a:rPr>
              <a:t>If the price fell to $1.50, the </a:t>
            </a:r>
            <a:br>
              <a:rPr lang="en-US" sz="2100">
                <a:solidFill>
                  <a:schemeClr val="dk1"/>
                </a:solidFill>
                <a:latin typeface="Times New Roman"/>
                <a:ea typeface="Times New Roman"/>
                <a:cs typeface="Times New Roman"/>
                <a:sym typeface="Times New Roman"/>
              </a:rPr>
            </a:br>
            <a:r>
              <a:rPr lang="en-US" sz="2100">
                <a:solidFill>
                  <a:schemeClr val="dk1"/>
                </a:solidFill>
                <a:latin typeface="Times New Roman"/>
                <a:ea typeface="Times New Roman"/>
                <a:cs typeface="Times New Roman"/>
                <a:sym typeface="Times New Roman"/>
              </a:rPr>
              <a:t>  </a:t>
            </a:r>
            <a:r>
              <a:rPr lang="en-US" sz="2100" b="1" i="1">
                <a:solidFill>
                  <a:schemeClr val="dk1"/>
                </a:solidFill>
                <a:latin typeface="Times New Roman"/>
                <a:ea typeface="Times New Roman"/>
                <a:cs typeface="Times New Roman"/>
                <a:sym typeface="Times New Roman"/>
              </a:rPr>
              <a:t>quantity supplied</a:t>
            </a:r>
            <a:r>
              <a:rPr lang="en-US" sz="2100">
                <a:solidFill>
                  <a:schemeClr val="dk1"/>
                </a:solidFill>
                <a:latin typeface="Times New Roman"/>
                <a:ea typeface="Times New Roman"/>
                <a:cs typeface="Times New Roman"/>
                <a:sym typeface="Times New Roman"/>
              </a:rPr>
              <a:t> would fall to </a:t>
            </a:r>
            <a:br>
              <a:rPr lang="en-US" sz="2100">
                <a:solidFill>
                  <a:schemeClr val="dk1"/>
                </a:solidFill>
                <a:latin typeface="Times New Roman"/>
                <a:ea typeface="Times New Roman"/>
                <a:cs typeface="Times New Roman"/>
                <a:sym typeface="Times New Roman"/>
              </a:rPr>
            </a:br>
            <a:r>
              <a:rPr lang="en-US" sz="2100">
                <a:solidFill>
                  <a:schemeClr val="dk1"/>
                </a:solidFill>
                <a:latin typeface="Times New Roman"/>
                <a:ea typeface="Times New Roman"/>
                <a:cs typeface="Times New Roman"/>
                <a:sym typeface="Times New Roman"/>
              </a:rPr>
              <a:t>  </a:t>
            </a:r>
            <a:r>
              <a:rPr lang="en-US" sz="2100" b="1" i="1">
                <a:solidFill>
                  <a:schemeClr val="dk1"/>
                </a:solidFill>
                <a:latin typeface="Times New Roman"/>
                <a:ea typeface="Times New Roman"/>
                <a:cs typeface="Times New Roman"/>
                <a:sym typeface="Times New Roman"/>
              </a:rPr>
              <a:t>Q</a:t>
            </a:r>
            <a:r>
              <a:rPr lang="en-US" sz="2100" b="1" i="1" baseline="-25000">
                <a:solidFill>
                  <a:schemeClr val="dk1"/>
                </a:solidFill>
                <a:latin typeface="Times New Roman"/>
                <a:ea typeface="Times New Roman"/>
                <a:cs typeface="Times New Roman"/>
                <a:sym typeface="Times New Roman"/>
              </a:rPr>
              <a:t>2</a:t>
            </a:r>
            <a:r>
              <a:rPr lang="en-US" sz="2100" baseline="-25000">
                <a:solidFill>
                  <a:schemeClr val="dk1"/>
                </a:solidFill>
                <a:latin typeface="Times New Roman"/>
                <a:ea typeface="Times New Roman"/>
                <a:cs typeface="Times New Roman"/>
                <a:sym typeface="Times New Roman"/>
              </a:rPr>
              <a:t>  </a:t>
            </a:r>
            <a:r>
              <a:rPr lang="en-US" sz="2100">
                <a:solidFill>
                  <a:schemeClr val="dk1"/>
                </a:solidFill>
                <a:latin typeface="Times New Roman"/>
                <a:ea typeface="Times New Roman"/>
                <a:cs typeface="Times New Roman"/>
                <a:sym typeface="Times New Roman"/>
              </a:rPr>
              <a:t>units</a:t>
            </a:r>
            <a:r>
              <a:rPr lang="en-US" sz="2100" baseline="-25000">
                <a:solidFill>
                  <a:schemeClr val="dk1"/>
                </a:solidFill>
                <a:latin typeface="Times New Roman"/>
                <a:ea typeface="Times New Roman"/>
                <a:cs typeface="Times New Roman"/>
                <a:sym typeface="Times New Roman"/>
              </a:rPr>
              <a:t> </a:t>
            </a:r>
            <a:r>
              <a:rPr lang="en-US" sz="2100">
                <a:solidFill>
                  <a:schemeClr val="dk1"/>
                </a:solidFill>
                <a:latin typeface="Times New Roman"/>
                <a:ea typeface="Times New Roman"/>
                <a:cs typeface="Times New Roman"/>
                <a:sym typeface="Times New Roman"/>
              </a:rPr>
              <a:t>(where </a:t>
            </a:r>
            <a:r>
              <a:rPr lang="en-US" sz="2100" b="1" i="1">
                <a:solidFill>
                  <a:schemeClr val="dk1"/>
                </a:solidFill>
                <a:latin typeface="Times New Roman"/>
                <a:ea typeface="Times New Roman"/>
                <a:cs typeface="Times New Roman"/>
                <a:sym typeface="Times New Roman"/>
              </a:rPr>
              <a:t>Q</a:t>
            </a:r>
            <a:r>
              <a:rPr lang="en-US" sz="2100" b="1" i="1" baseline="-25000">
                <a:solidFill>
                  <a:schemeClr val="dk1"/>
                </a:solidFill>
                <a:latin typeface="Times New Roman"/>
                <a:ea typeface="Times New Roman"/>
                <a:cs typeface="Times New Roman"/>
                <a:sym typeface="Times New Roman"/>
              </a:rPr>
              <a:t>2</a:t>
            </a:r>
            <a:r>
              <a:rPr lang="en-US" sz="2100">
                <a:solidFill>
                  <a:schemeClr val="dk1"/>
                </a:solidFill>
                <a:latin typeface="Times New Roman"/>
                <a:ea typeface="Times New Roman"/>
                <a:cs typeface="Times New Roman"/>
                <a:sym typeface="Times New Roman"/>
              </a:rPr>
              <a:t> </a:t>
            </a:r>
            <a:r>
              <a:rPr lang="en-US" sz="2100" b="1">
                <a:solidFill>
                  <a:schemeClr val="dk1"/>
                </a:solidFill>
                <a:latin typeface="Times New Roman"/>
                <a:ea typeface="Times New Roman"/>
                <a:cs typeface="Times New Roman"/>
                <a:sym typeface="Times New Roman"/>
              </a:rPr>
              <a:t>&lt;</a:t>
            </a:r>
            <a:r>
              <a:rPr lang="en-US" sz="2100">
                <a:solidFill>
                  <a:schemeClr val="dk1"/>
                </a:solidFill>
                <a:latin typeface="Times New Roman"/>
                <a:ea typeface="Times New Roman"/>
                <a:cs typeface="Times New Roman"/>
                <a:sym typeface="Times New Roman"/>
              </a:rPr>
              <a:t>  </a:t>
            </a:r>
            <a:r>
              <a:rPr lang="en-US" sz="2100" b="1" i="1">
                <a:solidFill>
                  <a:schemeClr val="dk1"/>
                </a:solidFill>
                <a:latin typeface="Times New Roman"/>
                <a:ea typeface="Times New Roman"/>
                <a:cs typeface="Times New Roman"/>
                <a:sym typeface="Times New Roman"/>
              </a:rPr>
              <a:t>Q</a:t>
            </a:r>
            <a:r>
              <a:rPr lang="en-US" sz="2100" b="1" i="1" baseline="-25000">
                <a:solidFill>
                  <a:schemeClr val="dk1"/>
                </a:solidFill>
                <a:latin typeface="Times New Roman"/>
                <a:ea typeface="Times New Roman"/>
                <a:cs typeface="Times New Roman"/>
                <a:sym typeface="Times New Roman"/>
              </a:rPr>
              <a:t>1</a:t>
            </a:r>
            <a:r>
              <a:rPr lang="en-US" sz="2100">
                <a:solidFill>
                  <a:schemeClr val="dk1"/>
                </a:solidFill>
                <a:latin typeface="Times New Roman"/>
                <a:ea typeface="Times New Roman"/>
                <a:cs typeface="Times New Roman"/>
                <a:sym typeface="Times New Roman"/>
              </a:rPr>
              <a:t>). </a:t>
            </a:r>
            <a:endParaRPr/>
          </a:p>
        </p:txBody>
      </p:sp>
      <p:cxnSp>
        <p:nvCxnSpPr>
          <p:cNvPr id="603" name="Google Shape;603;p36"/>
          <p:cNvCxnSpPr/>
          <p:nvPr/>
        </p:nvCxnSpPr>
        <p:spPr>
          <a:xfrm>
            <a:off x="4762500" y="5238750"/>
            <a:ext cx="2971800" cy="0"/>
          </a:xfrm>
          <a:prstGeom prst="straightConnector1">
            <a:avLst/>
          </a:prstGeom>
          <a:noFill/>
          <a:ln w="28575" cap="flat" cmpd="sng">
            <a:solidFill>
              <a:schemeClr val="dk1"/>
            </a:solidFill>
            <a:prstDash val="solid"/>
            <a:round/>
            <a:headEnd type="none" w="med" len="med"/>
            <a:tailEnd type="none" w="med" len="med"/>
          </a:ln>
        </p:spPr>
      </p:cxnSp>
      <p:sp>
        <p:nvSpPr>
          <p:cNvPr id="604" name="Google Shape;604;p36"/>
          <p:cNvSpPr/>
          <p:nvPr/>
        </p:nvSpPr>
        <p:spPr>
          <a:xfrm>
            <a:off x="1600200" y="142875"/>
            <a:ext cx="7315200" cy="466725"/>
          </a:xfrm>
          <a:prstGeom prst="rect">
            <a:avLst/>
          </a:prstGeom>
          <a:noFill/>
          <a:ln>
            <a:noFill/>
          </a:ln>
        </p:spPr>
        <p:txBody>
          <a:bodyPr spcFirstLastPara="1" wrap="square" lIns="92075" tIns="46025" rIns="92075" bIns="46025" anchor="t" anchorCtr="0">
            <a:noAutofit/>
          </a:bodyPr>
          <a:lstStyle/>
          <a:p>
            <a:pPr marL="342900" marR="0" lvl="0" indent="-342900" algn="l" rtl="0">
              <a:lnSpc>
                <a:spcPct val="60000"/>
              </a:lnSpc>
              <a:spcBef>
                <a:spcPts val="0"/>
              </a:spcBef>
              <a:spcAft>
                <a:spcPts val="0"/>
              </a:spcAft>
              <a:buClr>
                <a:schemeClr val="accent1"/>
              </a:buClr>
              <a:buSzPts val="4200"/>
              <a:buFont typeface="Noto Sans Symbols"/>
              <a:buNone/>
            </a:pPr>
            <a:r>
              <a:rPr lang="en-US" sz="4200">
                <a:solidFill>
                  <a:srgbClr val="030387"/>
                </a:solidFill>
                <a:latin typeface="Constantia"/>
                <a:ea typeface="Constantia"/>
                <a:cs typeface="Constantia"/>
                <a:sym typeface="Constantia"/>
              </a:rPr>
              <a:t>A Change in Supply</a:t>
            </a:r>
            <a:endParaRPr/>
          </a:p>
        </p:txBody>
      </p:sp>
      <p:cxnSp>
        <p:nvCxnSpPr>
          <p:cNvPr id="605" name="Google Shape;605;p36"/>
          <p:cNvCxnSpPr/>
          <p:nvPr/>
        </p:nvCxnSpPr>
        <p:spPr>
          <a:xfrm>
            <a:off x="4686300" y="4070350"/>
            <a:ext cx="92075" cy="0"/>
          </a:xfrm>
          <a:prstGeom prst="straightConnector1">
            <a:avLst/>
          </a:prstGeom>
          <a:noFill/>
          <a:ln w="28575" cap="flat" cmpd="sng">
            <a:solidFill>
              <a:schemeClr val="lt2"/>
            </a:solidFill>
            <a:prstDash val="solid"/>
            <a:round/>
            <a:headEnd type="none" w="med" len="med"/>
            <a:tailEnd type="none" w="med" len="med"/>
          </a:ln>
        </p:spPr>
      </p:cxnSp>
      <p:cxnSp>
        <p:nvCxnSpPr>
          <p:cNvPr id="606" name="Google Shape;606;p36"/>
          <p:cNvCxnSpPr/>
          <p:nvPr/>
        </p:nvCxnSpPr>
        <p:spPr>
          <a:xfrm>
            <a:off x="4686300" y="2901950"/>
            <a:ext cx="92075" cy="0"/>
          </a:xfrm>
          <a:prstGeom prst="straightConnector1">
            <a:avLst/>
          </a:prstGeom>
          <a:noFill/>
          <a:ln w="28575" cap="flat" cmpd="sng">
            <a:solidFill>
              <a:schemeClr val="lt2"/>
            </a:solidFill>
            <a:prstDash val="solid"/>
            <a:round/>
            <a:headEnd type="none" w="med" len="med"/>
            <a:tailEnd type="none" w="med" len="med"/>
          </a:ln>
        </p:spPr>
      </p:cxnSp>
      <p:cxnSp>
        <p:nvCxnSpPr>
          <p:cNvPr id="607" name="Google Shape;607;p36"/>
          <p:cNvCxnSpPr/>
          <p:nvPr/>
        </p:nvCxnSpPr>
        <p:spPr>
          <a:xfrm>
            <a:off x="4686300" y="1733550"/>
            <a:ext cx="92075" cy="0"/>
          </a:xfrm>
          <a:prstGeom prst="straightConnector1">
            <a:avLst/>
          </a:prstGeom>
          <a:noFill/>
          <a:ln w="28575" cap="flat" cmpd="sng">
            <a:solidFill>
              <a:schemeClr val="lt2"/>
            </a:solidFill>
            <a:prstDash val="solid"/>
            <a:round/>
            <a:headEnd type="none" w="med" len="med"/>
            <a:tailEnd type="none" w="med" len="med"/>
          </a:ln>
        </p:spPr>
      </p:cxnSp>
      <p:sp>
        <p:nvSpPr>
          <p:cNvPr id="608" name="Google Shape;608;p36"/>
          <p:cNvSpPr txBox="1"/>
          <p:nvPr/>
        </p:nvSpPr>
        <p:spPr>
          <a:xfrm>
            <a:off x="6505575" y="5197475"/>
            <a:ext cx="685800" cy="366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1">
                <a:solidFill>
                  <a:schemeClr val="dk1"/>
                </a:solidFill>
                <a:latin typeface="Times New Roman"/>
                <a:ea typeface="Times New Roman"/>
                <a:cs typeface="Times New Roman"/>
                <a:sym typeface="Times New Roman"/>
              </a:rPr>
              <a:t>Q</a:t>
            </a:r>
            <a:r>
              <a:rPr lang="en-US" sz="1800" b="1" i="1" baseline="-25000">
                <a:solidFill>
                  <a:schemeClr val="dk1"/>
                </a:solidFill>
                <a:latin typeface="Times New Roman"/>
                <a:ea typeface="Times New Roman"/>
                <a:cs typeface="Times New Roman"/>
                <a:sym typeface="Times New Roman"/>
              </a:rPr>
              <a:t>2</a:t>
            </a:r>
            <a:endParaRPr/>
          </a:p>
        </p:txBody>
      </p:sp>
      <p:sp>
        <p:nvSpPr>
          <p:cNvPr id="609" name="Google Shape;609;p36"/>
          <p:cNvSpPr txBox="1"/>
          <p:nvPr/>
        </p:nvSpPr>
        <p:spPr>
          <a:xfrm>
            <a:off x="7000875" y="5197475"/>
            <a:ext cx="685800" cy="366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1">
                <a:solidFill>
                  <a:schemeClr val="dk1"/>
                </a:solidFill>
                <a:latin typeface="Times New Roman"/>
                <a:ea typeface="Times New Roman"/>
                <a:cs typeface="Times New Roman"/>
                <a:sym typeface="Times New Roman"/>
              </a:rPr>
              <a:t>Q</a:t>
            </a:r>
            <a:r>
              <a:rPr lang="en-US" sz="1800" b="1" i="1" baseline="-25000">
                <a:solidFill>
                  <a:schemeClr val="dk1"/>
                </a:solidFill>
                <a:latin typeface="Times New Roman"/>
                <a:ea typeface="Times New Roman"/>
                <a:cs typeface="Times New Roman"/>
                <a:sym typeface="Times New Roman"/>
              </a:rPr>
              <a:t>1</a:t>
            </a:r>
            <a:endParaRPr/>
          </a:p>
        </p:txBody>
      </p:sp>
      <p:grpSp>
        <p:nvGrpSpPr>
          <p:cNvPr id="610" name="Google Shape;610;p36"/>
          <p:cNvGrpSpPr/>
          <p:nvPr/>
        </p:nvGrpSpPr>
        <p:grpSpPr>
          <a:xfrm>
            <a:off x="5334000" y="962025"/>
            <a:ext cx="1819276" cy="3762375"/>
            <a:chOff x="3360" y="606"/>
            <a:chExt cx="1146" cy="2370"/>
          </a:xfrm>
        </p:grpSpPr>
        <p:sp>
          <p:nvSpPr>
            <p:cNvPr id="611" name="Google Shape;611;p36"/>
            <p:cNvSpPr txBox="1"/>
            <p:nvPr/>
          </p:nvSpPr>
          <p:spPr>
            <a:xfrm>
              <a:off x="4074" y="606"/>
              <a:ext cx="432" cy="2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i="1">
                  <a:solidFill>
                    <a:srgbClr val="006600"/>
                  </a:solidFill>
                  <a:latin typeface="Times New Roman"/>
                  <a:ea typeface="Times New Roman"/>
                  <a:cs typeface="Times New Roman"/>
                  <a:sym typeface="Times New Roman"/>
                </a:rPr>
                <a:t>S</a:t>
              </a:r>
              <a:r>
                <a:rPr lang="en-US" sz="2400" b="1" i="1" baseline="-25000">
                  <a:solidFill>
                    <a:srgbClr val="006600"/>
                  </a:solidFill>
                  <a:latin typeface="Times New Roman"/>
                  <a:ea typeface="Times New Roman"/>
                  <a:cs typeface="Times New Roman"/>
                  <a:sym typeface="Times New Roman"/>
                </a:rPr>
                <a:t>2</a:t>
              </a:r>
              <a:endParaRPr sz="2400" b="1" i="1">
                <a:solidFill>
                  <a:srgbClr val="006600"/>
                </a:solidFill>
                <a:latin typeface="Times New Roman"/>
                <a:ea typeface="Times New Roman"/>
                <a:cs typeface="Times New Roman"/>
                <a:sym typeface="Times New Roman"/>
              </a:endParaRPr>
            </a:p>
          </p:txBody>
        </p:sp>
        <p:cxnSp>
          <p:nvCxnSpPr>
            <p:cNvPr id="612" name="Google Shape;612;p36"/>
            <p:cNvCxnSpPr/>
            <p:nvPr/>
          </p:nvCxnSpPr>
          <p:spPr>
            <a:xfrm rot="10800000" flipH="1">
              <a:off x="3360" y="864"/>
              <a:ext cx="864" cy="2112"/>
            </a:xfrm>
            <a:prstGeom prst="straightConnector1">
              <a:avLst/>
            </a:prstGeom>
            <a:noFill/>
            <a:ln w="57150" cap="flat" cmpd="sng">
              <a:solidFill>
                <a:srgbClr val="006600"/>
              </a:solidFill>
              <a:prstDash val="solid"/>
              <a:round/>
              <a:headEnd type="none" w="med" len="med"/>
              <a:tailEnd type="none" w="med" len="med"/>
            </a:ln>
          </p:spPr>
        </p:cxnSp>
      </p:grpSp>
      <p:grpSp>
        <p:nvGrpSpPr>
          <p:cNvPr id="613" name="Google Shape;613;p36"/>
          <p:cNvGrpSpPr/>
          <p:nvPr/>
        </p:nvGrpSpPr>
        <p:grpSpPr>
          <a:xfrm>
            <a:off x="6096000" y="990600"/>
            <a:ext cx="1828800" cy="3771900"/>
            <a:chOff x="3840" y="624"/>
            <a:chExt cx="1152" cy="2376"/>
          </a:xfrm>
        </p:grpSpPr>
        <p:sp>
          <p:nvSpPr>
            <p:cNvPr id="614" name="Google Shape;614;p36"/>
            <p:cNvSpPr txBox="1"/>
            <p:nvPr/>
          </p:nvSpPr>
          <p:spPr>
            <a:xfrm>
              <a:off x="4560" y="624"/>
              <a:ext cx="432" cy="2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i="1">
                  <a:solidFill>
                    <a:srgbClr val="006600"/>
                  </a:solidFill>
                  <a:latin typeface="Times New Roman"/>
                  <a:ea typeface="Times New Roman"/>
                  <a:cs typeface="Times New Roman"/>
                  <a:sym typeface="Times New Roman"/>
                </a:rPr>
                <a:t>S</a:t>
              </a:r>
              <a:r>
                <a:rPr lang="en-US" sz="2400" b="1" i="1" baseline="-25000">
                  <a:solidFill>
                    <a:srgbClr val="006600"/>
                  </a:solidFill>
                  <a:latin typeface="Times New Roman"/>
                  <a:ea typeface="Times New Roman"/>
                  <a:cs typeface="Times New Roman"/>
                  <a:sym typeface="Times New Roman"/>
                </a:rPr>
                <a:t>1</a:t>
              </a:r>
              <a:endParaRPr sz="2400" b="1" i="1">
                <a:solidFill>
                  <a:srgbClr val="006600"/>
                </a:solidFill>
                <a:latin typeface="Times New Roman"/>
                <a:ea typeface="Times New Roman"/>
                <a:cs typeface="Times New Roman"/>
                <a:sym typeface="Times New Roman"/>
              </a:endParaRPr>
            </a:p>
          </p:txBody>
        </p:sp>
        <p:cxnSp>
          <p:nvCxnSpPr>
            <p:cNvPr id="615" name="Google Shape;615;p36"/>
            <p:cNvCxnSpPr/>
            <p:nvPr/>
          </p:nvCxnSpPr>
          <p:spPr>
            <a:xfrm rot="10800000" flipH="1">
              <a:off x="3840" y="888"/>
              <a:ext cx="864" cy="2112"/>
            </a:xfrm>
            <a:prstGeom prst="straightConnector1">
              <a:avLst/>
            </a:prstGeom>
            <a:noFill/>
            <a:ln w="57150" cap="flat" cmpd="sng">
              <a:solidFill>
                <a:srgbClr val="006600"/>
              </a:solidFill>
              <a:prstDash val="solid"/>
              <a:round/>
              <a:headEnd type="none" w="med" len="med"/>
              <a:tailEnd type="none" w="med" len="med"/>
            </a:ln>
          </p:spPr>
        </p:cxnSp>
      </p:grpSp>
      <p:cxnSp>
        <p:nvCxnSpPr>
          <p:cNvPr id="616" name="Google Shape;616;p36"/>
          <p:cNvCxnSpPr/>
          <p:nvPr/>
        </p:nvCxnSpPr>
        <p:spPr>
          <a:xfrm rot="10800000">
            <a:off x="6848475" y="2895600"/>
            <a:ext cx="0" cy="2333625"/>
          </a:xfrm>
          <a:prstGeom prst="straightConnector1">
            <a:avLst/>
          </a:prstGeom>
          <a:noFill/>
          <a:ln w="31750" cap="rnd" cmpd="sng">
            <a:solidFill>
              <a:schemeClr val="dk1"/>
            </a:solidFill>
            <a:prstDash val="dot"/>
            <a:round/>
            <a:headEnd type="stealth" w="lg" len="lg"/>
            <a:tailEnd type="none" w="sm" len="sm"/>
          </a:ln>
        </p:spPr>
      </p:cxnSp>
      <p:sp>
        <p:nvSpPr>
          <p:cNvPr id="617" name="Google Shape;617;p36"/>
          <p:cNvSpPr/>
          <p:nvPr/>
        </p:nvSpPr>
        <p:spPr>
          <a:xfrm flipH="1">
            <a:off x="6477000" y="2133600"/>
            <a:ext cx="533400" cy="228600"/>
          </a:xfrm>
          <a:prstGeom prst="rightArrow">
            <a:avLst>
              <a:gd name="adj1" fmla="val 50000"/>
              <a:gd name="adj2" fmla="val 94446"/>
            </a:avLst>
          </a:prstGeom>
          <a:solidFill>
            <a:srgbClr val="FFFF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618" name="Google Shape;618;p36"/>
          <p:cNvSpPr/>
          <p:nvPr/>
        </p:nvSpPr>
        <p:spPr>
          <a:xfrm flipH="1">
            <a:off x="6134100" y="2971800"/>
            <a:ext cx="533400" cy="228600"/>
          </a:xfrm>
          <a:prstGeom prst="rightArrow">
            <a:avLst>
              <a:gd name="adj1" fmla="val 50000"/>
              <a:gd name="adj2" fmla="val 94446"/>
            </a:avLst>
          </a:prstGeom>
          <a:solidFill>
            <a:srgbClr val="FFFF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94"/>
                                        </p:tgtEl>
                                        <p:attrNameLst>
                                          <p:attrName>style.visibility</p:attrName>
                                        </p:attrNameLst>
                                      </p:cBhvr>
                                      <p:to>
                                        <p:strVal val="visible"/>
                                      </p:to>
                                    </p:set>
                                    <p:animEffect transition="in" filter="fade">
                                      <p:cBhvr>
                                        <p:cTn id="7" dur="500"/>
                                        <p:tgtEl>
                                          <p:spTgt spid="5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2"/>
                                        </p:tgtEl>
                                        <p:attrNameLst>
                                          <p:attrName>style.visibility</p:attrName>
                                        </p:attrNameLst>
                                      </p:cBhvr>
                                      <p:to>
                                        <p:strVal val="visible"/>
                                      </p:to>
                                    </p:set>
                                    <p:animEffect transition="in" filter="fade">
                                      <p:cBhvr>
                                        <p:cTn id="12" dur="500"/>
                                        <p:tgtEl>
                                          <p:spTgt spid="60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99"/>
                                        </p:tgtEl>
                                        <p:attrNameLst>
                                          <p:attrName>style.visibility</p:attrName>
                                        </p:attrNameLst>
                                      </p:cBhvr>
                                      <p:to>
                                        <p:strVal val="visible"/>
                                      </p:to>
                                    </p:set>
                                    <p:animEffect transition="in" filter="fade">
                                      <p:cBhvr>
                                        <p:cTn id="16" dur="500"/>
                                        <p:tgtEl>
                                          <p:spTgt spid="599"/>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616"/>
                                        </p:tgtEl>
                                        <p:attrNameLst>
                                          <p:attrName>style.visibility</p:attrName>
                                        </p:attrNameLst>
                                      </p:cBhvr>
                                      <p:to>
                                        <p:strVal val="visible"/>
                                      </p:to>
                                    </p:set>
                                    <p:animEffect transition="in" filter="fade">
                                      <p:cBhvr>
                                        <p:cTn id="20" dur="500"/>
                                        <p:tgtEl>
                                          <p:spTgt spid="616"/>
                                        </p:tgtEl>
                                      </p:cBhvr>
                                    </p:animEffect>
                                  </p:childTnLst>
                                </p:cTn>
                              </p:par>
                            </p:childTnLst>
                          </p:cTn>
                        </p:par>
                        <p:par>
                          <p:cTn id="21" fill="hold">
                            <p:stCondLst>
                              <p:cond delay="1500"/>
                            </p:stCondLst>
                            <p:childTnLst>
                              <p:par>
                                <p:cTn id="22" presetID="23" presetClass="entr" presetSubtype="16" fill="hold" nodeType="afterEffect">
                                  <p:stCondLst>
                                    <p:cond delay="0"/>
                                  </p:stCondLst>
                                  <p:childTnLst>
                                    <p:set>
                                      <p:cBhvr>
                                        <p:cTn id="23" dur="1" fill="hold">
                                          <p:stCondLst>
                                            <p:cond delay="0"/>
                                          </p:stCondLst>
                                        </p:cTn>
                                        <p:tgtEl>
                                          <p:spTgt spid="608"/>
                                        </p:tgtEl>
                                        <p:attrNameLst>
                                          <p:attrName>style.visibility</p:attrName>
                                        </p:attrNameLst>
                                      </p:cBhvr>
                                      <p:to>
                                        <p:strVal val="visible"/>
                                      </p:to>
                                    </p:set>
                                    <p:anim calcmode="lin" valueType="num">
                                      <p:cBhvr additive="base">
                                        <p:cTn id="24" dur="500"/>
                                        <p:tgtEl>
                                          <p:spTgt spid="608"/>
                                        </p:tgtEl>
                                        <p:attrNameLst>
                                          <p:attrName>ppt_w</p:attrName>
                                        </p:attrNameLst>
                                      </p:cBhvr>
                                      <p:tavLst>
                                        <p:tav tm="0">
                                          <p:val>
                                            <p:strVal val="0"/>
                                          </p:val>
                                        </p:tav>
                                        <p:tav tm="100000">
                                          <p:val>
                                            <p:strVal val="#ppt_w"/>
                                          </p:val>
                                        </p:tav>
                                      </p:tavLst>
                                    </p:anim>
                                    <p:anim calcmode="lin" valueType="num">
                                      <p:cBhvr additive="base">
                                        <p:cTn id="25" dur="500"/>
                                        <p:tgtEl>
                                          <p:spTgt spid="608"/>
                                        </p:tgtEl>
                                        <p:attrNameLst>
                                          <p:attrName>ppt_h</p:attrName>
                                        </p:attrNameLst>
                                      </p:cBhvr>
                                      <p:tavLst>
                                        <p:tav tm="0">
                                          <p:val>
                                            <p:str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95"/>
                                        </p:tgtEl>
                                        <p:attrNameLst>
                                          <p:attrName>style.visibility</p:attrName>
                                        </p:attrNameLst>
                                      </p:cBhvr>
                                      <p:to>
                                        <p:strVal val="visible"/>
                                      </p:to>
                                    </p:set>
                                    <p:animEffect transition="in" filter="fade">
                                      <p:cBhvr>
                                        <p:cTn id="30" dur="500"/>
                                        <p:tgtEl>
                                          <p:spTgt spid="59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86"/>
                                        </p:tgtEl>
                                        <p:attrNameLst>
                                          <p:attrName>style.visibility</p:attrName>
                                        </p:attrNameLst>
                                      </p:cBhvr>
                                      <p:to>
                                        <p:strVal val="visible"/>
                                      </p:to>
                                    </p:set>
                                    <p:animEffect transition="in" filter="fade">
                                      <p:cBhvr>
                                        <p:cTn id="35" dur="500"/>
                                        <p:tgtEl>
                                          <p:spTgt spid="586"/>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596"/>
                                        </p:tgtEl>
                                        <p:attrNameLst>
                                          <p:attrName>style.visibility</p:attrName>
                                        </p:attrNameLst>
                                      </p:cBhvr>
                                      <p:to>
                                        <p:strVal val="visible"/>
                                      </p:to>
                                    </p:set>
                                    <p:animEffect transition="in" filter="fade">
                                      <p:cBhvr>
                                        <p:cTn id="39" dur="500"/>
                                        <p:tgtEl>
                                          <p:spTgt spid="596"/>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617"/>
                                        </p:tgtEl>
                                        <p:attrNameLst>
                                          <p:attrName>style.visibility</p:attrName>
                                        </p:attrNameLst>
                                      </p:cBhvr>
                                      <p:to>
                                        <p:strVal val="visible"/>
                                      </p:to>
                                    </p:set>
                                    <p:animEffect transition="in" filter="fade">
                                      <p:cBhvr>
                                        <p:cTn id="43" dur="500"/>
                                        <p:tgtEl>
                                          <p:spTgt spid="617"/>
                                        </p:tgtEl>
                                      </p:cBhvr>
                                    </p:animEffect>
                                  </p:childTnLst>
                                </p:cTn>
                              </p:par>
                              <p:par>
                                <p:cTn id="44" presetID="10" presetClass="entr" presetSubtype="0" fill="hold" nodeType="withEffect">
                                  <p:stCondLst>
                                    <p:cond delay="0"/>
                                  </p:stCondLst>
                                  <p:childTnLst>
                                    <p:set>
                                      <p:cBhvr>
                                        <p:cTn id="45" dur="1" fill="hold">
                                          <p:stCondLst>
                                            <p:cond delay="0"/>
                                          </p:stCondLst>
                                        </p:cTn>
                                        <p:tgtEl>
                                          <p:spTgt spid="618"/>
                                        </p:tgtEl>
                                        <p:attrNameLst>
                                          <p:attrName>style.visibility</p:attrName>
                                        </p:attrNameLst>
                                      </p:cBhvr>
                                      <p:to>
                                        <p:strVal val="visible"/>
                                      </p:to>
                                    </p:set>
                                    <p:animEffect transition="in" filter="fade">
                                      <p:cBhvr>
                                        <p:cTn id="46" dur="500"/>
                                        <p:tgtEl>
                                          <p:spTgt spid="618"/>
                                        </p:tgtEl>
                                      </p:cBhvr>
                                    </p:animEffect>
                                  </p:childTnLst>
                                </p:cTn>
                              </p:par>
                            </p:childTnLst>
                          </p:cTn>
                        </p:par>
                        <p:par>
                          <p:cTn id="47" fill="hold">
                            <p:stCondLst>
                              <p:cond delay="1500"/>
                            </p:stCondLst>
                            <p:childTnLst>
                              <p:par>
                                <p:cTn id="48" presetID="10" presetClass="entr" presetSubtype="0" fill="hold" nodeType="afterEffect">
                                  <p:stCondLst>
                                    <p:cond delay="0"/>
                                  </p:stCondLst>
                                  <p:childTnLst>
                                    <p:set>
                                      <p:cBhvr>
                                        <p:cTn id="49" dur="1" fill="hold">
                                          <p:stCondLst>
                                            <p:cond delay="0"/>
                                          </p:stCondLst>
                                        </p:cTn>
                                        <p:tgtEl>
                                          <p:spTgt spid="610"/>
                                        </p:tgtEl>
                                        <p:attrNameLst>
                                          <p:attrName>style.visibility</p:attrName>
                                        </p:attrNameLst>
                                      </p:cBhvr>
                                      <p:to>
                                        <p:strVal val="visible"/>
                                      </p:to>
                                    </p:set>
                                    <p:animEffect transition="in" filter="fade">
                                      <p:cBhvr>
                                        <p:cTn id="50" dur="500"/>
                                        <p:tgtEl>
                                          <p:spTgt spid="610"/>
                                        </p:tgtEl>
                                      </p:cBhvr>
                                    </p:animEffect>
                                  </p:childTnLst>
                                </p:cTn>
                              </p:par>
                            </p:childTnLst>
                          </p:cTn>
                        </p:par>
                        <p:par>
                          <p:cTn id="51" fill="hold">
                            <p:stCondLst>
                              <p:cond delay="2000"/>
                            </p:stCondLst>
                            <p:childTnLst>
                              <p:par>
                                <p:cTn id="52" presetID="10" presetClass="entr" presetSubtype="0" fill="hold" nodeType="afterEffect">
                                  <p:stCondLst>
                                    <p:cond delay="0"/>
                                  </p:stCondLst>
                                  <p:childTnLst>
                                    <p:set>
                                      <p:cBhvr>
                                        <p:cTn id="53" dur="1" fill="hold">
                                          <p:stCondLst>
                                            <p:cond delay="0"/>
                                          </p:stCondLst>
                                        </p:cTn>
                                        <p:tgtEl>
                                          <p:spTgt spid="600"/>
                                        </p:tgtEl>
                                        <p:attrNameLst>
                                          <p:attrName>style.visibility</p:attrName>
                                        </p:attrNameLst>
                                      </p:cBhvr>
                                      <p:to>
                                        <p:strVal val="visible"/>
                                      </p:to>
                                    </p:set>
                                    <p:animEffect transition="in" filter="fade">
                                      <p:cBhvr>
                                        <p:cTn id="54" dur="500"/>
                                        <p:tgtEl>
                                          <p:spTgt spid="600"/>
                                        </p:tgtEl>
                                      </p:cBhvr>
                                    </p:animEffect>
                                  </p:childTnLst>
                                </p:cTn>
                              </p:par>
                            </p:childTnLst>
                          </p:cTn>
                        </p:par>
                        <p:par>
                          <p:cTn id="55" fill="hold">
                            <p:stCondLst>
                              <p:cond delay="2500"/>
                            </p:stCondLst>
                            <p:childTnLst>
                              <p:par>
                                <p:cTn id="56" presetID="10" presetClass="entr" presetSubtype="0" fill="hold" nodeType="afterEffect">
                                  <p:stCondLst>
                                    <p:cond delay="0"/>
                                  </p:stCondLst>
                                  <p:childTnLst>
                                    <p:set>
                                      <p:cBhvr>
                                        <p:cTn id="57" dur="1" fill="hold">
                                          <p:stCondLst>
                                            <p:cond delay="0"/>
                                          </p:stCondLst>
                                        </p:cTn>
                                        <p:tgtEl>
                                          <p:spTgt spid="597"/>
                                        </p:tgtEl>
                                        <p:attrNameLst>
                                          <p:attrName>style.visibility</p:attrName>
                                        </p:attrNameLst>
                                      </p:cBhvr>
                                      <p:to>
                                        <p:strVal val="visible"/>
                                      </p:to>
                                    </p:set>
                                    <p:animEffect transition="in" filter="fade">
                                      <p:cBhvr>
                                        <p:cTn id="58" dur="500"/>
                                        <p:tgtEl>
                                          <p:spTgt spid="597"/>
                                        </p:tgtEl>
                                      </p:cBhvr>
                                    </p:animEffect>
                                  </p:childTnLst>
                                </p:cTn>
                              </p:par>
                            </p:childTnLst>
                          </p:cTn>
                        </p:par>
                        <p:par>
                          <p:cTn id="59" fill="hold">
                            <p:stCondLst>
                              <p:cond delay="3000"/>
                            </p:stCondLst>
                            <p:childTnLst>
                              <p:par>
                                <p:cTn id="60" presetID="23" presetClass="entr" presetSubtype="16" fill="hold" nodeType="afterEffect">
                                  <p:stCondLst>
                                    <p:cond delay="0"/>
                                  </p:stCondLst>
                                  <p:childTnLst>
                                    <p:set>
                                      <p:cBhvr>
                                        <p:cTn id="61" dur="1" fill="hold">
                                          <p:stCondLst>
                                            <p:cond delay="0"/>
                                          </p:stCondLst>
                                        </p:cTn>
                                        <p:tgtEl>
                                          <p:spTgt spid="593"/>
                                        </p:tgtEl>
                                        <p:attrNameLst>
                                          <p:attrName>style.visibility</p:attrName>
                                        </p:attrNameLst>
                                      </p:cBhvr>
                                      <p:to>
                                        <p:strVal val="visible"/>
                                      </p:to>
                                    </p:set>
                                    <p:anim calcmode="lin" valueType="num">
                                      <p:cBhvr additive="base">
                                        <p:cTn id="62" dur="500"/>
                                        <p:tgtEl>
                                          <p:spTgt spid="593"/>
                                        </p:tgtEl>
                                        <p:attrNameLst>
                                          <p:attrName>ppt_w</p:attrName>
                                        </p:attrNameLst>
                                      </p:cBhvr>
                                      <p:tavLst>
                                        <p:tav tm="0">
                                          <p:val>
                                            <p:strVal val="0"/>
                                          </p:val>
                                        </p:tav>
                                        <p:tav tm="100000">
                                          <p:val>
                                            <p:strVal val="#ppt_w"/>
                                          </p:val>
                                        </p:tav>
                                      </p:tavLst>
                                    </p:anim>
                                    <p:anim calcmode="lin" valueType="num">
                                      <p:cBhvr additive="base">
                                        <p:cTn id="63" dur="500"/>
                                        <p:tgtEl>
                                          <p:spTgt spid="59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37"/>
          <p:cNvSpPr txBox="1">
            <a:spLocks noGrp="1"/>
          </p:cNvSpPr>
          <p:nvPr>
            <p:ph type="title"/>
          </p:nvPr>
        </p:nvSpPr>
        <p:spPr>
          <a:xfrm>
            <a:off x="0" y="0"/>
            <a:ext cx="82296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None/>
            </a:pPr>
            <a:r>
              <a:rPr lang="en-US"/>
              <a:t>Elasticity of Supply</a:t>
            </a:r>
            <a:endParaRPr/>
          </a:p>
        </p:txBody>
      </p:sp>
      <p:sp>
        <p:nvSpPr>
          <p:cNvPr id="624" name="Google Shape;624;p37"/>
          <p:cNvSpPr txBox="1">
            <a:spLocks noGrp="1"/>
          </p:cNvSpPr>
          <p:nvPr>
            <p:ph type="body" idx="1"/>
          </p:nvPr>
        </p:nvSpPr>
        <p:spPr>
          <a:xfrm>
            <a:off x="0" y="1219200"/>
            <a:ext cx="4038600" cy="5059363"/>
          </a:xfrm>
          <a:prstGeom prst="rect">
            <a:avLst/>
          </a:prstGeom>
          <a:noFill/>
          <a:ln>
            <a:noFill/>
          </a:ln>
        </p:spPr>
        <p:txBody>
          <a:bodyPr spcFirstLastPara="1" wrap="square" lIns="91425" tIns="45700" rIns="91425" bIns="45700" anchor="t" anchorCtr="0">
            <a:noAutofit/>
          </a:bodyPr>
          <a:lstStyle/>
          <a:p>
            <a:pPr marL="274320" lvl="0" indent="-274320" algn="l" rtl="0">
              <a:lnSpc>
                <a:spcPct val="90000"/>
              </a:lnSpc>
              <a:spcBef>
                <a:spcPts val="0"/>
              </a:spcBef>
              <a:spcAft>
                <a:spcPts val="0"/>
              </a:spcAft>
              <a:buClr>
                <a:schemeClr val="accent3"/>
              </a:buClr>
              <a:buSzPts val="2100"/>
              <a:buFont typeface="Noto Sans Symbols"/>
              <a:buChar char="●"/>
            </a:pPr>
            <a:r>
              <a:rPr lang="en-US" sz="2210"/>
              <a:t>How much does a change in price affect the amount supplied?</a:t>
            </a:r>
            <a:endParaRPr/>
          </a:p>
          <a:p>
            <a:pPr marL="274320" lvl="0" indent="-274320" algn="l" rtl="0">
              <a:lnSpc>
                <a:spcPct val="90000"/>
              </a:lnSpc>
              <a:spcBef>
                <a:spcPts val="442"/>
              </a:spcBef>
              <a:spcAft>
                <a:spcPts val="0"/>
              </a:spcAft>
              <a:buClr>
                <a:schemeClr val="accent3"/>
              </a:buClr>
              <a:buSzPts val="2100"/>
              <a:buFont typeface="Noto Sans Symbols"/>
              <a:buChar char="●"/>
            </a:pPr>
            <a:r>
              <a:rPr lang="en-US" sz="2210"/>
              <a:t>Supply Elastic: Producers offer many more goods as prices rise.  Ex: goods that require little investment/money to increase production like candy.</a:t>
            </a:r>
            <a:endParaRPr/>
          </a:p>
          <a:p>
            <a:pPr marL="274320" lvl="0" indent="-274320" algn="l" rtl="0">
              <a:lnSpc>
                <a:spcPct val="90000"/>
              </a:lnSpc>
              <a:spcBef>
                <a:spcPts val="442"/>
              </a:spcBef>
              <a:spcAft>
                <a:spcPts val="0"/>
              </a:spcAft>
              <a:buClr>
                <a:schemeClr val="accent3"/>
              </a:buClr>
              <a:buSzPts val="2100"/>
              <a:buFont typeface="Noto Sans Symbols"/>
              <a:buChar char="●"/>
            </a:pPr>
            <a:r>
              <a:rPr lang="en-US" sz="2210"/>
              <a:t>Supply Inelastic: Producers don’t change amounts offered very much as price changes.  Ex: goods that need a lot of money to increase production like oil.</a:t>
            </a:r>
            <a:endParaRPr/>
          </a:p>
        </p:txBody>
      </p:sp>
      <p:sp>
        <p:nvSpPr>
          <p:cNvPr id="625" name="Google Shape;625;p37"/>
          <p:cNvSpPr txBox="1">
            <a:spLocks noGrp="1"/>
          </p:cNvSpPr>
          <p:nvPr>
            <p:ph type="body" idx="2"/>
          </p:nvPr>
        </p:nvSpPr>
        <p:spPr>
          <a:xfrm>
            <a:off x="4648200" y="1920875"/>
            <a:ext cx="4038600" cy="4433888"/>
          </a:xfrm>
          <a:prstGeom prst="rect">
            <a:avLst/>
          </a:prstGeom>
          <a:noFill/>
          <a:ln>
            <a:noFill/>
          </a:ln>
        </p:spPr>
        <p:txBody>
          <a:bodyPr spcFirstLastPara="1" wrap="square" lIns="91425" tIns="45700" rIns="91425" bIns="45700" anchor="t" anchorCtr="0">
            <a:noAutofit/>
          </a:bodyPr>
          <a:lstStyle/>
          <a:p>
            <a:pPr marL="274320" lvl="0" indent="-141001" algn="l" rtl="0">
              <a:lnSpc>
                <a:spcPct val="90000"/>
              </a:lnSpc>
              <a:spcBef>
                <a:spcPts val="0"/>
              </a:spcBef>
              <a:spcAft>
                <a:spcPts val="0"/>
              </a:spcAft>
              <a:buClr>
                <a:schemeClr val="accent3"/>
              </a:buClr>
              <a:buSzPts val="2100"/>
              <a:buFont typeface="Noto Sans Symbols"/>
              <a:buNone/>
            </a:pPr>
            <a:endParaRPr sz="2210"/>
          </a:p>
        </p:txBody>
      </p:sp>
      <p:pic>
        <p:nvPicPr>
          <p:cNvPr id="626" name="Google Shape;626;p37" descr="http://www.ecoteacher.asn.au/S&amp;d2/elass.jpg"/>
          <p:cNvPicPr preferRelativeResize="0"/>
          <p:nvPr/>
        </p:nvPicPr>
        <p:blipFill rotWithShape="1">
          <a:blip r:embed="rId3">
            <a:alphaModFix/>
          </a:blip>
          <a:srcRect/>
          <a:stretch/>
        </p:blipFill>
        <p:spPr>
          <a:xfrm>
            <a:off x="5334000" y="0"/>
            <a:ext cx="3810000" cy="3810000"/>
          </a:xfrm>
          <a:prstGeom prst="rect">
            <a:avLst/>
          </a:prstGeom>
          <a:noFill/>
          <a:ln>
            <a:noFill/>
          </a:ln>
        </p:spPr>
      </p:pic>
      <p:pic>
        <p:nvPicPr>
          <p:cNvPr id="627" name="Google Shape;627;p37" descr="http://www.ecoteacher.asn.au/S&amp;d2/inelass.jpg"/>
          <p:cNvPicPr preferRelativeResize="0"/>
          <p:nvPr/>
        </p:nvPicPr>
        <p:blipFill rotWithShape="1">
          <a:blip r:embed="rId4">
            <a:alphaModFix/>
          </a:blip>
          <a:srcRect/>
          <a:stretch/>
        </p:blipFill>
        <p:spPr>
          <a:xfrm>
            <a:off x="4038600" y="3581400"/>
            <a:ext cx="3276600" cy="3276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4">
                                            <p:txEl>
                                              <p:pRg st="0" end="0"/>
                                            </p:txEl>
                                          </p:spTgt>
                                        </p:tgtEl>
                                        <p:attrNameLst>
                                          <p:attrName>style.visibility</p:attrName>
                                        </p:attrNameLst>
                                      </p:cBhvr>
                                      <p:to>
                                        <p:strVal val="visible"/>
                                      </p:to>
                                    </p:set>
                                    <p:animEffect transition="in" filter="fade">
                                      <p:cBhvr>
                                        <p:cTn id="7" dur="500"/>
                                        <p:tgtEl>
                                          <p:spTgt spid="6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4">
                                            <p:txEl>
                                              <p:pRg st="1" end="1"/>
                                            </p:txEl>
                                          </p:spTgt>
                                        </p:tgtEl>
                                        <p:attrNameLst>
                                          <p:attrName>style.visibility</p:attrName>
                                        </p:attrNameLst>
                                      </p:cBhvr>
                                      <p:to>
                                        <p:strVal val="visible"/>
                                      </p:to>
                                    </p:set>
                                    <p:animEffect transition="in" filter="fade">
                                      <p:cBhvr>
                                        <p:cTn id="12" dur="500"/>
                                        <p:tgtEl>
                                          <p:spTgt spid="6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24">
                                            <p:txEl>
                                              <p:pRg st="2" end="2"/>
                                            </p:txEl>
                                          </p:spTgt>
                                        </p:tgtEl>
                                        <p:attrNameLst>
                                          <p:attrName>style.visibility</p:attrName>
                                        </p:attrNameLst>
                                      </p:cBhvr>
                                      <p:to>
                                        <p:strVal val="visible"/>
                                      </p:to>
                                    </p:set>
                                    <p:animEffect transition="in" filter="fade">
                                      <p:cBhvr>
                                        <p:cTn id="17" dur="500"/>
                                        <p:tgtEl>
                                          <p:spTgt spid="6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38"/>
          <p:cNvSpPr txBox="1">
            <a:spLocks noGrp="1"/>
          </p:cNvSpPr>
          <p:nvPr>
            <p:ph type="title"/>
          </p:nvPr>
        </p:nvSpPr>
        <p:spPr>
          <a:xfrm>
            <a:off x="457200" y="304800"/>
            <a:ext cx="82296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None/>
            </a:pPr>
            <a:r>
              <a:rPr lang="en-US"/>
              <a:t>Supply and Demand at Work</a:t>
            </a:r>
            <a:endParaRPr/>
          </a:p>
        </p:txBody>
      </p:sp>
      <p:sp>
        <p:nvSpPr>
          <p:cNvPr id="633" name="Google Shape;633;p38"/>
          <p:cNvSpPr txBox="1">
            <a:spLocks noGrp="1"/>
          </p:cNvSpPr>
          <p:nvPr>
            <p:ph type="body" idx="1"/>
          </p:nvPr>
        </p:nvSpPr>
        <p:spPr>
          <a:xfrm>
            <a:off x="457200" y="1935163"/>
            <a:ext cx="8229600" cy="4389437"/>
          </a:xfrm>
          <a:prstGeom prst="rect">
            <a:avLst/>
          </a:prstGeom>
          <a:noFill/>
          <a:ln>
            <a:noFill/>
          </a:ln>
        </p:spPr>
        <p:txBody>
          <a:bodyPr spcFirstLastPara="1" wrap="square" lIns="91425" tIns="45700" rIns="91425" bIns="45700" anchor="t" anchorCtr="0">
            <a:noAutofit/>
          </a:bodyPr>
          <a:lstStyle/>
          <a:p>
            <a:pPr marL="273050" lvl="0" indent="-273050" algn="l" rtl="0">
              <a:spcBef>
                <a:spcPts val="0"/>
              </a:spcBef>
              <a:spcAft>
                <a:spcPts val="0"/>
              </a:spcAft>
              <a:buSzPts val="2470"/>
              <a:buChar char="●"/>
            </a:pPr>
            <a:r>
              <a:rPr lang="en-US"/>
              <a:t>Markets bring buyers and sellers together.</a:t>
            </a:r>
            <a:endParaRPr/>
          </a:p>
          <a:p>
            <a:pPr marL="273050" lvl="0" indent="-273050" algn="l" rtl="0">
              <a:spcBef>
                <a:spcPts val="520"/>
              </a:spcBef>
              <a:spcAft>
                <a:spcPts val="0"/>
              </a:spcAft>
              <a:buSzPts val="2470"/>
              <a:buChar char="●"/>
            </a:pPr>
            <a:r>
              <a:rPr lang="en-US"/>
              <a:t>The forces of supply and demand work</a:t>
            </a:r>
            <a:r>
              <a:rPr lang="en-US" u="sng"/>
              <a:t> </a:t>
            </a:r>
            <a:r>
              <a:rPr lang="en-US"/>
              <a:t>together in markets to establish prices.</a:t>
            </a:r>
            <a:endParaRPr/>
          </a:p>
          <a:p>
            <a:pPr marL="273050" lvl="0" indent="-273050" algn="l" rtl="0">
              <a:spcBef>
                <a:spcPts val="520"/>
              </a:spcBef>
              <a:spcAft>
                <a:spcPts val="0"/>
              </a:spcAft>
              <a:buSzPts val="2470"/>
              <a:buChar char="●"/>
            </a:pPr>
            <a:r>
              <a:rPr lang="en-US"/>
              <a:t>In our economy, prices form the basis of economic decisions.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3">
                                            <p:txEl>
                                              <p:pRg st="0" end="0"/>
                                            </p:txEl>
                                          </p:spTgt>
                                        </p:tgtEl>
                                        <p:attrNameLst>
                                          <p:attrName>style.visibility</p:attrName>
                                        </p:attrNameLst>
                                      </p:cBhvr>
                                      <p:to>
                                        <p:strVal val="visible"/>
                                      </p:to>
                                    </p:set>
                                    <p:animEffect transition="in" filter="fade">
                                      <p:cBhvr>
                                        <p:cTn id="7" dur="500"/>
                                        <p:tgtEl>
                                          <p:spTgt spid="6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3">
                                            <p:txEl>
                                              <p:pRg st="1" end="1"/>
                                            </p:txEl>
                                          </p:spTgt>
                                        </p:tgtEl>
                                        <p:attrNameLst>
                                          <p:attrName>style.visibility</p:attrName>
                                        </p:attrNameLst>
                                      </p:cBhvr>
                                      <p:to>
                                        <p:strVal val="visible"/>
                                      </p:to>
                                    </p:set>
                                    <p:animEffect transition="in" filter="fade">
                                      <p:cBhvr>
                                        <p:cTn id="12" dur="500"/>
                                        <p:tgtEl>
                                          <p:spTgt spid="6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3">
                                            <p:txEl>
                                              <p:pRg st="2" end="2"/>
                                            </p:txEl>
                                          </p:spTgt>
                                        </p:tgtEl>
                                        <p:attrNameLst>
                                          <p:attrName>style.visibility</p:attrName>
                                        </p:attrNameLst>
                                      </p:cBhvr>
                                      <p:to>
                                        <p:strVal val="visible"/>
                                      </p:to>
                                    </p:set>
                                    <p:animEffect transition="in" filter="fade">
                                      <p:cBhvr>
                                        <p:cTn id="17" dur="500"/>
                                        <p:tgtEl>
                                          <p:spTgt spid="6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39"/>
          <p:cNvSpPr txBox="1">
            <a:spLocks noGrp="1"/>
          </p:cNvSpPr>
          <p:nvPr>
            <p:ph type="title"/>
          </p:nvPr>
        </p:nvSpPr>
        <p:spPr>
          <a:xfrm>
            <a:off x="914400" y="277813"/>
            <a:ext cx="77724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None/>
            </a:pPr>
            <a:r>
              <a:rPr lang="en-US"/>
              <a:t>Corn Market</a:t>
            </a:r>
            <a:endParaRPr/>
          </a:p>
        </p:txBody>
      </p:sp>
      <p:graphicFrame>
        <p:nvGraphicFramePr>
          <p:cNvPr id="639" name="Google Shape;639;p39"/>
          <p:cNvGraphicFramePr/>
          <p:nvPr/>
        </p:nvGraphicFramePr>
        <p:xfrm>
          <a:off x="914400" y="1600200"/>
          <a:ext cx="7772400" cy="4465330"/>
        </p:xfrm>
        <a:graphic>
          <a:graphicData uri="http://schemas.openxmlformats.org/drawingml/2006/table">
            <a:tbl>
              <a:tblPr>
                <a:noFill/>
                <a:tableStyleId>{91CAAE1C-8805-48EE-984D-B85AC570070F}</a:tableStyleId>
              </a:tblPr>
              <a:tblGrid>
                <a:gridCol w="1798650">
                  <a:extLst>
                    <a:ext uri="{9D8B030D-6E8A-4147-A177-3AD203B41FA5}">
                      <a16:colId xmlns:a16="http://schemas.microsoft.com/office/drawing/2014/main" val="20000"/>
                    </a:ext>
                  </a:extLst>
                </a:gridCol>
                <a:gridCol w="3238500">
                  <a:extLst>
                    <a:ext uri="{9D8B030D-6E8A-4147-A177-3AD203B41FA5}">
                      <a16:colId xmlns:a16="http://schemas.microsoft.com/office/drawing/2014/main" val="20001"/>
                    </a:ext>
                  </a:extLst>
                </a:gridCol>
                <a:gridCol w="2735250">
                  <a:extLst>
                    <a:ext uri="{9D8B030D-6E8A-4147-A177-3AD203B41FA5}">
                      <a16:colId xmlns:a16="http://schemas.microsoft.com/office/drawing/2014/main" val="20002"/>
                    </a:ext>
                  </a:extLst>
                </a:gridCol>
              </a:tblGrid>
              <a:tr h="1295400">
                <a:tc>
                  <a:txBody>
                    <a:bodyPr/>
                    <a:lstStyle/>
                    <a:p>
                      <a:pPr marL="342900" marR="0" lvl="0" indent="-342900" algn="l" rtl="0">
                        <a:lnSpc>
                          <a:spcPct val="100000"/>
                        </a:lnSpc>
                        <a:spcBef>
                          <a:spcPts val="0"/>
                        </a:spcBef>
                        <a:spcAft>
                          <a:spcPts val="0"/>
                        </a:spcAft>
                        <a:buClr>
                          <a:schemeClr val="folHlink"/>
                        </a:buClr>
                        <a:buSzPts val="2520"/>
                        <a:buFont typeface="Noto Sans Symbols"/>
                        <a:buNone/>
                      </a:pPr>
                      <a:r>
                        <a:rPr lang="en-US" sz="2800" b="0" i="0" u="none" strike="noStrike" cap="none">
                          <a:solidFill>
                            <a:schemeClr val="dk1"/>
                          </a:solidFill>
                          <a:latin typeface="Arial"/>
                          <a:ea typeface="Arial"/>
                          <a:cs typeface="Arial"/>
                          <a:sym typeface="Arial"/>
                        </a:rPr>
                        <a:t>Price Per Bushel (in $)</a:t>
                      </a:r>
                      <a:endParaRPr sz="2800" b="0" i="0" u="none" strike="noStrike" cap="none">
                        <a:solidFill>
                          <a:schemeClr val="dk1"/>
                        </a:solidFill>
                        <a:latin typeface="Arial"/>
                        <a:ea typeface="Arial"/>
                        <a:cs typeface="Arial"/>
                        <a:sym typeface="Arial"/>
                      </a:endParaRPr>
                    </a:p>
                  </a:txBody>
                  <a:tcPr marL="91450" marR="91450" marT="45725" marB="45725"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folHlink"/>
                        </a:buClr>
                        <a:buSzPts val="2520"/>
                        <a:buFont typeface="Noto Sans Symbols"/>
                        <a:buNone/>
                      </a:pPr>
                      <a:r>
                        <a:rPr lang="en-US" sz="2800" b="0" i="0" u="none" strike="noStrike" cap="none">
                          <a:solidFill>
                            <a:schemeClr val="dk1"/>
                          </a:solidFill>
                          <a:latin typeface="Arial"/>
                          <a:ea typeface="Arial"/>
                          <a:cs typeface="Arial"/>
                          <a:sym typeface="Arial"/>
                        </a:rPr>
                        <a:t>Quantity Demanded per Week (thousands)</a:t>
                      </a:r>
                      <a:endParaRPr sz="2800" b="0" i="0" u="none" strike="noStrike" cap="none">
                        <a:solidFill>
                          <a:schemeClr val="dk1"/>
                        </a:solidFill>
                        <a:latin typeface="Arial"/>
                        <a:ea typeface="Arial"/>
                        <a:cs typeface="Arial"/>
                        <a:sym typeface="Arial"/>
                      </a:endParaRPr>
                    </a:p>
                  </a:txBody>
                  <a:tcPr marL="91450" marR="91450" marT="45725" marB="45725"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folHlink"/>
                        </a:buClr>
                        <a:buSzPts val="2520"/>
                        <a:buFont typeface="Noto Sans Symbols"/>
                        <a:buNone/>
                      </a:pPr>
                      <a:r>
                        <a:rPr lang="en-US" sz="2800" b="0" i="0" u="none" strike="noStrike" cap="none">
                          <a:solidFill>
                            <a:schemeClr val="dk1"/>
                          </a:solidFill>
                          <a:latin typeface="Arial"/>
                          <a:ea typeface="Arial"/>
                          <a:cs typeface="Arial"/>
                          <a:sym typeface="Arial"/>
                        </a:rPr>
                        <a:t>Quantity Supplied per Week (thousands)</a:t>
                      </a:r>
                      <a:endParaRPr sz="2800" b="0" i="0" u="none" strike="noStrike" cap="none">
                        <a:solidFill>
                          <a:schemeClr val="dk1"/>
                        </a:solidFill>
                        <a:latin typeface="Arial"/>
                        <a:ea typeface="Arial"/>
                        <a:cs typeface="Arial"/>
                        <a:sym typeface="Arial"/>
                      </a:endParaRPr>
                    </a:p>
                  </a:txBody>
                  <a:tcPr marL="91450" marR="91450" marT="45725" marB="45725"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33400">
                <a:tc>
                  <a:txBody>
                    <a:bodyPr/>
                    <a:lstStyle/>
                    <a:p>
                      <a:pPr marL="342900" marR="0" lvl="0" indent="-342900" algn="r" rtl="0">
                        <a:lnSpc>
                          <a:spcPct val="100000"/>
                        </a:lnSpc>
                        <a:spcBef>
                          <a:spcPts val="0"/>
                        </a:spcBef>
                        <a:spcAft>
                          <a:spcPts val="0"/>
                        </a:spcAft>
                        <a:buClr>
                          <a:schemeClr val="folHlink"/>
                        </a:buClr>
                        <a:buSzPts val="2520"/>
                        <a:buFont typeface="Noto Sans Symbols"/>
                        <a:buNone/>
                      </a:pPr>
                      <a:r>
                        <a:rPr lang="en-US" sz="2800" b="0" i="0" u="none" strike="noStrike" cap="none">
                          <a:solidFill>
                            <a:schemeClr val="dk1"/>
                          </a:solidFill>
                          <a:latin typeface="Arial"/>
                          <a:ea typeface="Arial"/>
                          <a:cs typeface="Arial"/>
                          <a:sym typeface="Arial"/>
                        </a:rPr>
                        <a:t>5</a:t>
                      </a:r>
                      <a:endParaRPr sz="2800" b="0" i="0" u="none" strike="noStrike" cap="none">
                        <a:solidFill>
                          <a:schemeClr val="dk1"/>
                        </a:solidFill>
                        <a:latin typeface="Arial"/>
                        <a:ea typeface="Arial"/>
                        <a:cs typeface="Arial"/>
                        <a:sym typeface="Arial"/>
                      </a:endParaRPr>
                    </a:p>
                  </a:txBody>
                  <a:tcPr marL="91450" marR="91450" marT="45725" marB="45725"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r" rtl="0">
                        <a:lnSpc>
                          <a:spcPct val="100000"/>
                        </a:lnSpc>
                        <a:spcBef>
                          <a:spcPts val="0"/>
                        </a:spcBef>
                        <a:spcAft>
                          <a:spcPts val="0"/>
                        </a:spcAft>
                        <a:buClr>
                          <a:schemeClr val="folHlink"/>
                        </a:buClr>
                        <a:buSzPts val="2520"/>
                        <a:buFont typeface="Noto Sans Symbols"/>
                        <a:buNone/>
                      </a:pPr>
                      <a:r>
                        <a:rPr lang="en-US" sz="2800" b="0" i="0" u="none" strike="noStrike" cap="none">
                          <a:solidFill>
                            <a:schemeClr val="dk1"/>
                          </a:solidFill>
                          <a:latin typeface="Arial"/>
                          <a:ea typeface="Arial"/>
                          <a:cs typeface="Arial"/>
                          <a:sym typeface="Arial"/>
                        </a:rPr>
                        <a:t>2</a:t>
                      </a:r>
                      <a:endParaRPr sz="2800" b="0" i="0" u="none" strike="noStrike" cap="none">
                        <a:solidFill>
                          <a:schemeClr val="dk1"/>
                        </a:solidFill>
                        <a:latin typeface="Arial"/>
                        <a:ea typeface="Arial"/>
                        <a:cs typeface="Arial"/>
                        <a:sym typeface="Arial"/>
                      </a:endParaRPr>
                    </a:p>
                  </a:txBody>
                  <a:tcPr marL="91450" marR="91450" marT="45725" marB="45725"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r" rtl="0">
                        <a:lnSpc>
                          <a:spcPct val="100000"/>
                        </a:lnSpc>
                        <a:spcBef>
                          <a:spcPts val="0"/>
                        </a:spcBef>
                        <a:spcAft>
                          <a:spcPts val="0"/>
                        </a:spcAft>
                        <a:buClr>
                          <a:schemeClr val="folHlink"/>
                        </a:buClr>
                        <a:buSzPts val="2520"/>
                        <a:buFont typeface="Noto Sans Symbols"/>
                        <a:buNone/>
                      </a:pPr>
                      <a:r>
                        <a:rPr lang="en-US" sz="2800" b="0" i="0" u="none" strike="noStrike" cap="none">
                          <a:solidFill>
                            <a:schemeClr val="dk1"/>
                          </a:solidFill>
                          <a:latin typeface="Arial"/>
                          <a:ea typeface="Arial"/>
                          <a:cs typeface="Arial"/>
                          <a:sym typeface="Arial"/>
                        </a:rPr>
                        <a:t>12</a:t>
                      </a:r>
                      <a:endParaRPr sz="2800" b="0" i="0" u="none" strike="noStrike" cap="none">
                        <a:solidFill>
                          <a:schemeClr val="dk1"/>
                        </a:solidFill>
                        <a:latin typeface="Arial"/>
                        <a:ea typeface="Arial"/>
                        <a:cs typeface="Arial"/>
                        <a:sym typeface="Arial"/>
                      </a:endParaRPr>
                    </a:p>
                  </a:txBody>
                  <a:tcPr marL="91450" marR="91450" marT="45725" marB="45725"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33400">
                <a:tc>
                  <a:txBody>
                    <a:bodyPr/>
                    <a:lstStyle/>
                    <a:p>
                      <a:pPr marL="342900" marR="0" lvl="0" indent="-342900" algn="r" rtl="0">
                        <a:lnSpc>
                          <a:spcPct val="100000"/>
                        </a:lnSpc>
                        <a:spcBef>
                          <a:spcPts val="0"/>
                        </a:spcBef>
                        <a:spcAft>
                          <a:spcPts val="0"/>
                        </a:spcAft>
                        <a:buClr>
                          <a:schemeClr val="folHlink"/>
                        </a:buClr>
                        <a:buSzPts val="2520"/>
                        <a:buFont typeface="Noto Sans Symbols"/>
                        <a:buNone/>
                      </a:pPr>
                      <a:r>
                        <a:rPr lang="en-US" sz="2800" b="0" i="0" u="none" strike="noStrike" cap="none">
                          <a:solidFill>
                            <a:schemeClr val="dk1"/>
                          </a:solidFill>
                          <a:latin typeface="Arial"/>
                          <a:ea typeface="Arial"/>
                          <a:cs typeface="Arial"/>
                          <a:sym typeface="Arial"/>
                        </a:rPr>
                        <a:t>4</a:t>
                      </a:r>
                      <a:endParaRPr sz="2800" b="0" i="0" u="none" strike="noStrike" cap="none">
                        <a:solidFill>
                          <a:schemeClr val="dk1"/>
                        </a:solidFill>
                        <a:latin typeface="Arial"/>
                        <a:ea typeface="Arial"/>
                        <a:cs typeface="Arial"/>
                        <a:sym typeface="Arial"/>
                      </a:endParaRPr>
                    </a:p>
                  </a:txBody>
                  <a:tcPr marL="91450" marR="91450" marT="45725" marB="45725"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r" rtl="0">
                        <a:lnSpc>
                          <a:spcPct val="100000"/>
                        </a:lnSpc>
                        <a:spcBef>
                          <a:spcPts val="0"/>
                        </a:spcBef>
                        <a:spcAft>
                          <a:spcPts val="0"/>
                        </a:spcAft>
                        <a:buClr>
                          <a:schemeClr val="folHlink"/>
                        </a:buClr>
                        <a:buSzPts val="2520"/>
                        <a:buFont typeface="Noto Sans Symbols"/>
                        <a:buNone/>
                      </a:pPr>
                      <a:r>
                        <a:rPr lang="en-US" sz="2800" b="0" i="0" u="none" strike="noStrike" cap="none">
                          <a:solidFill>
                            <a:schemeClr val="dk1"/>
                          </a:solidFill>
                          <a:latin typeface="Arial"/>
                          <a:ea typeface="Arial"/>
                          <a:cs typeface="Arial"/>
                          <a:sym typeface="Arial"/>
                        </a:rPr>
                        <a:t>4</a:t>
                      </a:r>
                      <a:endParaRPr sz="2800" b="0" i="0" u="none" strike="noStrike" cap="none">
                        <a:solidFill>
                          <a:schemeClr val="dk1"/>
                        </a:solidFill>
                        <a:latin typeface="Arial"/>
                        <a:ea typeface="Arial"/>
                        <a:cs typeface="Arial"/>
                        <a:sym typeface="Arial"/>
                      </a:endParaRPr>
                    </a:p>
                  </a:txBody>
                  <a:tcPr marL="91450" marR="91450" marT="45725" marB="45725"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r" rtl="0">
                        <a:lnSpc>
                          <a:spcPct val="100000"/>
                        </a:lnSpc>
                        <a:spcBef>
                          <a:spcPts val="0"/>
                        </a:spcBef>
                        <a:spcAft>
                          <a:spcPts val="0"/>
                        </a:spcAft>
                        <a:buClr>
                          <a:schemeClr val="folHlink"/>
                        </a:buClr>
                        <a:buSzPts val="2520"/>
                        <a:buFont typeface="Noto Sans Symbols"/>
                        <a:buNone/>
                      </a:pPr>
                      <a:r>
                        <a:rPr lang="en-US" sz="2800" b="0" i="0" u="none" strike="noStrike" cap="none">
                          <a:solidFill>
                            <a:schemeClr val="dk1"/>
                          </a:solidFill>
                          <a:latin typeface="Arial"/>
                          <a:ea typeface="Arial"/>
                          <a:cs typeface="Arial"/>
                          <a:sym typeface="Arial"/>
                        </a:rPr>
                        <a:t>10</a:t>
                      </a:r>
                      <a:endParaRPr sz="2800" b="0" i="0" u="none" strike="noStrike" cap="none">
                        <a:solidFill>
                          <a:schemeClr val="dk1"/>
                        </a:solidFill>
                        <a:latin typeface="Arial"/>
                        <a:ea typeface="Arial"/>
                        <a:cs typeface="Arial"/>
                        <a:sym typeface="Arial"/>
                      </a:endParaRPr>
                    </a:p>
                  </a:txBody>
                  <a:tcPr marL="91450" marR="91450" marT="45725" marB="45725"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33400">
                <a:tc>
                  <a:txBody>
                    <a:bodyPr/>
                    <a:lstStyle/>
                    <a:p>
                      <a:pPr marL="342900" marR="0" lvl="0" indent="-342900" algn="r" rtl="0">
                        <a:lnSpc>
                          <a:spcPct val="100000"/>
                        </a:lnSpc>
                        <a:spcBef>
                          <a:spcPts val="0"/>
                        </a:spcBef>
                        <a:spcAft>
                          <a:spcPts val="0"/>
                        </a:spcAft>
                        <a:buClr>
                          <a:schemeClr val="folHlink"/>
                        </a:buClr>
                        <a:buSzPts val="2520"/>
                        <a:buFont typeface="Noto Sans Symbols"/>
                        <a:buNone/>
                      </a:pPr>
                      <a:r>
                        <a:rPr lang="en-US" sz="2800" b="0" i="0" u="none" strike="noStrike" cap="none">
                          <a:solidFill>
                            <a:schemeClr val="dk1"/>
                          </a:solidFill>
                          <a:latin typeface="Arial"/>
                          <a:ea typeface="Arial"/>
                          <a:cs typeface="Arial"/>
                          <a:sym typeface="Arial"/>
                        </a:rPr>
                        <a:t>3</a:t>
                      </a:r>
                      <a:endParaRPr sz="2800" b="0" i="0" u="none" strike="noStrike" cap="none">
                        <a:solidFill>
                          <a:schemeClr val="dk1"/>
                        </a:solidFill>
                        <a:latin typeface="Arial"/>
                        <a:ea typeface="Arial"/>
                        <a:cs typeface="Arial"/>
                        <a:sym typeface="Arial"/>
                      </a:endParaRPr>
                    </a:p>
                  </a:txBody>
                  <a:tcPr marL="91450" marR="91450" marT="45725" marB="45725"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r" rtl="0">
                        <a:lnSpc>
                          <a:spcPct val="100000"/>
                        </a:lnSpc>
                        <a:spcBef>
                          <a:spcPts val="0"/>
                        </a:spcBef>
                        <a:spcAft>
                          <a:spcPts val="0"/>
                        </a:spcAft>
                        <a:buClr>
                          <a:schemeClr val="folHlink"/>
                        </a:buClr>
                        <a:buSzPts val="2520"/>
                        <a:buFont typeface="Noto Sans Symbols"/>
                        <a:buNone/>
                      </a:pPr>
                      <a:r>
                        <a:rPr lang="en-US" sz="2800" b="0" i="0" u="none" strike="noStrike" cap="none">
                          <a:solidFill>
                            <a:schemeClr val="dk1"/>
                          </a:solidFill>
                          <a:latin typeface="Arial"/>
                          <a:ea typeface="Arial"/>
                          <a:cs typeface="Arial"/>
                          <a:sym typeface="Arial"/>
                        </a:rPr>
                        <a:t>7</a:t>
                      </a:r>
                      <a:endParaRPr sz="2800" b="0" i="0" u="none" strike="noStrike" cap="none">
                        <a:solidFill>
                          <a:schemeClr val="dk1"/>
                        </a:solidFill>
                        <a:latin typeface="Arial"/>
                        <a:ea typeface="Arial"/>
                        <a:cs typeface="Arial"/>
                        <a:sym typeface="Arial"/>
                      </a:endParaRPr>
                    </a:p>
                  </a:txBody>
                  <a:tcPr marL="91450" marR="91450" marT="45725" marB="45725"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r" rtl="0">
                        <a:lnSpc>
                          <a:spcPct val="100000"/>
                        </a:lnSpc>
                        <a:spcBef>
                          <a:spcPts val="0"/>
                        </a:spcBef>
                        <a:spcAft>
                          <a:spcPts val="0"/>
                        </a:spcAft>
                        <a:buClr>
                          <a:schemeClr val="folHlink"/>
                        </a:buClr>
                        <a:buSzPts val="2520"/>
                        <a:buFont typeface="Noto Sans Symbols"/>
                        <a:buNone/>
                      </a:pPr>
                      <a:r>
                        <a:rPr lang="en-US" sz="2800" b="0" i="0" u="none" strike="noStrike" cap="none">
                          <a:solidFill>
                            <a:schemeClr val="dk1"/>
                          </a:solidFill>
                          <a:latin typeface="Arial"/>
                          <a:ea typeface="Arial"/>
                          <a:cs typeface="Arial"/>
                          <a:sym typeface="Arial"/>
                        </a:rPr>
                        <a:t>7</a:t>
                      </a:r>
                      <a:endParaRPr sz="2800" b="0" i="0" u="none" strike="noStrike" cap="none">
                        <a:solidFill>
                          <a:schemeClr val="dk1"/>
                        </a:solidFill>
                        <a:latin typeface="Arial"/>
                        <a:ea typeface="Arial"/>
                        <a:cs typeface="Arial"/>
                        <a:sym typeface="Arial"/>
                      </a:endParaRPr>
                    </a:p>
                  </a:txBody>
                  <a:tcPr marL="91450" marR="91450" marT="45725" marB="45725"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33400">
                <a:tc>
                  <a:txBody>
                    <a:bodyPr/>
                    <a:lstStyle/>
                    <a:p>
                      <a:pPr marL="342900" marR="0" lvl="0" indent="-342900" algn="r" rtl="0">
                        <a:lnSpc>
                          <a:spcPct val="100000"/>
                        </a:lnSpc>
                        <a:spcBef>
                          <a:spcPts val="0"/>
                        </a:spcBef>
                        <a:spcAft>
                          <a:spcPts val="0"/>
                        </a:spcAft>
                        <a:buClr>
                          <a:schemeClr val="folHlink"/>
                        </a:buClr>
                        <a:buSzPts val="2520"/>
                        <a:buFont typeface="Noto Sans Symbols"/>
                        <a:buNone/>
                      </a:pPr>
                      <a:r>
                        <a:rPr lang="en-US" sz="2800" b="0" i="0" u="none" strike="noStrike" cap="none">
                          <a:solidFill>
                            <a:schemeClr val="dk1"/>
                          </a:solidFill>
                          <a:latin typeface="Arial"/>
                          <a:ea typeface="Arial"/>
                          <a:cs typeface="Arial"/>
                          <a:sym typeface="Arial"/>
                        </a:rPr>
                        <a:t>2</a:t>
                      </a:r>
                      <a:endParaRPr sz="2800" b="0" i="0" u="none" strike="noStrike" cap="none">
                        <a:solidFill>
                          <a:schemeClr val="dk1"/>
                        </a:solidFill>
                        <a:latin typeface="Arial"/>
                        <a:ea typeface="Arial"/>
                        <a:cs typeface="Arial"/>
                        <a:sym typeface="Arial"/>
                      </a:endParaRPr>
                    </a:p>
                  </a:txBody>
                  <a:tcPr marL="91450" marR="91450" marT="45725" marB="45725"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r" rtl="0">
                        <a:lnSpc>
                          <a:spcPct val="100000"/>
                        </a:lnSpc>
                        <a:spcBef>
                          <a:spcPts val="0"/>
                        </a:spcBef>
                        <a:spcAft>
                          <a:spcPts val="0"/>
                        </a:spcAft>
                        <a:buClr>
                          <a:schemeClr val="folHlink"/>
                        </a:buClr>
                        <a:buSzPts val="2520"/>
                        <a:buFont typeface="Noto Sans Symbols"/>
                        <a:buNone/>
                      </a:pPr>
                      <a:r>
                        <a:rPr lang="en-US" sz="2800" b="0" i="0" u="none" strike="noStrike" cap="none">
                          <a:solidFill>
                            <a:schemeClr val="dk1"/>
                          </a:solidFill>
                          <a:latin typeface="Arial"/>
                          <a:ea typeface="Arial"/>
                          <a:cs typeface="Arial"/>
                          <a:sym typeface="Arial"/>
                        </a:rPr>
                        <a:t>11</a:t>
                      </a:r>
                      <a:endParaRPr sz="2800" b="0" i="0" u="none" strike="noStrike" cap="none">
                        <a:solidFill>
                          <a:schemeClr val="dk1"/>
                        </a:solidFill>
                        <a:latin typeface="Arial"/>
                        <a:ea typeface="Arial"/>
                        <a:cs typeface="Arial"/>
                        <a:sym typeface="Arial"/>
                      </a:endParaRPr>
                    </a:p>
                  </a:txBody>
                  <a:tcPr marL="91450" marR="91450" marT="45725" marB="45725"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r" rtl="0">
                        <a:lnSpc>
                          <a:spcPct val="100000"/>
                        </a:lnSpc>
                        <a:spcBef>
                          <a:spcPts val="0"/>
                        </a:spcBef>
                        <a:spcAft>
                          <a:spcPts val="0"/>
                        </a:spcAft>
                        <a:buClr>
                          <a:schemeClr val="folHlink"/>
                        </a:buClr>
                        <a:buSzPts val="2520"/>
                        <a:buFont typeface="Noto Sans Symbols"/>
                        <a:buNone/>
                      </a:pPr>
                      <a:r>
                        <a:rPr lang="en-US" sz="2800" b="0" i="0" u="none" strike="noStrike" cap="none">
                          <a:solidFill>
                            <a:schemeClr val="dk1"/>
                          </a:solidFill>
                          <a:latin typeface="Arial"/>
                          <a:ea typeface="Arial"/>
                          <a:cs typeface="Arial"/>
                          <a:sym typeface="Arial"/>
                        </a:rPr>
                        <a:t>4</a:t>
                      </a:r>
                      <a:endParaRPr sz="2800" b="0" i="0" u="none" strike="noStrike" cap="none">
                        <a:solidFill>
                          <a:schemeClr val="dk1"/>
                        </a:solidFill>
                        <a:latin typeface="Arial"/>
                        <a:ea typeface="Arial"/>
                        <a:cs typeface="Arial"/>
                        <a:sym typeface="Arial"/>
                      </a:endParaRPr>
                    </a:p>
                  </a:txBody>
                  <a:tcPr marL="91450" marR="91450" marT="45725" marB="45725"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33400">
                <a:tc>
                  <a:txBody>
                    <a:bodyPr/>
                    <a:lstStyle/>
                    <a:p>
                      <a:pPr marL="342900" marR="0" lvl="0" indent="-342900" algn="r" rtl="0">
                        <a:lnSpc>
                          <a:spcPct val="100000"/>
                        </a:lnSpc>
                        <a:spcBef>
                          <a:spcPts val="0"/>
                        </a:spcBef>
                        <a:spcAft>
                          <a:spcPts val="0"/>
                        </a:spcAft>
                        <a:buClr>
                          <a:schemeClr val="folHlink"/>
                        </a:buClr>
                        <a:buSzPts val="2520"/>
                        <a:buFont typeface="Noto Sans Symbols"/>
                        <a:buNone/>
                      </a:pPr>
                      <a:r>
                        <a:rPr lang="en-US" sz="2800" b="0" i="0" u="none" strike="noStrike" cap="none">
                          <a:solidFill>
                            <a:schemeClr val="dk1"/>
                          </a:solidFill>
                          <a:latin typeface="Arial"/>
                          <a:ea typeface="Arial"/>
                          <a:cs typeface="Arial"/>
                          <a:sym typeface="Arial"/>
                        </a:rPr>
                        <a:t>1</a:t>
                      </a:r>
                      <a:endParaRPr sz="2800" b="0" i="0" u="none" strike="noStrike" cap="none">
                        <a:solidFill>
                          <a:schemeClr val="dk1"/>
                        </a:solidFill>
                        <a:latin typeface="Arial"/>
                        <a:ea typeface="Arial"/>
                        <a:cs typeface="Arial"/>
                        <a:sym typeface="Arial"/>
                      </a:endParaRPr>
                    </a:p>
                  </a:txBody>
                  <a:tcPr marL="91450" marR="91450" marT="45725" marB="45725"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r" rtl="0">
                        <a:lnSpc>
                          <a:spcPct val="100000"/>
                        </a:lnSpc>
                        <a:spcBef>
                          <a:spcPts val="0"/>
                        </a:spcBef>
                        <a:spcAft>
                          <a:spcPts val="0"/>
                        </a:spcAft>
                        <a:buClr>
                          <a:schemeClr val="folHlink"/>
                        </a:buClr>
                        <a:buSzPts val="2520"/>
                        <a:buFont typeface="Noto Sans Symbols"/>
                        <a:buNone/>
                      </a:pPr>
                      <a:r>
                        <a:rPr lang="en-US" sz="2800" b="0" i="0" u="none" strike="noStrike" cap="none">
                          <a:solidFill>
                            <a:schemeClr val="dk1"/>
                          </a:solidFill>
                          <a:latin typeface="Arial"/>
                          <a:ea typeface="Arial"/>
                          <a:cs typeface="Arial"/>
                          <a:sym typeface="Arial"/>
                        </a:rPr>
                        <a:t>16</a:t>
                      </a:r>
                      <a:endParaRPr sz="2800" b="0" i="0" u="none" strike="noStrike" cap="none">
                        <a:solidFill>
                          <a:schemeClr val="dk1"/>
                        </a:solidFill>
                        <a:latin typeface="Arial"/>
                        <a:ea typeface="Arial"/>
                        <a:cs typeface="Arial"/>
                        <a:sym typeface="Arial"/>
                      </a:endParaRPr>
                    </a:p>
                  </a:txBody>
                  <a:tcPr marL="91450" marR="91450" marT="45725" marB="45725"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r" rtl="0">
                        <a:lnSpc>
                          <a:spcPct val="100000"/>
                        </a:lnSpc>
                        <a:spcBef>
                          <a:spcPts val="0"/>
                        </a:spcBef>
                        <a:spcAft>
                          <a:spcPts val="0"/>
                        </a:spcAft>
                        <a:buClr>
                          <a:schemeClr val="folHlink"/>
                        </a:buClr>
                        <a:buSzPts val="2520"/>
                        <a:buFont typeface="Noto Sans Symbols"/>
                        <a:buNone/>
                      </a:pPr>
                      <a:r>
                        <a:rPr lang="en-US" sz="2800" b="0" i="0" u="none" strike="noStrike" cap="none">
                          <a:solidFill>
                            <a:schemeClr val="dk1"/>
                          </a:solidFill>
                          <a:latin typeface="Arial"/>
                          <a:ea typeface="Arial"/>
                          <a:cs typeface="Arial"/>
                          <a:sym typeface="Arial"/>
                        </a:rPr>
                        <a:t>1</a:t>
                      </a:r>
                      <a:endParaRPr sz="2800" b="0" i="0" u="none" strike="noStrike" cap="none">
                        <a:solidFill>
                          <a:schemeClr val="dk1"/>
                        </a:solidFill>
                        <a:latin typeface="Arial"/>
                        <a:ea typeface="Arial"/>
                        <a:cs typeface="Arial"/>
                        <a:sym typeface="Arial"/>
                      </a:endParaRPr>
                    </a:p>
                  </a:txBody>
                  <a:tcPr marL="91450" marR="91450" marT="45725" marB="45725"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pic>
        <p:nvPicPr>
          <p:cNvPr id="644" name="Google Shape;644;p40"/>
          <p:cNvPicPr preferRelativeResize="0"/>
          <p:nvPr/>
        </p:nvPicPr>
        <p:blipFill rotWithShape="1">
          <a:blip r:embed="rId3">
            <a:alphaModFix/>
          </a:blip>
          <a:srcRect/>
          <a:stretch/>
        </p:blipFill>
        <p:spPr>
          <a:xfrm>
            <a:off x="0" y="457200"/>
            <a:ext cx="8839200" cy="609758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41"/>
          <p:cNvSpPr txBox="1">
            <a:spLocks noGrp="1"/>
          </p:cNvSpPr>
          <p:nvPr>
            <p:ph type="title"/>
          </p:nvPr>
        </p:nvSpPr>
        <p:spPr>
          <a:xfrm>
            <a:off x="457200" y="704850"/>
            <a:ext cx="82296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None/>
            </a:pPr>
            <a:r>
              <a:rPr lang="en-US"/>
              <a:t>Market Equilibrium</a:t>
            </a:r>
            <a:endParaRPr/>
          </a:p>
        </p:txBody>
      </p:sp>
      <p:sp>
        <p:nvSpPr>
          <p:cNvPr id="650" name="Google Shape;650;p41"/>
          <p:cNvSpPr txBox="1">
            <a:spLocks noGrp="1"/>
          </p:cNvSpPr>
          <p:nvPr>
            <p:ph type="body" idx="1"/>
          </p:nvPr>
        </p:nvSpPr>
        <p:spPr>
          <a:xfrm>
            <a:off x="457200" y="1935163"/>
            <a:ext cx="8229600" cy="4389437"/>
          </a:xfrm>
          <a:prstGeom prst="rect">
            <a:avLst/>
          </a:prstGeom>
          <a:noFill/>
          <a:ln>
            <a:noFill/>
          </a:ln>
        </p:spPr>
        <p:txBody>
          <a:bodyPr spcFirstLastPara="1" wrap="square" lIns="91425" tIns="45700" rIns="91425" bIns="45700" anchor="t" anchorCtr="0">
            <a:noAutofit/>
          </a:bodyPr>
          <a:lstStyle/>
          <a:p>
            <a:pPr marL="533400" lvl="0" indent="-533400" algn="l" rtl="0">
              <a:spcBef>
                <a:spcPts val="0"/>
              </a:spcBef>
              <a:spcAft>
                <a:spcPts val="0"/>
              </a:spcAft>
              <a:buSzPts val="2470"/>
              <a:buChar char="●"/>
            </a:pPr>
            <a:r>
              <a:rPr lang="en-US"/>
              <a:t>A </a:t>
            </a:r>
            <a:r>
              <a:rPr lang="en-US" b="1"/>
              <a:t>surplus </a:t>
            </a:r>
            <a:r>
              <a:rPr lang="en-US"/>
              <a:t>is the amount by which the quantity supplied is higher than the quantity demanded.</a:t>
            </a:r>
            <a:endParaRPr/>
          </a:p>
          <a:p>
            <a:pPr marL="533400" lvl="0" indent="-533400" algn="l" rtl="0">
              <a:spcBef>
                <a:spcPts val="520"/>
              </a:spcBef>
              <a:spcAft>
                <a:spcPts val="0"/>
              </a:spcAft>
              <a:buSzPts val="2470"/>
              <a:buFont typeface="Noto Sans Symbols"/>
              <a:buNone/>
            </a:pPr>
            <a:r>
              <a:rPr lang="en-US"/>
              <a:t>      1. A surplus signals that the price is too high.</a:t>
            </a:r>
            <a:r>
              <a:rPr lang="en-US" u="sng"/>
              <a:t> </a:t>
            </a:r>
            <a:endParaRPr/>
          </a:p>
          <a:p>
            <a:pPr marL="533400" lvl="0" indent="-533400" algn="l" rtl="0">
              <a:spcBef>
                <a:spcPts val="520"/>
              </a:spcBef>
              <a:spcAft>
                <a:spcPts val="0"/>
              </a:spcAft>
              <a:buSzPts val="2470"/>
              <a:buFont typeface="Noto Sans Symbols"/>
              <a:buNone/>
            </a:pPr>
            <a:r>
              <a:rPr lang="en-US"/>
              <a:t>      2. At that price, consumers will not buy all of the product that suppliers are willing to supply. </a:t>
            </a:r>
            <a:endParaRPr/>
          </a:p>
          <a:p>
            <a:pPr marL="533400" lvl="0" indent="-533400" algn="l" rtl="0">
              <a:spcBef>
                <a:spcPts val="520"/>
              </a:spcBef>
              <a:spcAft>
                <a:spcPts val="0"/>
              </a:spcAft>
              <a:buSzPts val="2470"/>
              <a:buFont typeface="Noto Sans Symbols"/>
              <a:buNone/>
            </a:pPr>
            <a:r>
              <a:rPr lang="en-US"/>
              <a:t>      3. In a competitive market, a surplus will not last. Sellers will lower their price to sell their goods.</a:t>
            </a:r>
            <a:endParaRPr/>
          </a:p>
          <a:p>
            <a:pPr marL="533400" lvl="0" indent="-376555" algn="l" rtl="0">
              <a:spcBef>
                <a:spcPts val="520"/>
              </a:spcBef>
              <a:spcAft>
                <a:spcPts val="0"/>
              </a:spcAft>
              <a:buSzPts val="247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0">
                                            <p:txEl>
                                              <p:pRg st="0" end="0"/>
                                            </p:txEl>
                                          </p:spTgt>
                                        </p:tgtEl>
                                        <p:attrNameLst>
                                          <p:attrName>style.visibility</p:attrName>
                                        </p:attrNameLst>
                                      </p:cBhvr>
                                      <p:to>
                                        <p:strVal val="visible"/>
                                      </p:to>
                                    </p:set>
                                    <p:animEffect transition="in" filter="fade">
                                      <p:cBhvr>
                                        <p:cTn id="7" dur="500"/>
                                        <p:tgtEl>
                                          <p:spTgt spid="6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0">
                                            <p:txEl>
                                              <p:pRg st="1" end="1"/>
                                            </p:txEl>
                                          </p:spTgt>
                                        </p:tgtEl>
                                        <p:attrNameLst>
                                          <p:attrName>style.visibility</p:attrName>
                                        </p:attrNameLst>
                                      </p:cBhvr>
                                      <p:to>
                                        <p:strVal val="visible"/>
                                      </p:to>
                                    </p:set>
                                    <p:animEffect transition="in" filter="fade">
                                      <p:cBhvr>
                                        <p:cTn id="12" dur="500"/>
                                        <p:tgtEl>
                                          <p:spTgt spid="6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50">
                                            <p:txEl>
                                              <p:pRg st="2" end="2"/>
                                            </p:txEl>
                                          </p:spTgt>
                                        </p:tgtEl>
                                        <p:attrNameLst>
                                          <p:attrName>style.visibility</p:attrName>
                                        </p:attrNameLst>
                                      </p:cBhvr>
                                      <p:to>
                                        <p:strVal val="visible"/>
                                      </p:to>
                                    </p:set>
                                    <p:animEffect transition="in" filter="fade">
                                      <p:cBhvr>
                                        <p:cTn id="17" dur="500"/>
                                        <p:tgtEl>
                                          <p:spTgt spid="6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50">
                                            <p:txEl>
                                              <p:pRg st="3" end="3"/>
                                            </p:txEl>
                                          </p:spTgt>
                                        </p:tgtEl>
                                        <p:attrNameLst>
                                          <p:attrName>style.visibility</p:attrName>
                                        </p:attrNameLst>
                                      </p:cBhvr>
                                      <p:to>
                                        <p:strVal val="visible"/>
                                      </p:to>
                                    </p:set>
                                    <p:animEffect transition="in" filter="fade">
                                      <p:cBhvr>
                                        <p:cTn id="22" dur="500"/>
                                        <p:tgtEl>
                                          <p:spTgt spid="65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50">
                                            <p:txEl>
                                              <p:pRg st="4" end="4"/>
                                            </p:txEl>
                                          </p:spTgt>
                                        </p:tgtEl>
                                        <p:attrNameLst>
                                          <p:attrName>style.visibility</p:attrName>
                                        </p:attrNameLst>
                                      </p:cBhvr>
                                      <p:to>
                                        <p:strVal val="visible"/>
                                      </p:to>
                                    </p:set>
                                    <p:animEffect transition="in" filter="fade">
                                      <p:cBhvr>
                                        <p:cTn id="27" dur="500"/>
                                        <p:tgtEl>
                                          <p:spTgt spid="6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pic>
        <p:nvPicPr>
          <p:cNvPr id="655" name="Google Shape;655;p42"/>
          <p:cNvPicPr preferRelativeResize="0"/>
          <p:nvPr/>
        </p:nvPicPr>
        <p:blipFill rotWithShape="1">
          <a:blip r:embed="rId3">
            <a:alphaModFix/>
          </a:blip>
          <a:srcRect/>
          <a:stretch/>
        </p:blipFill>
        <p:spPr>
          <a:xfrm>
            <a:off x="228600" y="506413"/>
            <a:ext cx="8915400" cy="6151562"/>
          </a:xfrm>
          <a:prstGeom prst="rect">
            <a:avLst/>
          </a:prstGeom>
          <a:noFill/>
          <a:ln>
            <a:noFill/>
          </a:ln>
        </p:spPr>
      </p:pic>
      <p:cxnSp>
        <p:nvCxnSpPr>
          <p:cNvPr id="656" name="Google Shape;656;p42"/>
          <p:cNvCxnSpPr/>
          <p:nvPr/>
        </p:nvCxnSpPr>
        <p:spPr>
          <a:xfrm>
            <a:off x="1600200" y="2971800"/>
            <a:ext cx="1981200" cy="0"/>
          </a:xfrm>
          <a:prstGeom prst="straightConnector1">
            <a:avLst/>
          </a:prstGeom>
          <a:noFill/>
          <a:ln w="25400" cap="flat" cmpd="sng">
            <a:solidFill>
              <a:srgbClr val="FF0000"/>
            </a:solidFill>
            <a:prstDash val="dash"/>
            <a:round/>
            <a:headEnd type="none" w="med" len="med"/>
            <a:tailEnd type="none" w="med" len="med"/>
          </a:ln>
        </p:spPr>
      </p:cxnSp>
      <p:cxnSp>
        <p:nvCxnSpPr>
          <p:cNvPr id="657" name="Google Shape;657;p42"/>
          <p:cNvCxnSpPr/>
          <p:nvPr/>
        </p:nvCxnSpPr>
        <p:spPr>
          <a:xfrm>
            <a:off x="2362200" y="2971800"/>
            <a:ext cx="76200" cy="2133600"/>
          </a:xfrm>
          <a:prstGeom prst="straightConnector1">
            <a:avLst/>
          </a:prstGeom>
          <a:noFill/>
          <a:ln w="25400" cap="flat" cmpd="sng">
            <a:solidFill>
              <a:srgbClr val="FF0000"/>
            </a:solidFill>
            <a:prstDash val="dash"/>
            <a:round/>
            <a:headEnd type="none" w="med" len="med"/>
            <a:tailEnd type="none" w="med" len="med"/>
          </a:ln>
        </p:spPr>
      </p:cxnSp>
      <p:cxnSp>
        <p:nvCxnSpPr>
          <p:cNvPr id="658" name="Google Shape;658;p42"/>
          <p:cNvCxnSpPr/>
          <p:nvPr/>
        </p:nvCxnSpPr>
        <p:spPr>
          <a:xfrm>
            <a:off x="3581400" y="2971800"/>
            <a:ext cx="0" cy="2057400"/>
          </a:xfrm>
          <a:prstGeom prst="straightConnector1">
            <a:avLst/>
          </a:prstGeom>
          <a:noFill/>
          <a:ln w="25400" cap="flat" cmpd="sng">
            <a:solidFill>
              <a:srgbClr val="FF0000"/>
            </a:solidFill>
            <a:prstDash val="dash"/>
            <a:round/>
            <a:headEnd type="none" w="med" len="med"/>
            <a:tailEnd type="none" w="med" len="med"/>
          </a:ln>
        </p:spPr>
      </p:cxnSp>
      <p:sp>
        <p:nvSpPr>
          <p:cNvPr id="659" name="Google Shape;659;p42"/>
          <p:cNvSpPr/>
          <p:nvPr/>
        </p:nvSpPr>
        <p:spPr>
          <a:xfrm rot="-3226143">
            <a:off x="2590800" y="2133600"/>
            <a:ext cx="1447800" cy="381000"/>
          </a:xfrm>
          <a:prstGeom prst="leftArrow">
            <a:avLst>
              <a:gd name="adj1" fmla="val 50000"/>
              <a:gd name="adj2" fmla="val 950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660" name="Google Shape;660;p42"/>
          <p:cNvSpPr txBox="1"/>
          <p:nvPr/>
        </p:nvSpPr>
        <p:spPr>
          <a:xfrm>
            <a:off x="4038600" y="1371600"/>
            <a:ext cx="22098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FF0000"/>
                </a:solidFill>
                <a:latin typeface="Constantia"/>
                <a:ea typeface="Constantia"/>
                <a:cs typeface="Constantia"/>
                <a:sym typeface="Constantia"/>
              </a:rPr>
              <a:t>Surplus</a:t>
            </a:r>
            <a:endParaRPr/>
          </a:p>
        </p:txBody>
      </p:sp>
      <p:sp>
        <p:nvSpPr>
          <p:cNvPr id="661" name="Google Shape;661;p42"/>
          <p:cNvSpPr txBox="1"/>
          <p:nvPr/>
        </p:nvSpPr>
        <p:spPr>
          <a:xfrm>
            <a:off x="2209800" y="5181600"/>
            <a:ext cx="7620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onstantia"/>
                <a:ea typeface="Constantia"/>
                <a:cs typeface="Constantia"/>
                <a:sym typeface="Constantia"/>
              </a:rPr>
              <a:t>4</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9"/>
                                        </p:tgtEl>
                                        <p:attrNameLst>
                                          <p:attrName>style.visibility</p:attrName>
                                        </p:attrNameLst>
                                      </p:cBhvr>
                                      <p:to>
                                        <p:strVal val="visible"/>
                                      </p:to>
                                    </p:set>
                                  </p:childTnLst>
                                </p:cTn>
                              </p:par>
                              <p:par>
                                <p:cTn id="19" presetID="2" presetClass="entr" presetSubtype="4" fill="hold" nodeType="withEffect">
                                  <p:stCondLst>
                                    <p:cond delay="0"/>
                                  </p:stCondLst>
                                  <p:childTnLst>
                                    <p:set>
                                      <p:cBhvr>
                                        <p:cTn id="20" dur="1" fill="hold">
                                          <p:stCondLst>
                                            <p:cond delay="0"/>
                                          </p:stCondLst>
                                        </p:cTn>
                                        <p:tgtEl>
                                          <p:spTgt spid="660"/>
                                        </p:tgtEl>
                                        <p:attrNameLst>
                                          <p:attrName>style.visibility</p:attrName>
                                        </p:attrNameLst>
                                      </p:cBhvr>
                                      <p:to>
                                        <p:strVal val="visible"/>
                                      </p:to>
                                    </p:set>
                                    <p:anim calcmode="lin" valueType="num">
                                      <p:cBhvr additive="base">
                                        <p:cTn id="21" dur="500"/>
                                        <p:tgtEl>
                                          <p:spTgt spid="6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43"/>
          <p:cNvSpPr txBox="1">
            <a:spLocks noGrp="1"/>
          </p:cNvSpPr>
          <p:nvPr>
            <p:ph type="title"/>
          </p:nvPr>
        </p:nvSpPr>
        <p:spPr>
          <a:xfrm>
            <a:off x="457200" y="704850"/>
            <a:ext cx="82296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None/>
            </a:pPr>
            <a:r>
              <a:rPr lang="en-US"/>
              <a:t>Market Equilibrium</a:t>
            </a:r>
            <a:endParaRPr/>
          </a:p>
        </p:txBody>
      </p:sp>
      <p:sp>
        <p:nvSpPr>
          <p:cNvPr id="667" name="Google Shape;667;p43"/>
          <p:cNvSpPr txBox="1">
            <a:spLocks noGrp="1"/>
          </p:cNvSpPr>
          <p:nvPr>
            <p:ph type="body" idx="1"/>
          </p:nvPr>
        </p:nvSpPr>
        <p:spPr>
          <a:xfrm>
            <a:off x="457200" y="1935163"/>
            <a:ext cx="8229600" cy="4389437"/>
          </a:xfrm>
          <a:prstGeom prst="rect">
            <a:avLst/>
          </a:prstGeom>
          <a:noFill/>
          <a:ln>
            <a:noFill/>
          </a:ln>
        </p:spPr>
        <p:txBody>
          <a:bodyPr spcFirstLastPara="1" wrap="square" lIns="91425" tIns="45700" rIns="91425" bIns="45700" anchor="t" anchorCtr="0">
            <a:noAutofit/>
          </a:bodyPr>
          <a:lstStyle/>
          <a:p>
            <a:pPr marL="273050" lvl="0" indent="-273050" algn="l" rtl="0">
              <a:spcBef>
                <a:spcPts val="0"/>
              </a:spcBef>
              <a:spcAft>
                <a:spcPts val="0"/>
              </a:spcAft>
              <a:buSzPts val="2470"/>
              <a:buChar char="●"/>
            </a:pPr>
            <a:r>
              <a:rPr lang="en-US"/>
              <a:t>A </a:t>
            </a:r>
            <a:r>
              <a:rPr lang="en-US" b="1"/>
              <a:t>shortage</a:t>
            </a:r>
            <a:r>
              <a:rPr lang="en-US"/>
              <a:t> is the amount by which the quantity demanded is higher than the quantity supplied</a:t>
            </a:r>
            <a:endParaRPr/>
          </a:p>
          <a:p>
            <a:pPr marL="273050" lvl="0" indent="-273050" algn="l" rtl="0">
              <a:spcBef>
                <a:spcPts val="520"/>
              </a:spcBef>
              <a:spcAft>
                <a:spcPts val="0"/>
              </a:spcAft>
              <a:buSzPts val="2470"/>
              <a:buFont typeface="Noto Sans Symbols"/>
              <a:buNone/>
            </a:pPr>
            <a:r>
              <a:rPr lang="en-US"/>
              <a:t>     1. A shortage signals that the price is too low. </a:t>
            </a:r>
            <a:endParaRPr/>
          </a:p>
          <a:p>
            <a:pPr marL="273050" lvl="0" indent="-273050" algn="l" rtl="0">
              <a:spcBef>
                <a:spcPts val="520"/>
              </a:spcBef>
              <a:spcAft>
                <a:spcPts val="0"/>
              </a:spcAft>
              <a:buSzPts val="2470"/>
              <a:buFont typeface="Noto Sans Symbols"/>
              <a:buNone/>
            </a:pPr>
            <a:r>
              <a:rPr lang="en-US"/>
              <a:t>     2. At that price, suppliers will not supply all of the product that consumers are willing to buy. </a:t>
            </a:r>
            <a:endParaRPr/>
          </a:p>
          <a:p>
            <a:pPr marL="273050" lvl="0" indent="-273050" algn="l" rtl="0">
              <a:spcBef>
                <a:spcPts val="520"/>
              </a:spcBef>
              <a:spcAft>
                <a:spcPts val="0"/>
              </a:spcAft>
              <a:buSzPts val="2470"/>
              <a:buFont typeface="Noto Sans Symbols"/>
              <a:buNone/>
            </a:pPr>
            <a:r>
              <a:rPr lang="en-US"/>
              <a:t>     3. In a competitive market, a shortage will not last. Sellers will raise their price.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7">
                                            <p:txEl>
                                              <p:pRg st="0" end="0"/>
                                            </p:txEl>
                                          </p:spTgt>
                                        </p:tgtEl>
                                        <p:attrNameLst>
                                          <p:attrName>style.visibility</p:attrName>
                                        </p:attrNameLst>
                                      </p:cBhvr>
                                      <p:to>
                                        <p:strVal val="visible"/>
                                      </p:to>
                                    </p:set>
                                    <p:animEffect transition="in" filter="fade">
                                      <p:cBhvr>
                                        <p:cTn id="7" dur="500"/>
                                        <p:tgtEl>
                                          <p:spTgt spid="6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7">
                                            <p:txEl>
                                              <p:pRg st="1" end="1"/>
                                            </p:txEl>
                                          </p:spTgt>
                                        </p:tgtEl>
                                        <p:attrNameLst>
                                          <p:attrName>style.visibility</p:attrName>
                                        </p:attrNameLst>
                                      </p:cBhvr>
                                      <p:to>
                                        <p:strVal val="visible"/>
                                      </p:to>
                                    </p:set>
                                    <p:animEffect transition="in" filter="fade">
                                      <p:cBhvr>
                                        <p:cTn id="12" dur="500"/>
                                        <p:tgtEl>
                                          <p:spTgt spid="6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7">
                                            <p:txEl>
                                              <p:pRg st="2" end="2"/>
                                            </p:txEl>
                                          </p:spTgt>
                                        </p:tgtEl>
                                        <p:attrNameLst>
                                          <p:attrName>style.visibility</p:attrName>
                                        </p:attrNameLst>
                                      </p:cBhvr>
                                      <p:to>
                                        <p:strVal val="visible"/>
                                      </p:to>
                                    </p:set>
                                    <p:animEffect transition="in" filter="fade">
                                      <p:cBhvr>
                                        <p:cTn id="17" dur="500"/>
                                        <p:tgtEl>
                                          <p:spTgt spid="6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67">
                                            <p:txEl>
                                              <p:pRg st="3" end="3"/>
                                            </p:txEl>
                                          </p:spTgt>
                                        </p:tgtEl>
                                        <p:attrNameLst>
                                          <p:attrName>style.visibility</p:attrName>
                                        </p:attrNameLst>
                                      </p:cBhvr>
                                      <p:to>
                                        <p:strVal val="visible"/>
                                      </p:to>
                                    </p:set>
                                    <p:animEffect transition="in" filter="fade">
                                      <p:cBhvr>
                                        <p:cTn id="22" dur="500"/>
                                        <p:tgtEl>
                                          <p:spTgt spid="6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pic>
        <p:nvPicPr>
          <p:cNvPr id="672" name="Google Shape;672;p44"/>
          <p:cNvPicPr preferRelativeResize="0"/>
          <p:nvPr/>
        </p:nvPicPr>
        <p:blipFill rotWithShape="1">
          <a:blip r:embed="rId3">
            <a:alphaModFix/>
          </a:blip>
          <a:srcRect/>
          <a:stretch/>
        </p:blipFill>
        <p:spPr>
          <a:xfrm>
            <a:off x="228600" y="506413"/>
            <a:ext cx="8915400" cy="6151562"/>
          </a:xfrm>
          <a:prstGeom prst="rect">
            <a:avLst/>
          </a:prstGeom>
          <a:noFill/>
          <a:ln>
            <a:noFill/>
          </a:ln>
        </p:spPr>
      </p:pic>
      <p:cxnSp>
        <p:nvCxnSpPr>
          <p:cNvPr id="673" name="Google Shape;673;p44"/>
          <p:cNvCxnSpPr/>
          <p:nvPr/>
        </p:nvCxnSpPr>
        <p:spPr>
          <a:xfrm>
            <a:off x="1600200" y="4038600"/>
            <a:ext cx="2133600" cy="0"/>
          </a:xfrm>
          <a:prstGeom prst="straightConnector1">
            <a:avLst/>
          </a:prstGeom>
          <a:noFill/>
          <a:ln w="25400" cap="flat" cmpd="sng">
            <a:solidFill>
              <a:srgbClr val="FF0000"/>
            </a:solidFill>
            <a:prstDash val="dash"/>
            <a:round/>
            <a:headEnd type="none" w="med" len="med"/>
            <a:tailEnd type="none" w="med" len="med"/>
          </a:ln>
        </p:spPr>
      </p:cxnSp>
      <p:cxnSp>
        <p:nvCxnSpPr>
          <p:cNvPr id="674" name="Google Shape;674;p44"/>
          <p:cNvCxnSpPr/>
          <p:nvPr/>
        </p:nvCxnSpPr>
        <p:spPr>
          <a:xfrm>
            <a:off x="2362200" y="4038600"/>
            <a:ext cx="0" cy="1066800"/>
          </a:xfrm>
          <a:prstGeom prst="straightConnector1">
            <a:avLst/>
          </a:prstGeom>
          <a:noFill/>
          <a:ln w="25400" cap="flat" cmpd="sng">
            <a:solidFill>
              <a:srgbClr val="FF0000"/>
            </a:solidFill>
            <a:prstDash val="dash"/>
            <a:round/>
            <a:headEnd type="none" w="med" len="med"/>
            <a:tailEnd type="none" w="med" len="med"/>
          </a:ln>
        </p:spPr>
      </p:cxnSp>
      <p:cxnSp>
        <p:nvCxnSpPr>
          <p:cNvPr id="675" name="Google Shape;675;p44"/>
          <p:cNvCxnSpPr/>
          <p:nvPr/>
        </p:nvCxnSpPr>
        <p:spPr>
          <a:xfrm>
            <a:off x="3810000" y="4114800"/>
            <a:ext cx="0" cy="914400"/>
          </a:xfrm>
          <a:prstGeom prst="straightConnector1">
            <a:avLst/>
          </a:prstGeom>
          <a:noFill/>
          <a:ln w="25400" cap="flat" cmpd="sng">
            <a:solidFill>
              <a:srgbClr val="FF0000"/>
            </a:solidFill>
            <a:prstDash val="dash"/>
            <a:round/>
            <a:headEnd type="none" w="med" len="med"/>
            <a:tailEnd type="none" w="med" len="med"/>
          </a:ln>
        </p:spPr>
      </p:cxnSp>
      <p:sp>
        <p:nvSpPr>
          <p:cNvPr id="676" name="Google Shape;676;p44"/>
          <p:cNvSpPr/>
          <p:nvPr/>
        </p:nvSpPr>
        <p:spPr>
          <a:xfrm rot="6558206">
            <a:off x="2209800" y="4648200"/>
            <a:ext cx="1447800" cy="381000"/>
          </a:xfrm>
          <a:prstGeom prst="leftArrow">
            <a:avLst>
              <a:gd name="adj1" fmla="val 50000"/>
              <a:gd name="adj2" fmla="val 950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677" name="Google Shape;677;p44"/>
          <p:cNvSpPr txBox="1"/>
          <p:nvPr/>
        </p:nvSpPr>
        <p:spPr>
          <a:xfrm>
            <a:off x="1524000" y="5638800"/>
            <a:ext cx="14478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FF0000"/>
                </a:solidFill>
                <a:latin typeface="Constantia"/>
                <a:ea typeface="Constantia"/>
                <a:cs typeface="Constantia"/>
                <a:sym typeface="Constantia"/>
              </a:rPr>
              <a:t>Shortage</a:t>
            </a:r>
            <a:endParaRPr/>
          </a:p>
        </p:txBody>
      </p:sp>
      <p:sp>
        <p:nvSpPr>
          <p:cNvPr id="678" name="Google Shape;678;p44"/>
          <p:cNvSpPr txBox="1"/>
          <p:nvPr/>
        </p:nvSpPr>
        <p:spPr>
          <a:xfrm>
            <a:off x="2133600" y="5257800"/>
            <a:ext cx="4572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onstantia"/>
                <a:ea typeface="Constantia"/>
                <a:cs typeface="Constantia"/>
                <a:sym typeface="Constantia"/>
              </a:rPr>
              <a:t>4</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3"/>
                                        </p:tgtEl>
                                        <p:attrNameLst>
                                          <p:attrName>style.visibility</p:attrName>
                                        </p:attrNameLst>
                                      </p:cBhvr>
                                      <p:to>
                                        <p:strVal val="visible"/>
                                      </p:to>
                                    </p:set>
                                    <p:animEffect transition="in" filter="fade">
                                      <p:cBhvr>
                                        <p:cTn id="7" dur="1000"/>
                                        <p:tgtEl>
                                          <p:spTgt spid="6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4"/>
                                        </p:tgtEl>
                                        <p:attrNameLst>
                                          <p:attrName>style.visibility</p:attrName>
                                        </p:attrNameLst>
                                      </p:cBhvr>
                                      <p:to>
                                        <p:strVal val="visible"/>
                                      </p:to>
                                    </p:set>
                                    <p:animEffect transition="in" filter="fade">
                                      <p:cBhvr>
                                        <p:cTn id="12" dur="1000"/>
                                        <p:tgtEl>
                                          <p:spTgt spid="6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75"/>
                                        </p:tgtEl>
                                        <p:attrNameLst>
                                          <p:attrName>style.visibility</p:attrName>
                                        </p:attrNameLst>
                                      </p:cBhvr>
                                      <p:to>
                                        <p:strVal val="visible"/>
                                      </p:to>
                                    </p:set>
                                    <p:animEffect transition="in" filter="fade">
                                      <p:cBhvr>
                                        <p:cTn id="17" dur="1000"/>
                                        <p:tgtEl>
                                          <p:spTgt spid="67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76"/>
                                        </p:tgtEl>
                                        <p:attrNameLst>
                                          <p:attrName>style.visibility</p:attrName>
                                        </p:attrNameLst>
                                      </p:cBhvr>
                                      <p:to>
                                        <p:strVal val="visible"/>
                                      </p:to>
                                    </p:set>
                                    <p:anim calcmode="lin" valueType="num">
                                      <p:cBhvr additive="base">
                                        <p:cTn id="22" dur="500"/>
                                        <p:tgtEl>
                                          <p:spTgt spid="676"/>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77"/>
                                        </p:tgtEl>
                                        <p:attrNameLst>
                                          <p:attrName>style.visibility</p:attrName>
                                        </p:attrNameLst>
                                      </p:cBhvr>
                                      <p:to>
                                        <p:strVal val="visible"/>
                                      </p:to>
                                    </p:set>
                                    <p:anim calcmode="lin" valueType="num">
                                      <p:cBhvr additive="base">
                                        <p:cTn id="25" dur="500"/>
                                        <p:tgtEl>
                                          <p:spTgt spid="6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8"/>
          <p:cNvSpPr txBox="1">
            <a:spLocks noGrp="1"/>
          </p:cNvSpPr>
          <p:nvPr>
            <p:ph type="title"/>
          </p:nvPr>
        </p:nvSpPr>
        <p:spPr>
          <a:xfrm>
            <a:off x="457200" y="152400"/>
            <a:ext cx="8229600" cy="588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None/>
            </a:pPr>
            <a:r>
              <a:rPr lang="en-US"/>
              <a:t>Demand</a:t>
            </a:r>
            <a:endParaRPr/>
          </a:p>
        </p:txBody>
      </p:sp>
      <p:sp>
        <p:nvSpPr>
          <p:cNvPr id="133" name="Google Shape;133;p18"/>
          <p:cNvSpPr txBox="1">
            <a:spLocks noGrp="1"/>
          </p:cNvSpPr>
          <p:nvPr>
            <p:ph type="body" idx="1"/>
          </p:nvPr>
        </p:nvSpPr>
        <p:spPr>
          <a:xfrm>
            <a:off x="0" y="723900"/>
            <a:ext cx="4971300" cy="5410200"/>
          </a:xfrm>
          <a:prstGeom prst="rect">
            <a:avLst/>
          </a:prstGeom>
          <a:noFill/>
          <a:ln>
            <a:noFill/>
          </a:ln>
        </p:spPr>
        <p:txBody>
          <a:bodyPr spcFirstLastPara="1" wrap="square" lIns="91425" tIns="45700" rIns="91425" bIns="45700" anchor="t" anchorCtr="0">
            <a:noAutofit/>
          </a:bodyPr>
          <a:lstStyle/>
          <a:p>
            <a:pPr marL="274320" lvl="0" indent="-274320" algn="l" rtl="0">
              <a:lnSpc>
                <a:spcPct val="80000"/>
              </a:lnSpc>
              <a:spcBef>
                <a:spcPts val="0"/>
              </a:spcBef>
              <a:spcAft>
                <a:spcPts val="0"/>
              </a:spcAft>
              <a:buClr>
                <a:schemeClr val="accent3"/>
              </a:buClr>
              <a:buSzPts val="2100"/>
              <a:buFont typeface="Noto Sans Symbols"/>
              <a:buChar char="●"/>
            </a:pPr>
            <a:r>
              <a:rPr lang="en-US" sz="2210"/>
              <a:t>Market: An arrangement through which potential buyers and sellers come together to exchange goods and services. Supply and demand together make a market</a:t>
            </a:r>
            <a:endParaRPr/>
          </a:p>
          <a:p>
            <a:pPr marL="274320" lvl="0" indent="-274320" algn="l" rtl="0">
              <a:lnSpc>
                <a:spcPct val="80000"/>
              </a:lnSpc>
              <a:spcBef>
                <a:spcPts val="442"/>
              </a:spcBef>
              <a:spcAft>
                <a:spcPts val="0"/>
              </a:spcAft>
              <a:buClr>
                <a:schemeClr val="accent3"/>
              </a:buClr>
              <a:buSzPts val="2100"/>
              <a:buFont typeface="Noto Sans Symbols"/>
              <a:buChar char="●"/>
            </a:pPr>
            <a:r>
              <a:rPr lang="en-US" sz="2210" b="1"/>
              <a:t>Demand</a:t>
            </a:r>
            <a:r>
              <a:rPr lang="en-US" sz="2210"/>
              <a:t> - The desire, willingness, and ability on the part of people to buy certain quantities of a product at different price levels.  </a:t>
            </a:r>
            <a:endParaRPr/>
          </a:p>
          <a:p>
            <a:pPr marL="274320" lvl="0" indent="-274320" algn="l" rtl="0">
              <a:lnSpc>
                <a:spcPct val="80000"/>
              </a:lnSpc>
              <a:spcBef>
                <a:spcPts val="442"/>
              </a:spcBef>
              <a:spcAft>
                <a:spcPts val="0"/>
              </a:spcAft>
              <a:buClr>
                <a:schemeClr val="accent3"/>
              </a:buClr>
              <a:buSzPts val="2100"/>
              <a:buFont typeface="Noto Sans Symbols"/>
              <a:buChar char="●"/>
            </a:pPr>
            <a:r>
              <a:rPr lang="en-US" sz="2210" u="sng"/>
              <a:t>Individual demand</a:t>
            </a:r>
            <a:r>
              <a:rPr lang="en-US" sz="2210"/>
              <a:t> is how many goods a single person is willing to buy at any price.  </a:t>
            </a:r>
            <a:endParaRPr/>
          </a:p>
          <a:p>
            <a:pPr marL="274320" lvl="0" indent="-274320" algn="l" rtl="0">
              <a:lnSpc>
                <a:spcPct val="80000"/>
              </a:lnSpc>
              <a:spcBef>
                <a:spcPts val="442"/>
              </a:spcBef>
              <a:spcAft>
                <a:spcPts val="0"/>
              </a:spcAft>
              <a:buClr>
                <a:schemeClr val="accent3"/>
              </a:buClr>
              <a:buSzPts val="2100"/>
              <a:buFont typeface="Noto Sans Symbols"/>
              <a:buChar char="●"/>
            </a:pPr>
            <a:r>
              <a:rPr lang="en-US" sz="2210" u="sng"/>
              <a:t>Market demand</a:t>
            </a:r>
            <a:r>
              <a:rPr lang="en-US" sz="2210"/>
              <a:t> is how many goods all people are willing to buy.</a:t>
            </a:r>
            <a:endParaRPr/>
          </a:p>
          <a:p>
            <a:pPr marL="274320" lvl="0" indent="-141001" algn="l" rtl="0">
              <a:lnSpc>
                <a:spcPct val="80000"/>
              </a:lnSpc>
              <a:spcBef>
                <a:spcPts val="442"/>
              </a:spcBef>
              <a:spcAft>
                <a:spcPts val="0"/>
              </a:spcAft>
              <a:buClr>
                <a:schemeClr val="accent3"/>
              </a:buClr>
              <a:buSzPts val="2100"/>
              <a:buFont typeface="Noto Sans Symbols"/>
              <a:buNone/>
            </a:pPr>
            <a:endParaRPr sz="2210"/>
          </a:p>
        </p:txBody>
      </p:sp>
      <p:sp>
        <p:nvSpPr>
          <p:cNvPr id="134" name="Google Shape;134;p18"/>
          <p:cNvSpPr txBox="1">
            <a:spLocks noGrp="1"/>
          </p:cNvSpPr>
          <p:nvPr>
            <p:ph type="body" idx="2"/>
          </p:nvPr>
        </p:nvSpPr>
        <p:spPr>
          <a:xfrm>
            <a:off x="4648200" y="1920875"/>
            <a:ext cx="4038600" cy="4433888"/>
          </a:xfrm>
          <a:prstGeom prst="rect">
            <a:avLst/>
          </a:prstGeom>
          <a:noFill/>
          <a:ln>
            <a:noFill/>
          </a:ln>
        </p:spPr>
        <p:txBody>
          <a:bodyPr spcFirstLastPara="1" wrap="square" lIns="91425" tIns="45700" rIns="91425" bIns="45700" anchor="t" anchorCtr="0">
            <a:noAutofit/>
          </a:bodyPr>
          <a:lstStyle/>
          <a:p>
            <a:pPr marL="274320" lvl="0" indent="-141001" algn="l" rtl="0">
              <a:lnSpc>
                <a:spcPct val="80000"/>
              </a:lnSpc>
              <a:spcBef>
                <a:spcPts val="0"/>
              </a:spcBef>
              <a:spcAft>
                <a:spcPts val="0"/>
              </a:spcAft>
              <a:buClr>
                <a:schemeClr val="accent3"/>
              </a:buClr>
              <a:buSzPts val="2100"/>
              <a:buFont typeface="Noto Sans Symbols"/>
              <a:buNone/>
            </a:pPr>
            <a:endParaRPr sz="2210"/>
          </a:p>
        </p:txBody>
      </p:sp>
      <p:pic>
        <p:nvPicPr>
          <p:cNvPr id="135" name="Google Shape;135;p18" descr="http://blog.nielsen.com/nielsenwire/wp-content/uploads/2009/02/consumer-goods.jpg"/>
          <p:cNvPicPr preferRelativeResize="0"/>
          <p:nvPr/>
        </p:nvPicPr>
        <p:blipFill rotWithShape="1">
          <a:blip r:embed="rId3">
            <a:alphaModFix/>
          </a:blip>
          <a:srcRect/>
          <a:stretch/>
        </p:blipFill>
        <p:spPr>
          <a:xfrm>
            <a:off x="4971225" y="1661965"/>
            <a:ext cx="4279899" cy="321813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xEl>
                                              <p:pRg st="0" end="0"/>
                                            </p:txEl>
                                          </p:spTgt>
                                        </p:tgtEl>
                                        <p:attrNameLst>
                                          <p:attrName>style.visibility</p:attrName>
                                        </p:attrNameLst>
                                      </p:cBhvr>
                                      <p:to>
                                        <p:strVal val="visible"/>
                                      </p:to>
                                    </p:set>
                                    <p:animEffect transition="in" filter="fade">
                                      <p:cBhvr>
                                        <p:cTn id="7" dur="500"/>
                                        <p:tgtEl>
                                          <p:spTgt spid="1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
                                            <p:txEl>
                                              <p:pRg st="1" end="1"/>
                                            </p:txEl>
                                          </p:spTgt>
                                        </p:tgtEl>
                                        <p:attrNameLst>
                                          <p:attrName>style.visibility</p:attrName>
                                        </p:attrNameLst>
                                      </p:cBhvr>
                                      <p:to>
                                        <p:strVal val="visible"/>
                                      </p:to>
                                    </p:set>
                                    <p:animEffect transition="in" filter="fade">
                                      <p:cBhvr>
                                        <p:cTn id="12" dur="500"/>
                                        <p:tgtEl>
                                          <p:spTgt spid="1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
                                            <p:txEl>
                                              <p:pRg st="2" end="2"/>
                                            </p:txEl>
                                          </p:spTgt>
                                        </p:tgtEl>
                                        <p:attrNameLst>
                                          <p:attrName>style.visibility</p:attrName>
                                        </p:attrNameLst>
                                      </p:cBhvr>
                                      <p:to>
                                        <p:strVal val="visible"/>
                                      </p:to>
                                    </p:set>
                                    <p:animEffect transition="in" filter="fade">
                                      <p:cBhvr>
                                        <p:cTn id="17" dur="500"/>
                                        <p:tgtEl>
                                          <p:spTgt spid="1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3">
                                            <p:txEl>
                                              <p:pRg st="3" end="3"/>
                                            </p:txEl>
                                          </p:spTgt>
                                        </p:tgtEl>
                                        <p:attrNameLst>
                                          <p:attrName>style.visibility</p:attrName>
                                        </p:attrNameLst>
                                      </p:cBhvr>
                                      <p:to>
                                        <p:strVal val="visible"/>
                                      </p:to>
                                    </p:set>
                                    <p:animEffect transition="in" filter="fade">
                                      <p:cBhvr>
                                        <p:cTn id="22" dur="500"/>
                                        <p:tgtEl>
                                          <p:spTgt spid="13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3">
                                            <p:txEl>
                                              <p:pRg st="4" end="4"/>
                                            </p:txEl>
                                          </p:spTgt>
                                        </p:tgtEl>
                                        <p:attrNameLst>
                                          <p:attrName>style.visibility</p:attrName>
                                        </p:attrNameLst>
                                      </p:cBhvr>
                                      <p:to>
                                        <p:strVal val="visible"/>
                                      </p:to>
                                    </p:set>
                                    <p:animEffect transition="in" filter="fade">
                                      <p:cBhvr>
                                        <p:cTn id="27" dur="500"/>
                                        <p:tgtEl>
                                          <p:spTgt spid="13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45"/>
          <p:cNvSpPr txBox="1">
            <a:spLocks noGrp="1"/>
          </p:cNvSpPr>
          <p:nvPr>
            <p:ph type="title"/>
          </p:nvPr>
        </p:nvSpPr>
        <p:spPr>
          <a:xfrm>
            <a:off x="457200" y="304800"/>
            <a:ext cx="82296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None/>
            </a:pPr>
            <a:r>
              <a:rPr lang="en-US"/>
              <a:t>Market Equilibrium</a:t>
            </a:r>
            <a:endParaRPr/>
          </a:p>
        </p:txBody>
      </p:sp>
      <p:sp>
        <p:nvSpPr>
          <p:cNvPr id="684" name="Google Shape;684;p45"/>
          <p:cNvSpPr txBox="1">
            <a:spLocks noGrp="1"/>
          </p:cNvSpPr>
          <p:nvPr>
            <p:ph type="body" idx="1"/>
          </p:nvPr>
        </p:nvSpPr>
        <p:spPr>
          <a:xfrm>
            <a:off x="457200" y="1600200"/>
            <a:ext cx="8305800" cy="4876800"/>
          </a:xfrm>
          <a:prstGeom prst="rect">
            <a:avLst/>
          </a:prstGeom>
          <a:noFill/>
          <a:ln>
            <a:noFill/>
          </a:ln>
        </p:spPr>
        <p:txBody>
          <a:bodyPr spcFirstLastPara="1" wrap="square" lIns="91425" tIns="45700" rIns="91425" bIns="45700" anchor="t" anchorCtr="0">
            <a:noAutofit/>
          </a:bodyPr>
          <a:lstStyle/>
          <a:p>
            <a:pPr marL="533400" lvl="0" indent="-533400" algn="l" rtl="0">
              <a:lnSpc>
                <a:spcPct val="90000"/>
              </a:lnSpc>
              <a:spcBef>
                <a:spcPts val="0"/>
              </a:spcBef>
              <a:spcAft>
                <a:spcPts val="0"/>
              </a:spcAft>
              <a:buSzPts val="2280"/>
              <a:buChar char="●"/>
            </a:pPr>
            <a:r>
              <a:rPr lang="en-US" sz="2400"/>
              <a:t>When operating without restriction, our market economy eliminates shortages and surpluses. </a:t>
            </a:r>
            <a:endParaRPr/>
          </a:p>
          <a:p>
            <a:pPr marL="533400" lvl="0" indent="-533400" algn="l" rtl="0">
              <a:lnSpc>
                <a:spcPct val="90000"/>
              </a:lnSpc>
              <a:spcBef>
                <a:spcPts val="480"/>
              </a:spcBef>
              <a:spcAft>
                <a:spcPts val="0"/>
              </a:spcAft>
              <a:buSzPts val="2280"/>
              <a:buFont typeface="Noto Sans Symbols"/>
              <a:buNone/>
            </a:pPr>
            <a:r>
              <a:rPr lang="en-US" sz="2400"/>
              <a:t>       1. Over time, a surplus forces the price down and a shortage forces the price up until supply and demand are balanced. </a:t>
            </a:r>
            <a:endParaRPr/>
          </a:p>
          <a:p>
            <a:pPr marL="533400" lvl="0" indent="-533400" algn="l" rtl="0">
              <a:lnSpc>
                <a:spcPct val="90000"/>
              </a:lnSpc>
              <a:spcBef>
                <a:spcPts val="480"/>
              </a:spcBef>
              <a:spcAft>
                <a:spcPts val="0"/>
              </a:spcAft>
              <a:buSzPts val="2280"/>
              <a:buFont typeface="Noto Sans Symbols"/>
              <a:buNone/>
            </a:pPr>
            <a:r>
              <a:rPr lang="en-US" sz="2400"/>
              <a:t>       2.The point where they achieve balance is the </a:t>
            </a:r>
            <a:r>
              <a:rPr lang="en-US" sz="2400" b="1"/>
              <a:t>equilibrium price</a:t>
            </a:r>
            <a:r>
              <a:rPr lang="en-US" sz="2400"/>
              <a:t>. At this price, neither a surplus nor a shortage exists.</a:t>
            </a:r>
            <a:endParaRPr/>
          </a:p>
          <a:p>
            <a:pPr marL="533400" lvl="0" indent="-533400" algn="l" rtl="0">
              <a:lnSpc>
                <a:spcPct val="90000"/>
              </a:lnSpc>
              <a:spcBef>
                <a:spcPts val="480"/>
              </a:spcBef>
              <a:spcAft>
                <a:spcPts val="0"/>
              </a:spcAft>
              <a:buSzPts val="2280"/>
              <a:buChar char="●"/>
            </a:pPr>
            <a:r>
              <a:rPr lang="en-US" sz="2400"/>
              <a:t>Once the market price reaches equilibrium, it tends to stay there until either supply or demand changes. </a:t>
            </a:r>
            <a:endParaRPr/>
          </a:p>
          <a:p>
            <a:pPr marL="533400" lvl="0" indent="-533400" algn="l" rtl="0">
              <a:lnSpc>
                <a:spcPct val="90000"/>
              </a:lnSpc>
              <a:spcBef>
                <a:spcPts val="480"/>
              </a:spcBef>
              <a:spcAft>
                <a:spcPts val="0"/>
              </a:spcAft>
              <a:buSzPts val="2280"/>
              <a:buFont typeface="Noto Sans Symbols"/>
              <a:buNone/>
            </a:pPr>
            <a:r>
              <a:rPr lang="en-US" sz="2400"/>
              <a:t>       1. When that happens, a temporary surplus or shortage occurs until the price adjusts to reach a new equilibrium price.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4">
                                            <p:txEl>
                                              <p:pRg st="0" end="0"/>
                                            </p:txEl>
                                          </p:spTgt>
                                        </p:tgtEl>
                                        <p:attrNameLst>
                                          <p:attrName>style.visibility</p:attrName>
                                        </p:attrNameLst>
                                      </p:cBhvr>
                                      <p:to>
                                        <p:strVal val="visible"/>
                                      </p:to>
                                    </p:set>
                                    <p:animEffect transition="in" filter="fade">
                                      <p:cBhvr>
                                        <p:cTn id="7" dur="500"/>
                                        <p:tgtEl>
                                          <p:spTgt spid="6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4">
                                            <p:txEl>
                                              <p:pRg st="1" end="1"/>
                                            </p:txEl>
                                          </p:spTgt>
                                        </p:tgtEl>
                                        <p:attrNameLst>
                                          <p:attrName>style.visibility</p:attrName>
                                        </p:attrNameLst>
                                      </p:cBhvr>
                                      <p:to>
                                        <p:strVal val="visible"/>
                                      </p:to>
                                    </p:set>
                                    <p:animEffect transition="in" filter="fade">
                                      <p:cBhvr>
                                        <p:cTn id="12" dur="500"/>
                                        <p:tgtEl>
                                          <p:spTgt spid="6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4">
                                            <p:txEl>
                                              <p:pRg st="2" end="2"/>
                                            </p:txEl>
                                          </p:spTgt>
                                        </p:tgtEl>
                                        <p:attrNameLst>
                                          <p:attrName>style.visibility</p:attrName>
                                        </p:attrNameLst>
                                      </p:cBhvr>
                                      <p:to>
                                        <p:strVal val="visible"/>
                                      </p:to>
                                    </p:set>
                                    <p:animEffect transition="in" filter="fade">
                                      <p:cBhvr>
                                        <p:cTn id="17" dur="500"/>
                                        <p:tgtEl>
                                          <p:spTgt spid="68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4">
                                            <p:txEl>
                                              <p:pRg st="3" end="3"/>
                                            </p:txEl>
                                          </p:spTgt>
                                        </p:tgtEl>
                                        <p:attrNameLst>
                                          <p:attrName>style.visibility</p:attrName>
                                        </p:attrNameLst>
                                      </p:cBhvr>
                                      <p:to>
                                        <p:strVal val="visible"/>
                                      </p:to>
                                    </p:set>
                                    <p:animEffect transition="in" filter="fade">
                                      <p:cBhvr>
                                        <p:cTn id="22" dur="500"/>
                                        <p:tgtEl>
                                          <p:spTgt spid="68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84">
                                            <p:txEl>
                                              <p:pRg st="4" end="4"/>
                                            </p:txEl>
                                          </p:spTgt>
                                        </p:tgtEl>
                                        <p:attrNameLst>
                                          <p:attrName>style.visibility</p:attrName>
                                        </p:attrNameLst>
                                      </p:cBhvr>
                                      <p:to>
                                        <p:strVal val="visible"/>
                                      </p:to>
                                    </p:set>
                                    <p:animEffect transition="in" filter="fade">
                                      <p:cBhvr>
                                        <p:cTn id="27" dur="500"/>
                                        <p:tgtEl>
                                          <p:spTgt spid="68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pic>
        <p:nvPicPr>
          <p:cNvPr id="689" name="Google Shape;689;p46"/>
          <p:cNvPicPr preferRelativeResize="0"/>
          <p:nvPr/>
        </p:nvPicPr>
        <p:blipFill rotWithShape="1">
          <a:blip r:embed="rId3">
            <a:alphaModFix/>
          </a:blip>
          <a:srcRect/>
          <a:stretch/>
        </p:blipFill>
        <p:spPr>
          <a:xfrm>
            <a:off x="0" y="381000"/>
            <a:ext cx="8991600" cy="6202363"/>
          </a:xfrm>
          <a:prstGeom prst="rect">
            <a:avLst/>
          </a:prstGeom>
          <a:noFill/>
          <a:ln>
            <a:noFill/>
          </a:ln>
        </p:spPr>
      </p:pic>
      <p:cxnSp>
        <p:nvCxnSpPr>
          <p:cNvPr id="690" name="Google Shape;690;p46"/>
          <p:cNvCxnSpPr/>
          <p:nvPr/>
        </p:nvCxnSpPr>
        <p:spPr>
          <a:xfrm>
            <a:off x="1295400" y="3429000"/>
            <a:ext cx="1524000" cy="0"/>
          </a:xfrm>
          <a:prstGeom prst="straightConnector1">
            <a:avLst/>
          </a:prstGeom>
          <a:noFill/>
          <a:ln w="25400" cap="flat" cmpd="sng">
            <a:solidFill>
              <a:srgbClr val="FF0000"/>
            </a:solidFill>
            <a:prstDash val="dash"/>
            <a:round/>
            <a:headEnd type="none" w="med" len="med"/>
            <a:tailEnd type="none" w="med" len="med"/>
          </a:ln>
        </p:spPr>
      </p:cxnSp>
      <p:cxnSp>
        <p:nvCxnSpPr>
          <p:cNvPr id="691" name="Google Shape;691;p46"/>
          <p:cNvCxnSpPr/>
          <p:nvPr/>
        </p:nvCxnSpPr>
        <p:spPr>
          <a:xfrm>
            <a:off x="2743200" y="3429000"/>
            <a:ext cx="0" cy="1600200"/>
          </a:xfrm>
          <a:prstGeom prst="straightConnector1">
            <a:avLst/>
          </a:prstGeom>
          <a:noFill/>
          <a:ln w="25400" cap="flat" cmpd="sng">
            <a:solidFill>
              <a:srgbClr val="FF0000"/>
            </a:solidFill>
            <a:prstDash val="dash"/>
            <a:round/>
            <a:headEnd type="none" w="med" len="med"/>
            <a:tailEnd type="none" w="med" len="med"/>
          </a:ln>
        </p:spPr>
      </p:cxnSp>
      <p:sp>
        <p:nvSpPr>
          <p:cNvPr id="692" name="Google Shape;692;p46"/>
          <p:cNvSpPr txBox="1"/>
          <p:nvPr/>
        </p:nvSpPr>
        <p:spPr>
          <a:xfrm>
            <a:off x="2590800" y="5181600"/>
            <a:ext cx="6096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onstantia"/>
                <a:ea typeface="Constantia"/>
                <a:cs typeface="Constantia"/>
                <a:sym typeface="Constantia"/>
              </a:rPr>
              <a:t>7</a:t>
            </a:r>
            <a:endParaRPr/>
          </a:p>
        </p:txBody>
      </p:sp>
      <p:sp>
        <p:nvSpPr>
          <p:cNvPr id="693" name="Google Shape;693;p46"/>
          <p:cNvSpPr/>
          <p:nvPr/>
        </p:nvSpPr>
        <p:spPr>
          <a:xfrm rot="-4903565">
            <a:off x="2133600" y="2286000"/>
            <a:ext cx="1447800" cy="381000"/>
          </a:xfrm>
          <a:prstGeom prst="leftArrow">
            <a:avLst>
              <a:gd name="adj1" fmla="val 50000"/>
              <a:gd name="adj2" fmla="val 950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694" name="Google Shape;694;p46"/>
          <p:cNvSpPr txBox="1"/>
          <p:nvPr/>
        </p:nvSpPr>
        <p:spPr>
          <a:xfrm>
            <a:off x="2743200" y="1143000"/>
            <a:ext cx="28194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FF0000"/>
                </a:solidFill>
                <a:latin typeface="Constantia"/>
                <a:ea typeface="Constantia"/>
                <a:cs typeface="Constantia"/>
                <a:sym typeface="Constantia"/>
              </a:rPr>
              <a:t>Market Equilibrium</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47"/>
          <p:cNvSpPr txBox="1">
            <a:spLocks noGrp="1"/>
          </p:cNvSpPr>
          <p:nvPr>
            <p:ph type="title"/>
          </p:nvPr>
        </p:nvSpPr>
        <p:spPr>
          <a:xfrm>
            <a:off x="457200" y="152400"/>
            <a:ext cx="82296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None/>
            </a:pPr>
            <a:r>
              <a:rPr lang="en-US"/>
              <a:t>Price Controls</a:t>
            </a:r>
            <a:endParaRPr/>
          </a:p>
        </p:txBody>
      </p:sp>
      <p:sp>
        <p:nvSpPr>
          <p:cNvPr id="700" name="Google Shape;700;p47"/>
          <p:cNvSpPr txBox="1">
            <a:spLocks noGrp="1"/>
          </p:cNvSpPr>
          <p:nvPr>
            <p:ph type="body" idx="1"/>
          </p:nvPr>
        </p:nvSpPr>
        <p:spPr>
          <a:xfrm>
            <a:off x="0" y="1295400"/>
            <a:ext cx="4038600" cy="5257800"/>
          </a:xfrm>
          <a:prstGeom prst="rect">
            <a:avLst/>
          </a:prstGeom>
          <a:noFill/>
          <a:ln>
            <a:noFill/>
          </a:ln>
        </p:spPr>
        <p:txBody>
          <a:bodyPr spcFirstLastPara="1" wrap="square" lIns="91425" tIns="45700" rIns="91425" bIns="45700" anchor="t" anchorCtr="0">
            <a:noAutofit/>
          </a:bodyPr>
          <a:lstStyle/>
          <a:p>
            <a:pPr marL="273050" lvl="0" indent="-273050" algn="l" rtl="0">
              <a:spcBef>
                <a:spcPts val="0"/>
              </a:spcBef>
              <a:spcAft>
                <a:spcPts val="0"/>
              </a:spcAft>
              <a:buSzPts val="2470"/>
              <a:buChar char="●"/>
            </a:pPr>
            <a:r>
              <a:rPr lang="en-US"/>
              <a:t>The government sometimes regulates prices if they think the market will result in unfair prices.</a:t>
            </a:r>
            <a:endParaRPr/>
          </a:p>
          <a:p>
            <a:pPr marL="273050" lvl="0" indent="-273050" algn="l" rtl="0">
              <a:spcBef>
                <a:spcPts val="520"/>
              </a:spcBef>
              <a:spcAft>
                <a:spcPts val="0"/>
              </a:spcAft>
              <a:buSzPts val="2470"/>
              <a:buFont typeface="Noto Sans Symbols"/>
              <a:buNone/>
            </a:pPr>
            <a:r>
              <a:rPr lang="en-US" b="1"/>
              <a:t>   - </a:t>
            </a:r>
            <a:r>
              <a:rPr lang="en-US"/>
              <a:t>Price Ceiling: maximum price that can be charged  Ex: rent</a:t>
            </a:r>
            <a:endParaRPr/>
          </a:p>
          <a:p>
            <a:pPr marL="273050" lvl="0" indent="-273050" algn="l" rtl="0">
              <a:spcBef>
                <a:spcPts val="520"/>
              </a:spcBef>
              <a:spcAft>
                <a:spcPts val="0"/>
              </a:spcAft>
              <a:buSzPts val="2470"/>
              <a:buFont typeface="Noto Sans Symbols"/>
              <a:buNone/>
            </a:pPr>
            <a:r>
              <a:rPr lang="en-US"/>
              <a:t>   - Price Floor: Minimum price than can be paid   Ex: minimum wage</a:t>
            </a:r>
            <a:endParaRPr/>
          </a:p>
          <a:p>
            <a:pPr marL="273050" lvl="0" indent="-273050" algn="l" rtl="0">
              <a:spcBef>
                <a:spcPts val="520"/>
              </a:spcBef>
              <a:spcAft>
                <a:spcPts val="0"/>
              </a:spcAft>
              <a:buSzPts val="2470"/>
              <a:buFont typeface="Noto Sans Symbols"/>
              <a:buNone/>
            </a:pPr>
            <a:endParaRPr/>
          </a:p>
        </p:txBody>
      </p:sp>
      <p:sp>
        <p:nvSpPr>
          <p:cNvPr id="701" name="Google Shape;701;p47"/>
          <p:cNvSpPr txBox="1">
            <a:spLocks noGrp="1"/>
          </p:cNvSpPr>
          <p:nvPr>
            <p:ph type="body" idx="2"/>
          </p:nvPr>
        </p:nvSpPr>
        <p:spPr>
          <a:xfrm>
            <a:off x="4648200" y="1920875"/>
            <a:ext cx="4038600" cy="4433888"/>
          </a:xfrm>
          <a:prstGeom prst="rect">
            <a:avLst/>
          </a:prstGeom>
          <a:noFill/>
          <a:ln>
            <a:noFill/>
          </a:ln>
        </p:spPr>
        <p:txBody>
          <a:bodyPr spcFirstLastPara="1" wrap="square" lIns="91425" tIns="45700" rIns="91425" bIns="45700" anchor="t" anchorCtr="0">
            <a:noAutofit/>
          </a:bodyPr>
          <a:lstStyle/>
          <a:p>
            <a:pPr marL="273050" lvl="0" indent="-116204" algn="l" rtl="0">
              <a:spcBef>
                <a:spcPts val="0"/>
              </a:spcBef>
              <a:spcAft>
                <a:spcPts val="0"/>
              </a:spcAft>
              <a:buSzPts val="2470"/>
              <a:buNone/>
            </a:pPr>
            <a:endParaRPr/>
          </a:p>
        </p:txBody>
      </p:sp>
      <p:pic>
        <p:nvPicPr>
          <p:cNvPr id="702" name="Google Shape;702;p47" descr="http://mste.illinois.edu/courses/ci330ms/youtsey/minimum%20wage.gif"/>
          <p:cNvPicPr preferRelativeResize="0"/>
          <p:nvPr/>
        </p:nvPicPr>
        <p:blipFill rotWithShape="1">
          <a:blip r:embed="rId3">
            <a:alphaModFix/>
          </a:blip>
          <a:srcRect/>
          <a:stretch/>
        </p:blipFill>
        <p:spPr>
          <a:xfrm>
            <a:off x="3886200" y="2133600"/>
            <a:ext cx="5105400" cy="365283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0">
                                            <p:txEl>
                                              <p:pRg st="0" end="0"/>
                                            </p:txEl>
                                          </p:spTgt>
                                        </p:tgtEl>
                                        <p:attrNameLst>
                                          <p:attrName>style.visibility</p:attrName>
                                        </p:attrNameLst>
                                      </p:cBhvr>
                                      <p:to>
                                        <p:strVal val="visible"/>
                                      </p:to>
                                    </p:set>
                                    <p:animEffect transition="in" filter="fade">
                                      <p:cBhvr>
                                        <p:cTn id="7" dur="500"/>
                                        <p:tgtEl>
                                          <p:spTgt spid="7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0">
                                            <p:txEl>
                                              <p:pRg st="1" end="1"/>
                                            </p:txEl>
                                          </p:spTgt>
                                        </p:tgtEl>
                                        <p:attrNameLst>
                                          <p:attrName>style.visibility</p:attrName>
                                        </p:attrNameLst>
                                      </p:cBhvr>
                                      <p:to>
                                        <p:strVal val="visible"/>
                                      </p:to>
                                    </p:set>
                                    <p:animEffect transition="in" filter="fade">
                                      <p:cBhvr>
                                        <p:cTn id="12" dur="500"/>
                                        <p:tgtEl>
                                          <p:spTgt spid="7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00">
                                            <p:txEl>
                                              <p:pRg st="2" end="2"/>
                                            </p:txEl>
                                          </p:spTgt>
                                        </p:tgtEl>
                                        <p:attrNameLst>
                                          <p:attrName>style.visibility</p:attrName>
                                        </p:attrNameLst>
                                      </p:cBhvr>
                                      <p:to>
                                        <p:strVal val="visible"/>
                                      </p:to>
                                    </p:set>
                                    <p:animEffect transition="in" filter="fade">
                                      <p:cBhvr>
                                        <p:cTn id="17" dur="500"/>
                                        <p:tgtEl>
                                          <p:spTgt spid="7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00">
                                            <p:txEl>
                                              <p:pRg st="3" end="3"/>
                                            </p:txEl>
                                          </p:spTgt>
                                        </p:tgtEl>
                                        <p:attrNameLst>
                                          <p:attrName>style.visibility</p:attrName>
                                        </p:attrNameLst>
                                      </p:cBhvr>
                                      <p:to>
                                        <p:strVal val="visible"/>
                                      </p:to>
                                    </p:set>
                                    <p:animEffect transition="in" filter="fade">
                                      <p:cBhvr>
                                        <p:cTn id="22" dur="500"/>
                                        <p:tgtEl>
                                          <p:spTgt spid="7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48"/>
          <p:cNvSpPr txBox="1">
            <a:spLocks noGrp="1"/>
          </p:cNvSpPr>
          <p:nvPr>
            <p:ph type="title"/>
          </p:nvPr>
        </p:nvSpPr>
        <p:spPr>
          <a:xfrm>
            <a:off x="457200" y="0"/>
            <a:ext cx="82296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None/>
            </a:pPr>
            <a:r>
              <a:rPr lang="en-US"/>
              <a:t>Prices as Signals</a:t>
            </a:r>
            <a:endParaRPr/>
          </a:p>
        </p:txBody>
      </p:sp>
      <p:sp>
        <p:nvSpPr>
          <p:cNvPr id="708" name="Google Shape;708;p48"/>
          <p:cNvSpPr txBox="1">
            <a:spLocks noGrp="1"/>
          </p:cNvSpPr>
          <p:nvPr>
            <p:ph type="body" idx="1"/>
          </p:nvPr>
        </p:nvSpPr>
        <p:spPr>
          <a:xfrm>
            <a:off x="457200" y="1143000"/>
            <a:ext cx="8229600" cy="5562600"/>
          </a:xfrm>
          <a:prstGeom prst="rect">
            <a:avLst/>
          </a:prstGeom>
          <a:noFill/>
          <a:ln>
            <a:noFill/>
          </a:ln>
        </p:spPr>
        <p:txBody>
          <a:bodyPr spcFirstLastPara="1" wrap="square" lIns="91425" tIns="45700" rIns="91425" bIns="45700" anchor="t" anchorCtr="0">
            <a:noAutofit/>
          </a:bodyPr>
          <a:lstStyle/>
          <a:p>
            <a:pPr marL="533400" lvl="0" indent="-533400" algn="l" rtl="0">
              <a:lnSpc>
                <a:spcPct val="90000"/>
              </a:lnSpc>
              <a:spcBef>
                <a:spcPts val="0"/>
              </a:spcBef>
              <a:spcAft>
                <a:spcPts val="0"/>
              </a:spcAft>
              <a:buClr>
                <a:schemeClr val="accent3"/>
              </a:buClr>
              <a:buSzPts val="2280"/>
              <a:buFont typeface="Noto Sans Symbols"/>
              <a:buChar char="●"/>
            </a:pPr>
            <a:r>
              <a:rPr lang="en-US" sz="2400"/>
              <a:t>Prices are signals that help businesses and consumers make decisions. </a:t>
            </a:r>
            <a:endParaRPr/>
          </a:p>
          <a:p>
            <a:pPr marL="533400" lvl="0" indent="-533400" algn="l" rtl="0">
              <a:lnSpc>
                <a:spcPct val="90000"/>
              </a:lnSpc>
              <a:spcBef>
                <a:spcPts val="480"/>
              </a:spcBef>
              <a:spcAft>
                <a:spcPts val="0"/>
              </a:spcAft>
              <a:buClr>
                <a:schemeClr val="accent3"/>
              </a:buClr>
              <a:buSzPts val="2280"/>
              <a:buFont typeface="Noto Sans Symbols"/>
              <a:buNone/>
            </a:pPr>
            <a:r>
              <a:rPr lang="en-US" sz="2400"/>
              <a:t>       </a:t>
            </a:r>
            <a:r>
              <a:rPr lang="en-US" sz="2200"/>
              <a:t>1. WHAT → Producers focus on goods and services that consumers are willing to buy at prices that yield a profit. </a:t>
            </a:r>
            <a:endParaRPr/>
          </a:p>
          <a:p>
            <a:pPr marL="533400" lvl="0" indent="-533400" algn="l" rtl="0">
              <a:lnSpc>
                <a:spcPct val="90000"/>
              </a:lnSpc>
              <a:spcBef>
                <a:spcPts val="440"/>
              </a:spcBef>
              <a:spcAft>
                <a:spcPts val="0"/>
              </a:spcAft>
              <a:buClr>
                <a:schemeClr val="accent3"/>
              </a:buClr>
              <a:buSzPts val="2090"/>
              <a:buFont typeface="Noto Sans Symbols"/>
              <a:buNone/>
            </a:pPr>
            <a:r>
              <a:rPr lang="en-US" sz="2200"/>
              <a:t>       2. HOW →  To stay in business, a supplier must find a way to provide a good or service at a price consumers will pay.</a:t>
            </a:r>
            <a:endParaRPr/>
          </a:p>
          <a:p>
            <a:pPr marL="533400" lvl="0" indent="-533400" algn="l" rtl="0">
              <a:lnSpc>
                <a:spcPct val="90000"/>
              </a:lnSpc>
              <a:spcBef>
                <a:spcPts val="440"/>
              </a:spcBef>
              <a:spcAft>
                <a:spcPts val="0"/>
              </a:spcAft>
              <a:buClr>
                <a:schemeClr val="accent3"/>
              </a:buClr>
              <a:buSzPts val="2090"/>
              <a:buFont typeface="Noto Sans Symbols"/>
              <a:buNone/>
            </a:pPr>
            <a:r>
              <a:rPr lang="en-US" sz="2200"/>
              <a:t>       3. FOR WHOM → Some businesses aim their products at a small # of consumers that will pay high prices, others at a large # of consumers that will pay a low price.</a:t>
            </a:r>
            <a:endParaRPr/>
          </a:p>
          <a:p>
            <a:pPr marL="533400" lvl="0" indent="-533400" algn="l" rtl="0">
              <a:lnSpc>
                <a:spcPct val="90000"/>
              </a:lnSpc>
              <a:spcBef>
                <a:spcPts val="520"/>
              </a:spcBef>
              <a:spcAft>
                <a:spcPts val="0"/>
              </a:spcAft>
              <a:buClr>
                <a:schemeClr val="accent3"/>
              </a:buClr>
              <a:buSzPts val="2470"/>
              <a:buFont typeface="Noto Sans Symbols"/>
              <a:buChar char="●"/>
            </a:pPr>
            <a:r>
              <a:rPr lang="en-US"/>
              <a:t>Characteristics of Price system</a:t>
            </a:r>
            <a:endParaRPr/>
          </a:p>
          <a:p>
            <a:pPr marL="533400" lvl="0" indent="-533400" algn="l" rtl="0">
              <a:lnSpc>
                <a:spcPct val="90000"/>
              </a:lnSpc>
              <a:spcBef>
                <a:spcPts val="520"/>
              </a:spcBef>
              <a:spcAft>
                <a:spcPts val="0"/>
              </a:spcAft>
              <a:buClr>
                <a:schemeClr val="accent3"/>
              </a:buClr>
              <a:buSzPts val="2470"/>
              <a:buFont typeface="Noto Sans Symbols"/>
              <a:buNone/>
            </a:pPr>
            <a:r>
              <a:rPr lang="en-US"/>
              <a:t>       1. Prices are a compromise </a:t>
            </a:r>
            <a:endParaRPr/>
          </a:p>
          <a:p>
            <a:pPr marL="533400" lvl="0" indent="-533400" algn="l" rtl="0">
              <a:lnSpc>
                <a:spcPct val="90000"/>
              </a:lnSpc>
              <a:spcBef>
                <a:spcPts val="520"/>
              </a:spcBef>
              <a:spcAft>
                <a:spcPts val="0"/>
              </a:spcAft>
              <a:buClr>
                <a:schemeClr val="accent3"/>
              </a:buClr>
              <a:buSzPts val="2470"/>
              <a:buFont typeface="Noto Sans Symbols"/>
              <a:buNone/>
            </a:pPr>
            <a:r>
              <a:rPr lang="en-US"/>
              <a:t>       2. Prices are flexible. </a:t>
            </a:r>
            <a:endParaRPr/>
          </a:p>
          <a:p>
            <a:pPr marL="533400" lvl="0" indent="-533400" algn="l" rtl="0">
              <a:lnSpc>
                <a:spcPct val="90000"/>
              </a:lnSpc>
              <a:spcBef>
                <a:spcPts val="520"/>
              </a:spcBef>
              <a:spcAft>
                <a:spcPts val="0"/>
              </a:spcAft>
              <a:buClr>
                <a:schemeClr val="accent3"/>
              </a:buClr>
              <a:buSzPts val="2470"/>
              <a:buFont typeface="Noto Sans Symbols"/>
              <a:buNone/>
            </a:pPr>
            <a:r>
              <a:rPr lang="en-US"/>
              <a:t>       3. The price system provides for freedom of choice. </a:t>
            </a:r>
            <a:endParaRPr/>
          </a:p>
          <a:p>
            <a:pPr marL="533400" lvl="0" indent="-533400" algn="l" rtl="0">
              <a:lnSpc>
                <a:spcPct val="90000"/>
              </a:lnSpc>
              <a:spcBef>
                <a:spcPts val="520"/>
              </a:spcBef>
              <a:spcAft>
                <a:spcPts val="0"/>
              </a:spcAft>
              <a:buClr>
                <a:schemeClr val="accent3"/>
              </a:buClr>
              <a:buSzPts val="2470"/>
              <a:buFont typeface="Noto Sans Symbols"/>
              <a:buNone/>
            </a:pPr>
            <a:r>
              <a:rPr lang="en-US"/>
              <a:t>       4. Prices are familiar. </a:t>
            </a:r>
            <a:endParaRPr/>
          </a:p>
          <a:p>
            <a:pPr marL="533400" lvl="0" indent="-533400" algn="l" rtl="0">
              <a:lnSpc>
                <a:spcPct val="90000"/>
              </a:lnSpc>
              <a:spcBef>
                <a:spcPts val="440"/>
              </a:spcBef>
              <a:spcAft>
                <a:spcPts val="0"/>
              </a:spcAft>
              <a:buClr>
                <a:schemeClr val="accent3"/>
              </a:buClr>
              <a:buSzPts val="2090"/>
              <a:buFont typeface="Noto Sans Symbols"/>
              <a:buNone/>
            </a:pPr>
            <a:endParaRPr sz="2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8">
                                            <p:txEl>
                                              <p:pRg st="0" end="0"/>
                                            </p:txEl>
                                          </p:spTgt>
                                        </p:tgtEl>
                                        <p:attrNameLst>
                                          <p:attrName>style.visibility</p:attrName>
                                        </p:attrNameLst>
                                      </p:cBhvr>
                                      <p:to>
                                        <p:strVal val="visible"/>
                                      </p:to>
                                    </p:set>
                                    <p:animEffect transition="in" filter="fade">
                                      <p:cBhvr>
                                        <p:cTn id="7" dur="500"/>
                                        <p:tgtEl>
                                          <p:spTgt spid="7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8">
                                            <p:txEl>
                                              <p:pRg st="1" end="1"/>
                                            </p:txEl>
                                          </p:spTgt>
                                        </p:tgtEl>
                                        <p:attrNameLst>
                                          <p:attrName>style.visibility</p:attrName>
                                        </p:attrNameLst>
                                      </p:cBhvr>
                                      <p:to>
                                        <p:strVal val="visible"/>
                                      </p:to>
                                    </p:set>
                                    <p:animEffect transition="in" filter="fade">
                                      <p:cBhvr>
                                        <p:cTn id="12" dur="500"/>
                                        <p:tgtEl>
                                          <p:spTgt spid="7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08">
                                            <p:txEl>
                                              <p:pRg st="2" end="2"/>
                                            </p:txEl>
                                          </p:spTgt>
                                        </p:tgtEl>
                                        <p:attrNameLst>
                                          <p:attrName>style.visibility</p:attrName>
                                        </p:attrNameLst>
                                      </p:cBhvr>
                                      <p:to>
                                        <p:strVal val="visible"/>
                                      </p:to>
                                    </p:set>
                                    <p:animEffect transition="in" filter="fade">
                                      <p:cBhvr>
                                        <p:cTn id="17" dur="500"/>
                                        <p:tgtEl>
                                          <p:spTgt spid="70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08">
                                            <p:txEl>
                                              <p:pRg st="3" end="3"/>
                                            </p:txEl>
                                          </p:spTgt>
                                        </p:tgtEl>
                                        <p:attrNameLst>
                                          <p:attrName>style.visibility</p:attrName>
                                        </p:attrNameLst>
                                      </p:cBhvr>
                                      <p:to>
                                        <p:strVal val="visible"/>
                                      </p:to>
                                    </p:set>
                                    <p:animEffect transition="in" filter="fade">
                                      <p:cBhvr>
                                        <p:cTn id="22" dur="500"/>
                                        <p:tgtEl>
                                          <p:spTgt spid="70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08">
                                            <p:txEl>
                                              <p:pRg st="4" end="4"/>
                                            </p:txEl>
                                          </p:spTgt>
                                        </p:tgtEl>
                                        <p:attrNameLst>
                                          <p:attrName>style.visibility</p:attrName>
                                        </p:attrNameLst>
                                      </p:cBhvr>
                                      <p:to>
                                        <p:strVal val="visible"/>
                                      </p:to>
                                    </p:set>
                                    <p:animEffect transition="in" filter="fade">
                                      <p:cBhvr>
                                        <p:cTn id="27" dur="500"/>
                                        <p:tgtEl>
                                          <p:spTgt spid="70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08">
                                            <p:txEl>
                                              <p:pRg st="5" end="5"/>
                                            </p:txEl>
                                          </p:spTgt>
                                        </p:tgtEl>
                                        <p:attrNameLst>
                                          <p:attrName>style.visibility</p:attrName>
                                        </p:attrNameLst>
                                      </p:cBhvr>
                                      <p:to>
                                        <p:strVal val="visible"/>
                                      </p:to>
                                    </p:set>
                                    <p:animEffect transition="in" filter="fade">
                                      <p:cBhvr>
                                        <p:cTn id="32" dur="500"/>
                                        <p:tgtEl>
                                          <p:spTgt spid="70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08">
                                            <p:txEl>
                                              <p:pRg st="6" end="6"/>
                                            </p:txEl>
                                          </p:spTgt>
                                        </p:tgtEl>
                                        <p:attrNameLst>
                                          <p:attrName>style.visibility</p:attrName>
                                        </p:attrNameLst>
                                      </p:cBhvr>
                                      <p:to>
                                        <p:strVal val="visible"/>
                                      </p:to>
                                    </p:set>
                                    <p:animEffect transition="in" filter="fade">
                                      <p:cBhvr>
                                        <p:cTn id="37" dur="500"/>
                                        <p:tgtEl>
                                          <p:spTgt spid="70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08">
                                            <p:txEl>
                                              <p:pRg st="7" end="7"/>
                                            </p:txEl>
                                          </p:spTgt>
                                        </p:tgtEl>
                                        <p:attrNameLst>
                                          <p:attrName>style.visibility</p:attrName>
                                        </p:attrNameLst>
                                      </p:cBhvr>
                                      <p:to>
                                        <p:strVal val="visible"/>
                                      </p:to>
                                    </p:set>
                                    <p:animEffect transition="in" filter="fade">
                                      <p:cBhvr>
                                        <p:cTn id="42" dur="500"/>
                                        <p:tgtEl>
                                          <p:spTgt spid="70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08">
                                            <p:txEl>
                                              <p:pRg st="8" end="8"/>
                                            </p:txEl>
                                          </p:spTgt>
                                        </p:tgtEl>
                                        <p:attrNameLst>
                                          <p:attrName>style.visibility</p:attrName>
                                        </p:attrNameLst>
                                      </p:cBhvr>
                                      <p:to>
                                        <p:strVal val="visible"/>
                                      </p:to>
                                    </p:set>
                                    <p:animEffect transition="in" filter="fade">
                                      <p:cBhvr>
                                        <p:cTn id="47" dur="500"/>
                                        <p:tgtEl>
                                          <p:spTgt spid="70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08">
                                            <p:txEl>
                                              <p:pRg st="9" end="9"/>
                                            </p:txEl>
                                          </p:spTgt>
                                        </p:tgtEl>
                                        <p:attrNameLst>
                                          <p:attrName>style.visibility</p:attrName>
                                        </p:attrNameLst>
                                      </p:cBhvr>
                                      <p:to>
                                        <p:strVal val="visible"/>
                                      </p:to>
                                    </p:set>
                                    <p:animEffect transition="in" filter="fade">
                                      <p:cBhvr>
                                        <p:cTn id="52" dur="500"/>
                                        <p:tgtEl>
                                          <p:spTgt spid="70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9"/>
          <p:cNvSpPr txBox="1">
            <a:spLocks noGrp="1"/>
          </p:cNvSpPr>
          <p:nvPr>
            <p:ph type="title"/>
          </p:nvPr>
        </p:nvSpPr>
        <p:spPr>
          <a:xfrm>
            <a:off x="1295400" y="304800"/>
            <a:ext cx="7313613"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None/>
            </a:pPr>
            <a:r>
              <a:rPr lang="en-US"/>
              <a:t>Demand Schedule</a:t>
            </a:r>
            <a:endParaRPr/>
          </a:p>
        </p:txBody>
      </p:sp>
      <p:sp>
        <p:nvSpPr>
          <p:cNvPr id="141" name="Google Shape;141;p19"/>
          <p:cNvSpPr txBox="1">
            <a:spLocks noGrp="1"/>
          </p:cNvSpPr>
          <p:nvPr>
            <p:ph type="body" idx="1"/>
          </p:nvPr>
        </p:nvSpPr>
        <p:spPr>
          <a:xfrm>
            <a:off x="1370013" y="1827213"/>
            <a:ext cx="3584575" cy="4114800"/>
          </a:xfrm>
          <a:prstGeom prst="rect">
            <a:avLst/>
          </a:prstGeom>
          <a:noFill/>
          <a:ln>
            <a:noFill/>
          </a:ln>
        </p:spPr>
        <p:txBody>
          <a:bodyPr spcFirstLastPara="1" wrap="square" lIns="91425" tIns="45700" rIns="91425" bIns="45700" anchor="t" anchorCtr="0">
            <a:noAutofit/>
          </a:bodyPr>
          <a:lstStyle/>
          <a:p>
            <a:pPr marL="273050" lvl="0" indent="-273050" algn="l" rtl="0">
              <a:spcBef>
                <a:spcPts val="0"/>
              </a:spcBef>
              <a:spcAft>
                <a:spcPts val="0"/>
              </a:spcAft>
              <a:buSzPts val="2375"/>
              <a:buChar char="●"/>
            </a:pPr>
            <a:r>
              <a:rPr lang="en-US" sz="2500"/>
              <a:t>A </a:t>
            </a:r>
            <a:r>
              <a:rPr lang="en-US" sz="2500" b="1"/>
              <a:t>demand schedule</a:t>
            </a:r>
            <a:r>
              <a:rPr lang="en-US" sz="2500"/>
              <a:t> is a table that lists the various quantities of a product or service that someone is willing to buy over a range of possible prices.</a:t>
            </a:r>
            <a:endParaRPr/>
          </a:p>
          <a:p>
            <a:pPr marL="639763" lvl="1" indent="-246062" algn="l" rtl="0">
              <a:spcBef>
                <a:spcPts val="420"/>
              </a:spcBef>
              <a:spcAft>
                <a:spcPts val="0"/>
              </a:spcAft>
              <a:buSzPts val="1785"/>
              <a:buFont typeface="Noto Sans Symbols"/>
              <a:buNone/>
            </a:pPr>
            <a:endParaRPr sz="2100"/>
          </a:p>
        </p:txBody>
      </p:sp>
      <p:graphicFrame>
        <p:nvGraphicFramePr>
          <p:cNvPr id="142" name="Google Shape;142;p19"/>
          <p:cNvGraphicFramePr/>
          <p:nvPr/>
        </p:nvGraphicFramePr>
        <p:xfrm>
          <a:off x="5105400" y="1600200"/>
          <a:ext cx="3584575" cy="4224400"/>
        </p:xfrm>
        <a:graphic>
          <a:graphicData uri="http://schemas.openxmlformats.org/drawingml/2006/table">
            <a:tbl>
              <a:tblPr>
                <a:noFill/>
                <a:tableStyleId>{91CAAE1C-8805-48EE-984D-B85AC570070F}</a:tableStyleId>
              </a:tblPr>
              <a:tblGrid>
                <a:gridCol w="1308100">
                  <a:extLst>
                    <a:ext uri="{9D8B030D-6E8A-4147-A177-3AD203B41FA5}">
                      <a16:colId xmlns:a16="http://schemas.microsoft.com/office/drawing/2014/main" val="20000"/>
                    </a:ext>
                  </a:extLst>
                </a:gridCol>
                <a:gridCol w="2276475">
                  <a:extLst>
                    <a:ext uri="{9D8B030D-6E8A-4147-A177-3AD203B41FA5}">
                      <a16:colId xmlns:a16="http://schemas.microsoft.com/office/drawing/2014/main" val="20001"/>
                    </a:ext>
                  </a:extLst>
                </a:gridCol>
              </a:tblGrid>
              <a:tr h="839800">
                <a:tc>
                  <a:txBody>
                    <a:bodyPr/>
                    <a:lstStyle/>
                    <a:p>
                      <a:pPr marL="342900" marR="0" lvl="0" indent="-342900" algn="l" rtl="0">
                        <a:lnSpc>
                          <a:spcPct val="100000"/>
                        </a:lnSpc>
                        <a:spcBef>
                          <a:spcPts val="0"/>
                        </a:spcBef>
                        <a:spcAft>
                          <a:spcPts val="0"/>
                        </a:spcAft>
                        <a:buClr>
                          <a:schemeClr val="dk1"/>
                        </a:buClr>
                        <a:buSzPts val="1500"/>
                        <a:buFont typeface="Verdana"/>
                        <a:buNone/>
                      </a:pPr>
                      <a:r>
                        <a:rPr lang="en-US" sz="1500" b="0" i="0" u="none" strike="noStrike" cap="none">
                          <a:solidFill>
                            <a:schemeClr val="dk1"/>
                          </a:solidFill>
                          <a:latin typeface="Verdana"/>
                          <a:ea typeface="Verdana"/>
                          <a:cs typeface="Verdana"/>
                          <a:sym typeface="Verdana"/>
                        </a:rPr>
                        <a:t>Price per Frosty</a:t>
                      </a:r>
                      <a:endParaRPr sz="1500" b="0" i="0" u="none" strike="noStrike" cap="none">
                        <a:solidFill>
                          <a:schemeClr val="dk1"/>
                        </a:solidFill>
                        <a:latin typeface="Verdana"/>
                        <a:ea typeface="Verdana"/>
                        <a:cs typeface="Verdana"/>
                        <a:sym typeface="Verdana"/>
                      </a:endParaRPr>
                    </a:p>
                  </a:txBody>
                  <a:tcPr marL="91450" marR="91450" marT="45725" marB="45725"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dk1"/>
                        </a:buClr>
                        <a:buSzPts val="1500"/>
                        <a:buFont typeface="Verdana"/>
                        <a:buNone/>
                      </a:pPr>
                      <a:r>
                        <a:rPr lang="en-US" sz="1500" b="0" i="0" u="none" strike="noStrike" cap="none">
                          <a:solidFill>
                            <a:schemeClr val="dk1"/>
                          </a:solidFill>
                          <a:latin typeface="Verdana"/>
                          <a:ea typeface="Verdana"/>
                          <a:cs typeface="Verdana"/>
                          <a:sym typeface="Verdana"/>
                        </a:rPr>
                        <a:t>Quantity Demanded per day</a:t>
                      </a:r>
                      <a:endParaRPr sz="1500" b="0" i="0" u="none" strike="noStrike" cap="none">
                        <a:solidFill>
                          <a:schemeClr val="dk1"/>
                        </a:solidFill>
                        <a:latin typeface="Verdana"/>
                        <a:ea typeface="Verdana"/>
                        <a:cs typeface="Verdana"/>
                        <a:sym typeface="Verdana"/>
                      </a:endParaRPr>
                    </a:p>
                  </a:txBody>
                  <a:tcPr marL="91450" marR="91450" marT="45725" marB="45725"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46125">
                <a:tc>
                  <a:txBody>
                    <a:bodyPr/>
                    <a:lstStyle/>
                    <a:p>
                      <a:pPr marL="342900" marR="0" lvl="0" indent="-342900" algn="r" rtl="0">
                        <a:lnSpc>
                          <a:spcPct val="100000"/>
                        </a:lnSpc>
                        <a:spcBef>
                          <a:spcPts val="0"/>
                        </a:spcBef>
                        <a:spcAft>
                          <a:spcPts val="0"/>
                        </a:spcAft>
                        <a:buClr>
                          <a:schemeClr val="dk1"/>
                        </a:buClr>
                        <a:buSzPts val="1500"/>
                        <a:buFont typeface="Verdana"/>
                        <a:buNone/>
                      </a:pPr>
                      <a:r>
                        <a:rPr lang="en-US" sz="1500" b="0" i="0" u="none" strike="noStrike" cap="none">
                          <a:solidFill>
                            <a:schemeClr val="dk1"/>
                          </a:solidFill>
                          <a:latin typeface="Verdana"/>
                          <a:ea typeface="Verdana"/>
                          <a:cs typeface="Verdana"/>
                          <a:sym typeface="Verdana"/>
                        </a:rPr>
                        <a:t>2</a:t>
                      </a:r>
                      <a:endParaRPr sz="1500" b="0" i="0" u="none" strike="noStrike" cap="none">
                        <a:solidFill>
                          <a:schemeClr val="dk1"/>
                        </a:solidFill>
                        <a:latin typeface="Verdana"/>
                        <a:ea typeface="Verdana"/>
                        <a:cs typeface="Verdana"/>
                        <a:sym typeface="Verdana"/>
                      </a:endParaRPr>
                    </a:p>
                  </a:txBody>
                  <a:tcPr marL="91450" marR="91450" marT="45725" marB="45725"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r" rtl="0">
                        <a:lnSpc>
                          <a:spcPct val="100000"/>
                        </a:lnSpc>
                        <a:spcBef>
                          <a:spcPts val="0"/>
                        </a:spcBef>
                        <a:spcAft>
                          <a:spcPts val="0"/>
                        </a:spcAft>
                        <a:buClr>
                          <a:schemeClr val="dk1"/>
                        </a:buClr>
                        <a:buSzPts val="1500"/>
                        <a:buFont typeface="Verdana"/>
                        <a:buNone/>
                      </a:pPr>
                      <a:r>
                        <a:rPr lang="en-US" sz="1500" b="0" i="0" u="none" strike="noStrike" cap="none">
                          <a:solidFill>
                            <a:schemeClr val="dk1"/>
                          </a:solidFill>
                          <a:latin typeface="Verdana"/>
                          <a:ea typeface="Verdana"/>
                          <a:cs typeface="Verdana"/>
                          <a:sym typeface="Verdana"/>
                        </a:rPr>
                        <a:t>4</a:t>
                      </a:r>
                      <a:endParaRPr sz="1500" b="0" i="0" u="none" strike="noStrike" cap="none">
                        <a:solidFill>
                          <a:schemeClr val="dk1"/>
                        </a:solidFill>
                        <a:latin typeface="Verdana"/>
                        <a:ea typeface="Verdana"/>
                        <a:cs typeface="Verdana"/>
                        <a:sym typeface="Verdana"/>
                      </a:endParaRPr>
                    </a:p>
                  </a:txBody>
                  <a:tcPr marL="91450" marR="91450" marT="45725" marB="45725"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84225">
                <a:tc>
                  <a:txBody>
                    <a:bodyPr/>
                    <a:lstStyle/>
                    <a:p>
                      <a:pPr marL="342900" marR="0" lvl="0" indent="-342900" algn="r" rtl="0">
                        <a:lnSpc>
                          <a:spcPct val="100000"/>
                        </a:lnSpc>
                        <a:spcBef>
                          <a:spcPts val="0"/>
                        </a:spcBef>
                        <a:spcAft>
                          <a:spcPts val="0"/>
                        </a:spcAft>
                        <a:buClr>
                          <a:schemeClr val="dk1"/>
                        </a:buClr>
                        <a:buSzPts val="1500"/>
                        <a:buFont typeface="Verdana"/>
                        <a:buNone/>
                      </a:pPr>
                      <a:r>
                        <a:rPr lang="en-US" sz="1500" b="0" i="0" u="none" strike="noStrike" cap="none">
                          <a:solidFill>
                            <a:schemeClr val="dk1"/>
                          </a:solidFill>
                          <a:latin typeface="Verdana"/>
                          <a:ea typeface="Verdana"/>
                          <a:cs typeface="Verdana"/>
                          <a:sym typeface="Verdana"/>
                        </a:rPr>
                        <a:t>1.50</a:t>
                      </a:r>
                      <a:endParaRPr sz="1500" b="0" i="0" u="none" strike="noStrike" cap="none">
                        <a:solidFill>
                          <a:schemeClr val="dk1"/>
                        </a:solidFill>
                        <a:latin typeface="Verdana"/>
                        <a:ea typeface="Verdana"/>
                        <a:cs typeface="Verdana"/>
                        <a:sym typeface="Verdana"/>
                      </a:endParaRPr>
                    </a:p>
                  </a:txBody>
                  <a:tcPr marL="91450" marR="91450" marT="45725" marB="45725"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r" rtl="0">
                        <a:lnSpc>
                          <a:spcPct val="100000"/>
                        </a:lnSpc>
                        <a:spcBef>
                          <a:spcPts val="0"/>
                        </a:spcBef>
                        <a:spcAft>
                          <a:spcPts val="0"/>
                        </a:spcAft>
                        <a:buClr>
                          <a:schemeClr val="dk1"/>
                        </a:buClr>
                        <a:buSzPts val="1500"/>
                        <a:buFont typeface="Verdana"/>
                        <a:buNone/>
                      </a:pPr>
                      <a:r>
                        <a:rPr lang="en-US" sz="1500" b="0" i="0" u="none" strike="noStrike" cap="none">
                          <a:solidFill>
                            <a:schemeClr val="dk1"/>
                          </a:solidFill>
                          <a:latin typeface="Verdana"/>
                          <a:ea typeface="Verdana"/>
                          <a:cs typeface="Verdana"/>
                          <a:sym typeface="Verdana"/>
                        </a:rPr>
                        <a:t>8</a:t>
                      </a:r>
                      <a:endParaRPr sz="1500" b="0" i="0" u="none" strike="noStrike" cap="none">
                        <a:solidFill>
                          <a:schemeClr val="dk1"/>
                        </a:solidFill>
                        <a:latin typeface="Verdana"/>
                        <a:ea typeface="Verdana"/>
                        <a:cs typeface="Verdana"/>
                        <a:sym typeface="Verdana"/>
                      </a:endParaRPr>
                    </a:p>
                  </a:txBody>
                  <a:tcPr marL="91450" marR="91450" marT="45725" marB="45725"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84225">
                <a:tc>
                  <a:txBody>
                    <a:bodyPr/>
                    <a:lstStyle/>
                    <a:p>
                      <a:pPr marL="342900" marR="0" lvl="0" indent="-342900" algn="r" rtl="0">
                        <a:lnSpc>
                          <a:spcPct val="100000"/>
                        </a:lnSpc>
                        <a:spcBef>
                          <a:spcPts val="0"/>
                        </a:spcBef>
                        <a:spcAft>
                          <a:spcPts val="0"/>
                        </a:spcAft>
                        <a:buClr>
                          <a:schemeClr val="dk1"/>
                        </a:buClr>
                        <a:buSzPts val="1500"/>
                        <a:buFont typeface="Verdana"/>
                        <a:buNone/>
                      </a:pPr>
                      <a:r>
                        <a:rPr lang="en-US" sz="1500" b="0" i="0" u="none" strike="noStrike" cap="none">
                          <a:solidFill>
                            <a:schemeClr val="dk1"/>
                          </a:solidFill>
                          <a:latin typeface="Verdana"/>
                          <a:ea typeface="Verdana"/>
                          <a:cs typeface="Verdana"/>
                          <a:sym typeface="Verdana"/>
                        </a:rPr>
                        <a:t>1</a:t>
                      </a:r>
                      <a:endParaRPr sz="1500" b="0" i="0" u="none" strike="noStrike" cap="none">
                        <a:solidFill>
                          <a:schemeClr val="dk1"/>
                        </a:solidFill>
                        <a:latin typeface="Verdana"/>
                        <a:ea typeface="Verdana"/>
                        <a:cs typeface="Verdana"/>
                        <a:sym typeface="Verdana"/>
                      </a:endParaRPr>
                    </a:p>
                  </a:txBody>
                  <a:tcPr marL="91450" marR="91450" marT="45725" marB="45725"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r" rtl="0">
                        <a:lnSpc>
                          <a:spcPct val="100000"/>
                        </a:lnSpc>
                        <a:spcBef>
                          <a:spcPts val="0"/>
                        </a:spcBef>
                        <a:spcAft>
                          <a:spcPts val="0"/>
                        </a:spcAft>
                        <a:buClr>
                          <a:schemeClr val="dk1"/>
                        </a:buClr>
                        <a:buSzPts val="1500"/>
                        <a:buFont typeface="Verdana"/>
                        <a:buNone/>
                      </a:pPr>
                      <a:r>
                        <a:rPr lang="en-US" sz="1500" b="0" i="0" u="none" strike="noStrike" cap="none">
                          <a:solidFill>
                            <a:schemeClr val="dk1"/>
                          </a:solidFill>
                          <a:latin typeface="Verdana"/>
                          <a:ea typeface="Verdana"/>
                          <a:cs typeface="Verdana"/>
                          <a:sym typeface="Verdana"/>
                        </a:rPr>
                        <a:t>13</a:t>
                      </a:r>
                      <a:endParaRPr sz="1500" b="0" i="0" u="none" strike="noStrike" cap="none">
                        <a:solidFill>
                          <a:schemeClr val="dk1"/>
                        </a:solidFill>
                        <a:latin typeface="Verdana"/>
                        <a:ea typeface="Verdana"/>
                        <a:cs typeface="Verdana"/>
                        <a:sym typeface="Verdana"/>
                      </a:endParaRPr>
                    </a:p>
                  </a:txBody>
                  <a:tcPr marL="91450" marR="91450" marT="45725" marB="45725"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85800">
                <a:tc>
                  <a:txBody>
                    <a:bodyPr/>
                    <a:lstStyle/>
                    <a:p>
                      <a:pPr marL="342900" marR="0" lvl="0" indent="-342900" algn="r" rtl="0">
                        <a:lnSpc>
                          <a:spcPct val="100000"/>
                        </a:lnSpc>
                        <a:spcBef>
                          <a:spcPts val="0"/>
                        </a:spcBef>
                        <a:spcAft>
                          <a:spcPts val="0"/>
                        </a:spcAft>
                        <a:buClr>
                          <a:schemeClr val="dk1"/>
                        </a:buClr>
                        <a:buSzPts val="1500"/>
                        <a:buFont typeface="Verdana"/>
                        <a:buNone/>
                      </a:pPr>
                      <a:r>
                        <a:rPr lang="en-US" sz="1500" b="0" i="0" u="none" strike="noStrike" cap="none">
                          <a:solidFill>
                            <a:schemeClr val="dk1"/>
                          </a:solidFill>
                          <a:latin typeface="Verdana"/>
                          <a:ea typeface="Verdana"/>
                          <a:cs typeface="Verdana"/>
                          <a:sym typeface="Verdana"/>
                        </a:rPr>
                        <a:t>.50</a:t>
                      </a:r>
                      <a:endParaRPr sz="1500" b="0" i="0" u="none" strike="noStrike" cap="none">
                        <a:solidFill>
                          <a:schemeClr val="dk1"/>
                        </a:solidFill>
                        <a:latin typeface="Verdana"/>
                        <a:ea typeface="Verdana"/>
                        <a:cs typeface="Verdana"/>
                        <a:sym typeface="Verdana"/>
                      </a:endParaRPr>
                    </a:p>
                  </a:txBody>
                  <a:tcPr marL="91450" marR="91450" marT="45725" marB="45725"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r" rtl="0">
                        <a:lnSpc>
                          <a:spcPct val="100000"/>
                        </a:lnSpc>
                        <a:spcBef>
                          <a:spcPts val="0"/>
                        </a:spcBef>
                        <a:spcAft>
                          <a:spcPts val="0"/>
                        </a:spcAft>
                        <a:buClr>
                          <a:schemeClr val="dk1"/>
                        </a:buClr>
                        <a:buSzPts val="1500"/>
                        <a:buFont typeface="Verdana"/>
                        <a:buNone/>
                      </a:pPr>
                      <a:r>
                        <a:rPr lang="en-US" sz="1500" b="0" i="0" u="none" strike="noStrike" cap="none">
                          <a:solidFill>
                            <a:schemeClr val="dk1"/>
                          </a:solidFill>
                          <a:latin typeface="Verdana"/>
                          <a:ea typeface="Verdana"/>
                          <a:cs typeface="Verdana"/>
                          <a:sym typeface="Verdana"/>
                        </a:rPr>
                        <a:t>19</a:t>
                      </a:r>
                      <a:endParaRPr sz="1500" b="0" i="0" u="none" strike="noStrike" cap="none">
                        <a:solidFill>
                          <a:schemeClr val="dk1"/>
                        </a:solidFill>
                        <a:latin typeface="Verdana"/>
                        <a:ea typeface="Verdana"/>
                        <a:cs typeface="Verdana"/>
                        <a:sym typeface="Verdana"/>
                      </a:endParaRPr>
                    </a:p>
                  </a:txBody>
                  <a:tcPr marL="91450" marR="91450" marT="45725" marB="45725"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684225">
                <a:tc>
                  <a:txBody>
                    <a:bodyPr/>
                    <a:lstStyle/>
                    <a:p>
                      <a:pPr marL="342900" marR="0" lvl="0" indent="-342900" algn="r" rtl="0">
                        <a:lnSpc>
                          <a:spcPct val="100000"/>
                        </a:lnSpc>
                        <a:spcBef>
                          <a:spcPts val="0"/>
                        </a:spcBef>
                        <a:spcAft>
                          <a:spcPts val="0"/>
                        </a:spcAft>
                        <a:buClr>
                          <a:schemeClr val="dk1"/>
                        </a:buClr>
                        <a:buSzPts val="1500"/>
                        <a:buFont typeface="Verdana"/>
                        <a:buNone/>
                      </a:pPr>
                      <a:r>
                        <a:rPr lang="en-US" sz="1500" b="0" i="0" u="none" strike="noStrike" cap="none">
                          <a:solidFill>
                            <a:schemeClr val="dk1"/>
                          </a:solidFill>
                          <a:latin typeface="Verdana"/>
                          <a:ea typeface="Verdana"/>
                          <a:cs typeface="Verdana"/>
                          <a:sym typeface="Verdana"/>
                        </a:rPr>
                        <a:t>.25</a:t>
                      </a:r>
                      <a:endParaRPr sz="1500" b="0" i="0" u="none" strike="noStrike" cap="none">
                        <a:solidFill>
                          <a:schemeClr val="dk1"/>
                        </a:solidFill>
                        <a:latin typeface="Verdana"/>
                        <a:ea typeface="Verdana"/>
                        <a:cs typeface="Verdana"/>
                        <a:sym typeface="Verdana"/>
                      </a:endParaRPr>
                    </a:p>
                  </a:txBody>
                  <a:tcPr marL="91450" marR="91450" marT="45725" marB="45725"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r" rtl="0">
                        <a:lnSpc>
                          <a:spcPct val="100000"/>
                        </a:lnSpc>
                        <a:spcBef>
                          <a:spcPts val="0"/>
                        </a:spcBef>
                        <a:spcAft>
                          <a:spcPts val="0"/>
                        </a:spcAft>
                        <a:buClr>
                          <a:schemeClr val="dk1"/>
                        </a:buClr>
                        <a:buSzPts val="1500"/>
                        <a:buFont typeface="Verdana"/>
                        <a:buNone/>
                      </a:pPr>
                      <a:r>
                        <a:rPr lang="en-US" sz="1500" b="0" i="0" u="none" strike="noStrike" cap="none">
                          <a:solidFill>
                            <a:schemeClr val="dk1"/>
                          </a:solidFill>
                          <a:latin typeface="Verdana"/>
                          <a:ea typeface="Verdana"/>
                          <a:cs typeface="Verdana"/>
                          <a:sym typeface="Verdana"/>
                        </a:rPr>
                        <a:t>25</a:t>
                      </a:r>
                      <a:endParaRPr sz="1500" b="0" i="0" u="none" strike="noStrike" cap="none">
                        <a:solidFill>
                          <a:schemeClr val="dk1"/>
                        </a:solidFill>
                        <a:latin typeface="Verdana"/>
                        <a:ea typeface="Verdana"/>
                        <a:cs typeface="Verdana"/>
                        <a:sym typeface="Verdana"/>
                      </a:endParaRPr>
                    </a:p>
                  </a:txBody>
                  <a:tcPr marL="91450" marR="91450" marT="45725" marB="45725"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43" name="Google Shape;143;p19"/>
          <p:cNvSpPr txBox="1"/>
          <p:nvPr/>
        </p:nvSpPr>
        <p:spPr>
          <a:xfrm>
            <a:off x="5867400" y="5942013"/>
            <a:ext cx="2438400" cy="6413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Demand Schedule for Wendy’s Frosties</a:t>
            </a:r>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500"/>
                                        <p:tgtEl>
                                          <p:spTgt spid="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1" end="1"/>
                                            </p:txEl>
                                          </p:spTgt>
                                        </p:tgtEl>
                                        <p:attrNameLst>
                                          <p:attrName>style.visibility</p:attrName>
                                        </p:attrNameLst>
                                      </p:cBhvr>
                                      <p:to>
                                        <p:strVal val="visible"/>
                                      </p:to>
                                    </p:set>
                                    <p:animEffect transition="in" filter="fade">
                                      <p:cBhvr>
                                        <p:cTn id="12" dur="500"/>
                                        <p:tgtEl>
                                          <p:spTgt spid="1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0"/>
          <p:cNvSpPr txBox="1">
            <a:spLocks noGrp="1"/>
          </p:cNvSpPr>
          <p:nvPr>
            <p:ph type="title"/>
          </p:nvPr>
        </p:nvSpPr>
        <p:spPr>
          <a:xfrm>
            <a:off x="457200" y="704850"/>
            <a:ext cx="82296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None/>
            </a:pPr>
            <a:r>
              <a:rPr lang="en-US"/>
              <a:t>Demand Graph</a:t>
            </a:r>
            <a:endParaRPr/>
          </a:p>
        </p:txBody>
      </p:sp>
      <p:sp>
        <p:nvSpPr>
          <p:cNvPr id="149" name="Google Shape;149;p20"/>
          <p:cNvSpPr txBox="1">
            <a:spLocks noGrp="1"/>
          </p:cNvSpPr>
          <p:nvPr>
            <p:ph type="body" idx="1"/>
          </p:nvPr>
        </p:nvSpPr>
        <p:spPr>
          <a:xfrm>
            <a:off x="457200" y="1935163"/>
            <a:ext cx="8229600" cy="4389437"/>
          </a:xfrm>
          <a:prstGeom prst="rect">
            <a:avLst/>
          </a:prstGeom>
          <a:noFill/>
          <a:ln>
            <a:noFill/>
          </a:ln>
        </p:spPr>
        <p:txBody>
          <a:bodyPr spcFirstLastPara="1" wrap="square" lIns="91425" tIns="45700" rIns="91425" bIns="45700" anchor="t" anchorCtr="0">
            <a:noAutofit/>
          </a:bodyPr>
          <a:lstStyle/>
          <a:p>
            <a:pPr marL="274320" lvl="0" indent="-274320" algn="l" rtl="0">
              <a:lnSpc>
                <a:spcPct val="90000"/>
              </a:lnSpc>
              <a:spcBef>
                <a:spcPts val="0"/>
              </a:spcBef>
              <a:spcAft>
                <a:spcPts val="0"/>
              </a:spcAft>
              <a:buClr>
                <a:schemeClr val="accent3"/>
              </a:buClr>
              <a:buSzPts val="2470"/>
              <a:buFont typeface="Noto Sans Symbols"/>
              <a:buChar char="●"/>
            </a:pPr>
            <a:r>
              <a:rPr lang="en-US"/>
              <a:t>A demand schedule can be shown as points on a graph.</a:t>
            </a:r>
            <a:endParaRPr/>
          </a:p>
          <a:p>
            <a:pPr marL="514350" lvl="0" indent="-514350" algn="l" rtl="0">
              <a:lnSpc>
                <a:spcPct val="90000"/>
              </a:lnSpc>
              <a:spcBef>
                <a:spcPts val="520"/>
              </a:spcBef>
              <a:spcAft>
                <a:spcPts val="0"/>
              </a:spcAft>
              <a:buClr>
                <a:schemeClr val="accent3"/>
              </a:buClr>
              <a:buSzPts val="2470"/>
              <a:buFont typeface="Noto Sans Symbols"/>
              <a:buAutoNum type="arabicPeriod"/>
            </a:pPr>
            <a:r>
              <a:rPr lang="en-US"/>
              <a:t>The graph lists prices on the vertical axis and quantities on the horizontal axis. </a:t>
            </a:r>
            <a:endParaRPr/>
          </a:p>
          <a:p>
            <a:pPr marL="514350" lvl="0" indent="-514350" algn="l" rtl="0">
              <a:lnSpc>
                <a:spcPct val="90000"/>
              </a:lnSpc>
              <a:spcBef>
                <a:spcPts val="520"/>
              </a:spcBef>
              <a:spcAft>
                <a:spcPts val="0"/>
              </a:spcAft>
              <a:buClr>
                <a:schemeClr val="accent3"/>
              </a:buClr>
              <a:buSzPts val="2470"/>
              <a:buFont typeface="Noto Sans Symbols"/>
              <a:buAutoNum type="arabicPeriod"/>
            </a:pPr>
            <a:r>
              <a:rPr lang="en-US"/>
              <a:t>Each point on the graph shows how many units of the product or service an individual will buy at a particular price. </a:t>
            </a:r>
            <a:endParaRPr/>
          </a:p>
          <a:p>
            <a:pPr marL="514350" lvl="0" indent="-514350" algn="l" rtl="0">
              <a:lnSpc>
                <a:spcPct val="90000"/>
              </a:lnSpc>
              <a:spcBef>
                <a:spcPts val="520"/>
              </a:spcBef>
              <a:spcAft>
                <a:spcPts val="0"/>
              </a:spcAft>
              <a:buClr>
                <a:schemeClr val="accent3"/>
              </a:buClr>
              <a:buSzPts val="2470"/>
              <a:buFont typeface="Noto Sans Symbols"/>
              <a:buAutoNum type="arabicPeriod"/>
            </a:pPr>
            <a:r>
              <a:rPr lang="en-US"/>
              <a:t>The </a:t>
            </a:r>
            <a:r>
              <a:rPr lang="en-US" b="1"/>
              <a:t>demand curve</a:t>
            </a:r>
            <a:r>
              <a:rPr lang="en-US"/>
              <a:t> is the line that connects these points.</a:t>
            </a:r>
            <a:endParaRPr/>
          </a:p>
          <a:p>
            <a:pPr marL="274320" lvl="0" indent="-117475" algn="l" rtl="0">
              <a:lnSpc>
                <a:spcPct val="90000"/>
              </a:lnSpc>
              <a:spcBef>
                <a:spcPts val="520"/>
              </a:spcBef>
              <a:spcAft>
                <a:spcPts val="0"/>
              </a:spcAft>
              <a:buClr>
                <a:schemeClr val="accent3"/>
              </a:buClr>
              <a:buSzPts val="2470"/>
              <a:buFont typeface="Noto Sans Symbols"/>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animEffect transition="in" filter="fade">
                                      <p:cBhvr>
                                        <p:cTn id="7" dur="500"/>
                                        <p:tgtEl>
                                          <p:spTgt spid="1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9">
                                            <p:txEl>
                                              <p:pRg st="1" end="1"/>
                                            </p:txEl>
                                          </p:spTgt>
                                        </p:tgtEl>
                                        <p:attrNameLst>
                                          <p:attrName>style.visibility</p:attrName>
                                        </p:attrNameLst>
                                      </p:cBhvr>
                                      <p:to>
                                        <p:strVal val="visible"/>
                                      </p:to>
                                    </p:set>
                                    <p:animEffect transition="in" filter="fade">
                                      <p:cBhvr>
                                        <p:cTn id="12" dur="500"/>
                                        <p:tgtEl>
                                          <p:spTgt spid="1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9">
                                            <p:txEl>
                                              <p:pRg st="2" end="2"/>
                                            </p:txEl>
                                          </p:spTgt>
                                        </p:tgtEl>
                                        <p:attrNameLst>
                                          <p:attrName>style.visibility</p:attrName>
                                        </p:attrNameLst>
                                      </p:cBhvr>
                                      <p:to>
                                        <p:strVal val="visible"/>
                                      </p:to>
                                    </p:set>
                                    <p:animEffect transition="in" filter="fade">
                                      <p:cBhvr>
                                        <p:cTn id="17" dur="500"/>
                                        <p:tgtEl>
                                          <p:spTgt spid="14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9">
                                            <p:txEl>
                                              <p:pRg st="3" end="3"/>
                                            </p:txEl>
                                          </p:spTgt>
                                        </p:tgtEl>
                                        <p:attrNameLst>
                                          <p:attrName>style.visibility</p:attrName>
                                        </p:attrNameLst>
                                      </p:cBhvr>
                                      <p:to>
                                        <p:strVal val="visible"/>
                                      </p:to>
                                    </p:set>
                                    <p:animEffect transition="in" filter="fade">
                                      <p:cBhvr>
                                        <p:cTn id="22" dur="500"/>
                                        <p:tgtEl>
                                          <p:spTgt spid="14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9">
                                            <p:txEl>
                                              <p:pRg st="4" end="4"/>
                                            </p:txEl>
                                          </p:spTgt>
                                        </p:tgtEl>
                                        <p:attrNameLst>
                                          <p:attrName>style.visibility</p:attrName>
                                        </p:attrNameLst>
                                      </p:cBhvr>
                                      <p:to>
                                        <p:strVal val="visible"/>
                                      </p:to>
                                    </p:set>
                                    <p:animEffect transition="in" filter="fade">
                                      <p:cBhvr>
                                        <p:cTn id="27" dur="500"/>
                                        <p:tgtEl>
                                          <p:spTgt spid="14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1"/>
          <p:cNvSpPr txBox="1">
            <a:spLocks noGrp="1"/>
          </p:cNvSpPr>
          <p:nvPr>
            <p:ph type="title"/>
          </p:nvPr>
        </p:nvSpPr>
        <p:spPr>
          <a:xfrm>
            <a:off x="457200" y="381000"/>
            <a:ext cx="82296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None/>
            </a:pPr>
            <a:r>
              <a:rPr lang="en-US"/>
              <a:t>The Mighty Demand Curve</a:t>
            </a:r>
            <a:endParaRPr/>
          </a:p>
        </p:txBody>
      </p:sp>
      <p:pic>
        <p:nvPicPr>
          <p:cNvPr id="155" name="Google Shape;155;p21"/>
          <p:cNvPicPr preferRelativeResize="0"/>
          <p:nvPr/>
        </p:nvPicPr>
        <p:blipFill rotWithShape="1">
          <a:blip r:embed="rId3">
            <a:alphaModFix/>
          </a:blip>
          <a:srcRect/>
          <a:stretch/>
        </p:blipFill>
        <p:spPr>
          <a:xfrm>
            <a:off x="1066800" y="1524000"/>
            <a:ext cx="6477000" cy="4953000"/>
          </a:xfrm>
          <a:prstGeom prst="rect">
            <a:avLst/>
          </a:prstGeom>
          <a:noFill/>
          <a:ln>
            <a:noFill/>
          </a:ln>
        </p:spPr>
      </p:pic>
      <p:sp>
        <p:nvSpPr>
          <p:cNvPr id="156" name="Google Shape;156;p21"/>
          <p:cNvSpPr txBox="1"/>
          <p:nvPr/>
        </p:nvSpPr>
        <p:spPr>
          <a:xfrm>
            <a:off x="2133600" y="1600200"/>
            <a:ext cx="1447800" cy="3667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grpSp>
        <p:nvGrpSpPr>
          <p:cNvPr id="161" name="Google Shape;161;p22"/>
          <p:cNvGrpSpPr/>
          <p:nvPr/>
        </p:nvGrpSpPr>
        <p:grpSpPr>
          <a:xfrm>
            <a:off x="4435475" y="1868488"/>
            <a:ext cx="3222625" cy="3757612"/>
            <a:chOff x="2782" y="728"/>
            <a:chExt cx="2030" cy="2367"/>
          </a:xfrm>
        </p:grpSpPr>
        <p:sp>
          <p:nvSpPr>
            <p:cNvPr id="162" name="Google Shape;162;p22"/>
            <p:cNvSpPr/>
            <p:nvPr/>
          </p:nvSpPr>
          <p:spPr>
            <a:xfrm>
              <a:off x="2782" y="728"/>
              <a:ext cx="2000" cy="2367"/>
            </a:xfrm>
            <a:custGeom>
              <a:avLst/>
              <a:gdLst/>
              <a:ahLst/>
              <a:cxnLst/>
              <a:rect l="l" t="t" r="r" b="b"/>
              <a:pathLst>
                <a:path w="2000" h="2367" extrusionOk="0">
                  <a:moveTo>
                    <a:pt x="0" y="0"/>
                  </a:moveTo>
                  <a:cubicBezTo>
                    <a:pt x="4" y="171"/>
                    <a:pt x="9" y="343"/>
                    <a:pt x="25" y="506"/>
                  </a:cubicBezTo>
                  <a:cubicBezTo>
                    <a:pt x="41" y="669"/>
                    <a:pt x="37" y="819"/>
                    <a:pt x="95" y="981"/>
                  </a:cubicBezTo>
                  <a:cubicBezTo>
                    <a:pt x="153" y="1143"/>
                    <a:pt x="233" y="1314"/>
                    <a:pt x="373" y="1475"/>
                  </a:cubicBezTo>
                  <a:cubicBezTo>
                    <a:pt x="513" y="1636"/>
                    <a:pt x="731" y="1820"/>
                    <a:pt x="936" y="1949"/>
                  </a:cubicBezTo>
                  <a:cubicBezTo>
                    <a:pt x="1141" y="2078"/>
                    <a:pt x="1424" y="2177"/>
                    <a:pt x="1601" y="2247"/>
                  </a:cubicBezTo>
                  <a:cubicBezTo>
                    <a:pt x="1778" y="2317"/>
                    <a:pt x="1889" y="2342"/>
                    <a:pt x="2000" y="2367"/>
                  </a:cubicBezTo>
                </a:path>
              </a:pathLst>
            </a:custGeom>
            <a:noFill/>
            <a:ln w="57150" cap="flat" cmpd="sng">
              <a:solidFill>
                <a:srgbClr val="053AB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3" name="Google Shape;163;p22"/>
            <p:cNvSpPr txBox="1"/>
            <p:nvPr/>
          </p:nvSpPr>
          <p:spPr>
            <a:xfrm>
              <a:off x="3975" y="2566"/>
              <a:ext cx="837" cy="28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400" b="1" i="1">
                  <a:solidFill>
                    <a:srgbClr val="053ABF"/>
                  </a:solidFill>
                  <a:latin typeface="Times New Roman"/>
                  <a:ea typeface="Times New Roman"/>
                  <a:cs typeface="Times New Roman"/>
                  <a:sym typeface="Times New Roman"/>
                </a:rPr>
                <a:t>Demand</a:t>
              </a:r>
              <a:endParaRPr/>
            </a:p>
          </p:txBody>
        </p:sp>
      </p:grpSp>
      <p:sp>
        <p:nvSpPr>
          <p:cNvPr id="164" name="Google Shape;164;p22"/>
          <p:cNvSpPr/>
          <p:nvPr/>
        </p:nvSpPr>
        <p:spPr>
          <a:xfrm>
            <a:off x="152400" y="2133600"/>
            <a:ext cx="3571875" cy="3024188"/>
          </a:xfrm>
          <a:prstGeom prst="rect">
            <a:avLst/>
          </a:prstGeom>
          <a:solidFill>
            <a:srgbClr val="FBF5DB"/>
          </a:solidFill>
          <a:ln w="12700" cap="flat" cmpd="sng">
            <a:solidFill>
              <a:schemeClr val="lt2"/>
            </a:solidFill>
            <a:prstDash val="solid"/>
            <a:miter lim="800000"/>
            <a:headEnd type="none" w="sm" len="sm"/>
            <a:tailEnd type="none" w="sm" len="sm"/>
          </a:ln>
          <a:effectLst>
            <a:outerShdw dist="35921" dir="2700000" algn="ctr" rotWithShape="0">
              <a:srgbClr val="808080"/>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65" name="Google Shape;165;p22"/>
          <p:cNvSpPr txBox="1"/>
          <p:nvPr/>
        </p:nvSpPr>
        <p:spPr>
          <a:xfrm>
            <a:off x="304800" y="2286000"/>
            <a:ext cx="1743075" cy="80803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US" sz="1800">
                <a:solidFill>
                  <a:schemeClr val="dk1"/>
                </a:solidFill>
                <a:latin typeface="Times New Roman"/>
                <a:ea typeface="Times New Roman"/>
                <a:cs typeface="Times New Roman"/>
                <a:sym typeface="Times New Roman"/>
              </a:rPr>
              <a:t>Cell phone service price</a:t>
            </a:r>
            <a:br>
              <a:rPr lang="en-US" sz="1800">
                <a:solidFill>
                  <a:schemeClr val="dk1"/>
                </a:solidFill>
                <a:latin typeface="Times New Roman"/>
                <a:ea typeface="Times New Roman"/>
                <a:cs typeface="Times New Roman"/>
                <a:sym typeface="Times New Roman"/>
              </a:rPr>
            </a:br>
            <a:r>
              <a:rPr lang="en-US" sz="1600" i="1">
                <a:solidFill>
                  <a:schemeClr val="dk1"/>
                </a:solidFill>
                <a:latin typeface="Times New Roman"/>
                <a:ea typeface="Times New Roman"/>
                <a:cs typeface="Times New Roman"/>
                <a:sym typeface="Times New Roman"/>
              </a:rPr>
              <a:t>(monthly bill)</a:t>
            </a:r>
            <a:endParaRPr sz="1600">
              <a:solidFill>
                <a:schemeClr val="dk1"/>
              </a:solidFill>
              <a:latin typeface="Times New Roman"/>
              <a:ea typeface="Times New Roman"/>
              <a:cs typeface="Times New Roman"/>
              <a:sym typeface="Times New Roman"/>
            </a:endParaRPr>
          </a:p>
        </p:txBody>
      </p:sp>
      <p:sp>
        <p:nvSpPr>
          <p:cNvPr id="166" name="Google Shape;166;p22"/>
          <p:cNvSpPr txBox="1"/>
          <p:nvPr/>
        </p:nvSpPr>
        <p:spPr>
          <a:xfrm>
            <a:off x="2057400" y="2286000"/>
            <a:ext cx="1371600" cy="80803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US" sz="1800">
                <a:solidFill>
                  <a:schemeClr val="dk1"/>
                </a:solidFill>
                <a:latin typeface="Times New Roman"/>
                <a:ea typeface="Times New Roman"/>
                <a:cs typeface="Times New Roman"/>
                <a:sym typeface="Times New Roman"/>
              </a:rPr>
              <a:t>Cell phone subscribers</a:t>
            </a:r>
            <a:br>
              <a:rPr lang="en-US" sz="1800">
                <a:solidFill>
                  <a:schemeClr val="dk1"/>
                </a:solidFill>
                <a:latin typeface="Times New Roman"/>
                <a:ea typeface="Times New Roman"/>
                <a:cs typeface="Times New Roman"/>
                <a:sym typeface="Times New Roman"/>
              </a:rPr>
            </a:br>
            <a:r>
              <a:rPr lang="en-US" sz="1600" i="1">
                <a:solidFill>
                  <a:schemeClr val="dk1"/>
                </a:solidFill>
                <a:latin typeface="Times New Roman"/>
                <a:ea typeface="Times New Roman"/>
                <a:cs typeface="Times New Roman"/>
                <a:sym typeface="Times New Roman"/>
              </a:rPr>
              <a:t>(millions)</a:t>
            </a:r>
            <a:endParaRPr/>
          </a:p>
        </p:txBody>
      </p:sp>
      <p:cxnSp>
        <p:nvCxnSpPr>
          <p:cNvPr id="167" name="Google Shape;167;p22"/>
          <p:cNvCxnSpPr/>
          <p:nvPr/>
        </p:nvCxnSpPr>
        <p:spPr>
          <a:xfrm rot="10800000">
            <a:off x="257175" y="3113088"/>
            <a:ext cx="3267075" cy="0"/>
          </a:xfrm>
          <a:prstGeom prst="straightConnector1">
            <a:avLst/>
          </a:prstGeom>
          <a:noFill/>
          <a:ln w="19050" cap="flat" cmpd="sng">
            <a:solidFill>
              <a:schemeClr val="lt2"/>
            </a:solidFill>
            <a:prstDash val="solid"/>
            <a:round/>
            <a:headEnd type="none" w="med" len="med"/>
            <a:tailEnd type="none" w="med" len="med"/>
          </a:ln>
        </p:spPr>
      </p:cxnSp>
      <p:sp>
        <p:nvSpPr>
          <p:cNvPr id="168" name="Google Shape;168;p22"/>
          <p:cNvSpPr txBox="1"/>
          <p:nvPr/>
        </p:nvSpPr>
        <p:spPr>
          <a:xfrm>
            <a:off x="608013" y="3138488"/>
            <a:ext cx="2667000" cy="3968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$ 124		  3.5 </a:t>
            </a:r>
            <a:endParaRPr/>
          </a:p>
        </p:txBody>
      </p:sp>
      <p:sp>
        <p:nvSpPr>
          <p:cNvPr id="169" name="Google Shape;169;p22"/>
          <p:cNvSpPr txBox="1"/>
          <p:nvPr/>
        </p:nvSpPr>
        <p:spPr>
          <a:xfrm>
            <a:off x="619125" y="3471863"/>
            <a:ext cx="2667000" cy="3968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   92		  7.6</a:t>
            </a:r>
            <a:endParaRPr/>
          </a:p>
        </p:txBody>
      </p:sp>
      <p:sp>
        <p:nvSpPr>
          <p:cNvPr id="170" name="Google Shape;170;p22"/>
          <p:cNvSpPr txBox="1"/>
          <p:nvPr/>
        </p:nvSpPr>
        <p:spPr>
          <a:xfrm>
            <a:off x="608013" y="3805238"/>
            <a:ext cx="2667000" cy="3968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   73	          	16.0 </a:t>
            </a:r>
            <a:endParaRPr/>
          </a:p>
        </p:txBody>
      </p:sp>
      <p:sp>
        <p:nvSpPr>
          <p:cNvPr id="171" name="Google Shape;171;p22"/>
          <p:cNvSpPr txBox="1"/>
          <p:nvPr/>
        </p:nvSpPr>
        <p:spPr>
          <a:xfrm>
            <a:off x="619125" y="4138613"/>
            <a:ext cx="2667000" cy="3968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   58	          	33.7 </a:t>
            </a:r>
            <a:endParaRPr/>
          </a:p>
        </p:txBody>
      </p:sp>
      <p:sp>
        <p:nvSpPr>
          <p:cNvPr id="172" name="Google Shape;172;p22"/>
          <p:cNvSpPr/>
          <p:nvPr/>
        </p:nvSpPr>
        <p:spPr>
          <a:xfrm>
            <a:off x="838200" y="609600"/>
            <a:ext cx="7543800" cy="771525"/>
          </a:xfrm>
          <a:prstGeom prst="rect">
            <a:avLst/>
          </a:prstGeom>
          <a:noFill/>
          <a:ln>
            <a:noFill/>
          </a:ln>
        </p:spPr>
        <p:txBody>
          <a:bodyPr spcFirstLastPara="1" wrap="square" lIns="92075" tIns="46025" rIns="92075" bIns="46025" anchor="t" anchorCtr="0">
            <a:noAutofit/>
          </a:bodyPr>
          <a:lstStyle/>
          <a:p>
            <a:pPr marL="342900" marR="0" lvl="0" indent="-342900" algn="l" rtl="0">
              <a:lnSpc>
                <a:spcPct val="60000"/>
              </a:lnSpc>
              <a:spcBef>
                <a:spcPts val="0"/>
              </a:spcBef>
              <a:spcAft>
                <a:spcPts val="0"/>
              </a:spcAft>
              <a:buClr>
                <a:schemeClr val="dk2"/>
              </a:buClr>
              <a:buSzPts val="2520"/>
              <a:buFont typeface="Noto Sans Symbols"/>
              <a:buNone/>
            </a:pPr>
            <a:r>
              <a:rPr lang="en-US" sz="3600">
                <a:solidFill>
                  <a:schemeClr val="dk1"/>
                </a:solidFill>
                <a:latin typeface="Constantia"/>
                <a:ea typeface="Constantia"/>
                <a:cs typeface="Constantia"/>
                <a:sym typeface="Constantia"/>
              </a:rPr>
              <a:t>Market Demand Schedule and Curve</a:t>
            </a:r>
            <a:endParaRPr/>
          </a:p>
        </p:txBody>
      </p:sp>
      <p:sp>
        <p:nvSpPr>
          <p:cNvPr id="173" name="Google Shape;173;p22"/>
          <p:cNvSpPr txBox="1"/>
          <p:nvPr/>
        </p:nvSpPr>
        <p:spPr>
          <a:xfrm>
            <a:off x="619125" y="4471988"/>
            <a:ext cx="2667000" cy="3968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   46	          	55.3 </a:t>
            </a:r>
            <a:endParaRPr/>
          </a:p>
        </p:txBody>
      </p:sp>
      <p:sp>
        <p:nvSpPr>
          <p:cNvPr id="174" name="Google Shape;174;p22"/>
          <p:cNvSpPr txBox="1"/>
          <p:nvPr/>
        </p:nvSpPr>
        <p:spPr>
          <a:xfrm>
            <a:off x="619125" y="4805363"/>
            <a:ext cx="2667000" cy="3968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   41	          	69.2 </a:t>
            </a:r>
            <a:endParaRPr/>
          </a:p>
        </p:txBody>
      </p:sp>
      <p:sp>
        <p:nvSpPr>
          <p:cNvPr id="175" name="Google Shape;175;p22"/>
          <p:cNvSpPr txBox="1"/>
          <p:nvPr/>
        </p:nvSpPr>
        <p:spPr>
          <a:xfrm>
            <a:off x="3543300" y="1970088"/>
            <a:ext cx="685800" cy="36671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Times New Roman"/>
                <a:ea typeface="Times New Roman"/>
                <a:cs typeface="Times New Roman"/>
                <a:sym typeface="Times New Roman"/>
              </a:rPr>
              <a:t>120</a:t>
            </a:r>
            <a:endParaRPr/>
          </a:p>
        </p:txBody>
      </p:sp>
      <p:sp>
        <p:nvSpPr>
          <p:cNvPr id="176" name="Google Shape;176;p22"/>
          <p:cNvSpPr txBox="1"/>
          <p:nvPr/>
        </p:nvSpPr>
        <p:spPr>
          <a:xfrm>
            <a:off x="3543300" y="2854325"/>
            <a:ext cx="685800" cy="36671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Times New Roman"/>
                <a:ea typeface="Times New Roman"/>
                <a:cs typeface="Times New Roman"/>
                <a:sym typeface="Times New Roman"/>
              </a:rPr>
              <a:t>100</a:t>
            </a:r>
            <a:endParaRPr/>
          </a:p>
        </p:txBody>
      </p:sp>
      <p:sp>
        <p:nvSpPr>
          <p:cNvPr id="177" name="Google Shape;177;p22"/>
          <p:cNvSpPr txBox="1"/>
          <p:nvPr/>
        </p:nvSpPr>
        <p:spPr>
          <a:xfrm>
            <a:off x="3543300" y="3738563"/>
            <a:ext cx="685800" cy="36671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Times New Roman"/>
                <a:ea typeface="Times New Roman"/>
                <a:cs typeface="Times New Roman"/>
                <a:sym typeface="Times New Roman"/>
              </a:rPr>
              <a:t>80</a:t>
            </a:r>
            <a:endParaRPr/>
          </a:p>
        </p:txBody>
      </p:sp>
      <p:sp>
        <p:nvSpPr>
          <p:cNvPr id="178" name="Google Shape;178;p22"/>
          <p:cNvSpPr txBox="1"/>
          <p:nvPr/>
        </p:nvSpPr>
        <p:spPr>
          <a:xfrm>
            <a:off x="3543300" y="5508625"/>
            <a:ext cx="685800" cy="36671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Times New Roman"/>
                <a:ea typeface="Times New Roman"/>
                <a:cs typeface="Times New Roman"/>
                <a:sym typeface="Times New Roman"/>
              </a:rPr>
              <a:t>40</a:t>
            </a:r>
            <a:endParaRPr/>
          </a:p>
        </p:txBody>
      </p:sp>
      <p:sp>
        <p:nvSpPr>
          <p:cNvPr id="179" name="Google Shape;179;p22"/>
          <p:cNvSpPr txBox="1"/>
          <p:nvPr/>
        </p:nvSpPr>
        <p:spPr>
          <a:xfrm>
            <a:off x="4054475" y="6081713"/>
            <a:ext cx="428625" cy="36671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Times New Roman"/>
                <a:ea typeface="Times New Roman"/>
                <a:cs typeface="Times New Roman"/>
                <a:sym typeface="Times New Roman"/>
              </a:rPr>
              <a:t>0</a:t>
            </a:r>
            <a:endParaRPr/>
          </a:p>
        </p:txBody>
      </p:sp>
      <p:sp>
        <p:nvSpPr>
          <p:cNvPr id="180" name="Google Shape;180;p22"/>
          <p:cNvSpPr txBox="1"/>
          <p:nvPr/>
        </p:nvSpPr>
        <p:spPr>
          <a:xfrm>
            <a:off x="4959350" y="6081713"/>
            <a:ext cx="517525" cy="36671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Times New Roman"/>
                <a:ea typeface="Times New Roman"/>
                <a:cs typeface="Times New Roman"/>
                <a:sym typeface="Times New Roman"/>
              </a:rPr>
              <a:t>20</a:t>
            </a:r>
            <a:endParaRPr/>
          </a:p>
        </p:txBody>
      </p:sp>
      <p:sp>
        <p:nvSpPr>
          <p:cNvPr id="181" name="Google Shape;181;p22"/>
          <p:cNvSpPr txBox="1"/>
          <p:nvPr/>
        </p:nvSpPr>
        <p:spPr>
          <a:xfrm>
            <a:off x="5438775" y="6081713"/>
            <a:ext cx="533400" cy="36671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Times New Roman"/>
                <a:ea typeface="Times New Roman"/>
                <a:cs typeface="Times New Roman"/>
                <a:sym typeface="Times New Roman"/>
              </a:rPr>
              <a:t>30</a:t>
            </a:r>
            <a:endParaRPr/>
          </a:p>
        </p:txBody>
      </p:sp>
      <p:sp>
        <p:nvSpPr>
          <p:cNvPr id="182" name="Google Shape;182;p22"/>
          <p:cNvSpPr txBox="1"/>
          <p:nvPr/>
        </p:nvSpPr>
        <p:spPr>
          <a:xfrm>
            <a:off x="5921375" y="6081713"/>
            <a:ext cx="517525" cy="36671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Times New Roman"/>
                <a:ea typeface="Times New Roman"/>
                <a:cs typeface="Times New Roman"/>
                <a:sym typeface="Times New Roman"/>
              </a:rPr>
              <a:t>40</a:t>
            </a:r>
            <a:endParaRPr/>
          </a:p>
        </p:txBody>
      </p:sp>
      <p:sp>
        <p:nvSpPr>
          <p:cNvPr id="183" name="Google Shape;183;p22"/>
          <p:cNvSpPr txBox="1"/>
          <p:nvPr/>
        </p:nvSpPr>
        <p:spPr>
          <a:xfrm>
            <a:off x="6446838" y="6081713"/>
            <a:ext cx="430212" cy="36671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Times New Roman"/>
                <a:ea typeface="Times New Roman"/>
                <a:cs typeface="Times New Roman"/>
                <a:sym typeface="Times New Roman"/>
              </a:rPr>
              <a:t>50</a:t>
            </a:r>
            <a:endParaRPr/>
          </a:p>
        </p:txBody>
      </p:sp>
      <p:sp>
        <p:nvSpPr>
          <p:cNvPr id="184" name="Google Shape;184;p22"/>
          <p:cNvSpPr/>
          <p:nvPr/>
        </p:nvSpPr>
        <p:spPr>
          <a:xfrm>
            <a:off x="4368800" y="1843088"/>
            <a:ext cx="119063" cy="119062"/>
          </a:xfrm>
          <a:prstGeom prst="ellipse">
            <a:avLst/>
          </a:prstGeom>
          <a:solidFill>
            <a:schemeClr val="dk1"/>
          </a:solidFill>
          <a:ln w="381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85" name="Google Shape;185;p22"/>
          <p:cNvSpPr/>
          <p:nvPr/>
        </p:nvSpPr>
        <p:spPr>
          <a:xfrm>
            <a:off x="4538663" y="3360738"/>
            <a:ext cx="119062" cy="119062"/>
          </a:xfrm>
          <a:prstGeom prst="ellipse">
            <a:avLst/>
          </a:prstGeom>
          <a:solidFill>
            <a:schemeClr val="dk1"/>
          </a:solidFill>
          <a:ln w="381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86" name="Google Shape;186;p22"/>
          <p:cNvSpPr/>
          <p:nvPr/>
        </p:nvSpPr>
        <p:spPr>
          <a:xfrm>
            <a:off x="4978400" y="4165600"/>
            <a:ext cx="119063" cy="119063"/>
          </a:xfrm>
          <a:prstGeom prst="ellipse">
            <a:avLst/>
          </a:prstGeom>
          <a:solidFill>
            <a:schemeClr val="dk1"/>
          </a:solidFill>
          <a:ln w="381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87" name="Google Shape;187;p22"/>
          <p:cNvSpPr/>
          <p:nvPr/>
        </p:nvSpPr>
        <p:spPr>
          <a:xfrm>
            <a:off x="5845175" y="4881563"/>
            <a:ext cx="119063" cy="119062"/>
          </a:xfrm>
          <a:prstGeom prst="ellipse">
            <a:avLst/>
          </a:prstGeom>
          <a:solidFill>
            <a:schemeClr val="dk1"/>
          </a:solidFill>
          <a:ln w="381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88" name="Google Shape;188;p22"/>
          <p:cNvSpPr txBox="1"/>
          <p:nvPr/>
        </p:nvSpPr>
        <p:spPr>
          <a:xfrm>
            <a:off x="3048000" y="1524000"/>
            <a:ext cx="1435100" cy="463550"/>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0"/>
              </a:spcBef>
              <a:spcAft>
                <a:spcPts val="0"/>
              </a:spcAft>
              <a:buNone/>
            </a:pPr>
            <a:r>
              <a:rPr lang="en-US" sz="1800">
                <a:solidFill>
                  <a:schemeClr val="dk1"/>
                </a:solidFill>
                <a:latin typeface="Times New Roman"/>
                <a:ea typeface="Times New Roman"/>
                <a:cs typeface="Times New Roman"/>
                <a:sym typeface="Times New Roman"/>
              </a:rPr>
              <a:t>Price</a:t>
            </a:r>
            <a:br>
              <a:rPr lang="en-US" sz="1800">
                <a:solidFill>
                  <a:schemeClr val="dk1"/>
                </a:solidFill>
                <a:latin typeface="Times New Roman"/>
                <a:ea typeface="Times New Roman"/>
                <a:cs typeface="Times New Roman"/>
                <a:sym typeface="Times New Roman"/>
              </a:rPr>
            </a:br>
            <a:r>
              <a:rPr lang="en-US" sz="1600" i="1">
                <a:solidFill>
                  <a:schemeClr val="dk1"/>
                </a:solidFill>
                <a:latin typeface="Times New Roman"/>
                <a:ea typeface="Times New Roman"/>
                <a:cs typeface="Times New Roman"/>
                <a:sym typeface="Times New Roman"/>
              </a:rPr>
              <a:t>(monthly bill)</a:t>
            </a:r>
            <a:endParaRPr/>
          </a:p>
        </p:txBody>
      </p:sp>
      <p:sp>
        <p:nvSpPr>
          <p:cNvPr id="189" name="Google Shape;189;p22"/>
          <p:cNvSpPr txBox="1"/>
          <p:nvPr/>
        </p:nvSpPr>
        <p:spPr>
          <a:xfrm>
            <a:off x="7924800" y="6156325"/>
            <a:ext cx="1219200" cy="701675"/>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r>
              <a:rPr lang="en-US" sz="1800">
                <a:solidFill>
                  <a:schemeClr val="dk1"/>
                </a:solidFill>
                <a:latin typeface="Times New Roman"/>
                <a:ea typeface="Times New Roman"/>
                <a:cs typeface="Times New Roman"/>
                <a:sym typeface="Times New Roman"/>
              </a:rPr>
              <a:t>Quantity</a:t>
            </a:r>
            <a:br>
              <a:rPr lang="en-US" sz="1800">
                <a:solidFill>
                  <a:schemeClr val="dk1"/>
                </a:solidFill>
                <a:latin typeface="Times New Roman"/>
                <a:ea typeface="Times New Roman"/>
                <a:cs typeface="Times New Roman"/>
                <a:sym typeface="Times New Roman"/>
              </a:rPr>
            </a:br>
            <a:r>
              <a:rPr lang="en-US" sz="1600" i="1">
                <a:solidFill>
                  <a:schemeClr val="dk1"/>
                </a:solidFill>
                <a:latin typeface="Times New Roman"/>
                <a:ea typeface="Times New Roman"/>
                <a:cs typeface="Times New Roman"/>
                <a:sym typeface="Times New Roman"/>
              </a:rPr>
              <a:t>(millions of </a:t>
            </a:r>
            <a:br>
              <a:rPr lang="en-US" sz="1600" i="1">
                <a:solidFill>
                  <a:schemeClr val="dk1"/>
                </a:solidFill>
                <a:latin typeface="Times New Roman"/>
                <a:ea typeface="Times New Roman"/>
                <a:cs typeface="Times New Roman"/>
                <a:sym typeface="Times New Roman"/>
              </a:rPr>
            </a:br>
            <a:r>
              <a:rPr lang="en-US" sz="1600" i="1">
                <a:solidFill>
                  <a:schemeClr val="dk1"/>
                </a:solidFill>
                <a:latin typeface="Times New Roman"/>
                <a:ea typeface="Times New Roman"/>
                <a:cs typeface="Times New Roman"/>
                <a:sym typeface="Times New Roman"/>
              </a:rPr>
              <a:t>subscribers)</a:t>
            </a:r>
            <a:endParaRPr/>
          </a:p>
        </p:txBody>
      </p:sp>
      <p:cxnSp>
        <p:nvCxnSpPr>
          <p:cNvPr id="190" name="Google Shape;190;p22"/>
          <p:cNvCxnSpPr/>
          <p:nvPr/>
        </p:nvCxnSpPr>
        <p:spPr>
          <a:xfrm>
            <a:off x="4267200" y="1855788"/>
            <a:ext cx="0" cy="3962400"/>
          </a:xfrm>
          <a:prstGeom prst="straightConnector1">
            <a:avLst/>
          </a:prstGeom>
          <a:noFill/>
          <a:ln w="28575" cap="flat" cmpd="sng">
            <a:solidFill>
              <a:schemeClr val="dk1"/>
            </a:solidFill>
            <a:prstDash val="solid"/>
            <a:round/>
            <a:headEnd type="none" w="med" len="med"/>
            <a:tailEnd type="none" w="med" len="med"/>
          </a:ln>
        </p:spPr>
      </p:cxnSp>
      <p:cxnSp>
        <p:nvCxnSpPr>
          <p:cNvPr id="191" name="Google Shape;191;p22"/>
          <p:cNvCxnSpPr/>
          <p:nvPr/>
        </p:nvCxnSpPr>
        <p:spPr>
          <a:xfrm>
            <a:off x="4256088" y="5999163"/>
            <a:ext cx="3602037" cy="0"/>
          </a:xfrm>
          <a:prstGeom prst="straightConnector1">
            <a:avLst/>
          </a:prstGeom>
          <a:noFill/>
          <a:ln w="28575" cap="flat" cmpd="sng">
            <a:solidFill>
              <a:schemeClr val="dk1"/>
            </a:solidFill>
            <a:prstDash val="solid"/>
            <a:round/>
            <a:headEnd type="none" w="med" len="med"/>
            <a:tailEnd type="none" w="med" len="med"/>
          </a:ln>
        </p:spPr>
      </p:cxnSp>
      <p:sp>
        <p:nvSpPr>
          <p:cNvPr id="192" name="Google Shape;192;p22"/>
          <p:cNvSpPr txBox="1"/>
          <p:nvPr/>
        </p:nvSpPr>
        <p:spPr>
          <a:xfrm>
            <a:off x="3543300" y="4622800"/>
            <a:ext cx="685800" cy="36671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Times New Roman"/>
                <a:ea typeface="Times New Roman"/>
                <a:cs typeface="Times New Roman"/>
                <a:sym typeface="Times New Roman"/>
              </a:rPr>
              <a:t>60</a:t>
            </a:r>
            <a:endParaRPr/>
          </a:p>
        </p:txBody>
      </p:sp>
      <p:cxnSp>
        <p:nvCxnSpPr>
          <p:cNvPr id="193" name="Google Shape;193;p22"/>
          <p:cNvCxnSpPr/>
          <p:nvPr/>
        </p:nvCxnSpPr>
        <p:spPr>
          <a:xfrm>
            <a:off x="4171950" y="2160588"/>
            <a:ext cx="92075" cy="0"/>
          </a:xfrm>
          <a:prstGeom prst="straightConnector1">
            <a:avLst/>
          </a:prstGeom>
          <a:noFill/>
          <a:ln w="28575" cap="flat" cmpd="sng">
            <a:solidFill>
              <a:schemeClr val="lt2"/>
            </a:solidFill>
            <a:prstDash val="solid"/>
            <a:round/>
            <a:headEnd type="none" w="med" len="med"/>
            <a:tailEnd type="none" w="med" len="med"/>
          </a:ln>
        </p:spPr>
      </p:cxnSp>
      <p:cxnSp>
        <p:nvCxnSpPr>
          <p:cNvPr id="194" name="Google Shape;194;p22"/>
          <p:cNvCxnSpPr/>
          <p:nvPr/>
        </p:nvCxnSpPr>
        <p:spPr>
          <a:xfrm>
            <a:off x="4171950" y="3043238"/>
            <a:ext cx="92075" cy="0"/>
          </a:xfrm>
          <a:prstGeom prst="straightConnector1">
            <a:avLst/>
          </a:prstGeom>
          <a:noFill/>
          <a:ln w="28575" cap="flat" cmpd="sng">
            <a:solidFill>
              <a:schemeClr val="lt2"/>
            </a:solidFill>
            <a:prstDash val="solid"/>
            <a:round/>
            <a:headEnd type="none" w="med" len="med"/>
            <a:tailEnd type="none" w="med" len="med"/>
          </a:ln>
        </p:spPr>
      </p:cxnSp>
      <p:cxnSp>
        <p:nvCxnSpPr>
          <p:cNvPr id="195" name="Google Shape;195;p22"/>
          <p:cNvCxnSpPr/>
          <p:nvPr/>
        </p:nvCxnSpPr>
        <p:spPr>
          <a:xfrm>
            <a:off x="4171950" y="3919538"/>
            <a:ext cx="92075" cy="0"/>
          </a:xfrm>
          <a:prstGeom prst="straightConnector1">
            <a:avLst/>
          </a:prstGeom>
          <a:noFill/>
          <a:ln w="28575" cap="flat" cmpd="sng">
            <a:solidFill>
              <a:schemeClr val="lt2"/>
            </a:solidFill>
            <a:prstDash val="solid"/>
            <a:round/>
            <a:headEnd type="none" w="med" len="med"/>
            <a:tailEnd type="none" w="med" len="med"/>
          </a:ln>
        </p:spPr>
      </p:cxnSp>
      <p:cxnSp>
        <p:nvCxnSpPr>
          <p:cNvPr id="196" name="Google Shape;196;p22"/>
          <p:cNvCxnSpPr/>
          <p:nvPr/>
        </p:nvCxnSpPr>
        <p:spPr>
          <a:xfrm>
            <a:off x="4171950" y="4802188"/>
            <a:ext cx="92075" cy="0"/>
          </a:xfrm>
          <a:prstGeom prst="straightConnector1">
            <a:avLst/>
          </a:prstGeom>
          <a:noFill/>
          <a:ln w="28575" cap="flat" cmpd="sng">
            <a:solidFill>
              <a:schemeClr val="lt2"/>
            </a:solidFill>
            <a:prstDash val="solid"/>
            <a:round/>
            <a:headEnd type="none" w="med" len="med"/>
            <a:tailEnd type="none" w="med" len="med"/>
          </a:ln>
        </p:spPr>
      </p:cxnSp>
      <p:sp>
        <p:nvSpPr>
          <p:cNvPr id="197" name="Google Shape;197;p22"/>
          <p:cNvSpPr txBox="1"/>
          <p:nvPr/>
        </p:nvSpPr>
        <p:spPr>
          <a:xfrm>
            <a:off x="6935788" y="6081713"/>
            <a:ext cx="436562" cy="36671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Times New Roman"/>
                <a:ea typeface="Times New Roman"/>
                <a:cs typeface="Times New Roman"/>
                <a:sym typeface="Times New Roman"/>
              </a:rPr>
              <a:t>60</a:t>
            </a:r>
            <a:endParaRPr/>
          </a:p>
        </p:txBody>
      </p:sp>
      <p:sp>
        <p:nvSpPr>
          <p:cNvPr id="198" name="Google Shape;198;p22"/>
          <p:cNvSpPr txBox="1"/>
          <p:nvPr/>
        </p:nvSpPr>
        <p:spPr>
          <a:xfrm>
            <a:off x="7419975" y="6081713"/>
            <a:ext cx="425450" cy="36671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Times New Roman"/>
                <a:ea typeface="Times New Roman"/>
                <a:cs typeface="Times New Roman"/>
                <a:sym typeface="Times New Roman"/>
              </a:rPr>
              <a:t>70</a:t>
            </a:r>
            <a:endParaRPr/>
          </a:p>
        </p:txBody>
      </p:sp>
      <p:cxnSp>
        <p:nvCxnSpPr>
          <p:cNvPr id="199" name="Google Shape;199;p22"/>
          <p:cNvCxnSpPr/>
          <p:nvPr/>
        </p:nvCxnSpPr>
        <p:spPr>
          <a:xfrm>
            <a:off x="5224463" y="5989638"/>
            <a:ext cx="0" cy="92075"/>
          </a:xfrm>
          <a:prstGeom prst="straightConnector1">
            <a:avLst/>
          </a:prstGeom>
          <a:noFill/>
          <a:ln w="28575" cap="flat" cmpd="sng">
            <a:solidFill>
              <a:schemeClr val="lt2"/>
            </a:solidFill>
            <a:prstDash val="solid"/>
            <a:round/>
            <a:headEnd type="none" w="med" len="med"/>
            <a:tailEnd type="none" w="med" len="med"/>
          </a:ln>
        </p:spPr>
      </p:cxnSp>
      <p:cxnSp>
        <p:nvCxnSpPr>
          <p:cNvPr id="200" name="Google Shape;200;p22"/>
          <p:cNvCxnSpPr/>
          <p:nvPr/>
        </p:nvCxnSpPr>
        <p:spPr>
          <a:xfrm>
            <a:off x="5705475" y="5989638"/>
            <a:ext cx="0" cy="92075"/>
          </a:xfrm>
          <a:prstGeom prst="straightConnector1">
            <a:avLst/>
          </a:prstGeom>
          <a:noFill/>
          <a:ln w="28575" cap="flat" cmpd="sng">
            <a:solidFill>
              <a:schemeClr val="lt2"/>
            </a:solidFill>
            <a:prstDash val="solid"/>
            <a:round/>
            <a:headEnd type="none" w="med" len="med"/>
            <a:tailEnd type="none" w="med" len="med"/>
          </a:ln>
        </p:spPr>
      </p:cxnSp>
      <p:cxnSp>
        <p:nvCxnSpPr>
          <p:cNvPr id="201" name="Google Shape;201;p22"/>
          <p:cNvCxnSpPr/>
          <p:nvPr/>
        </p:nvCxnSpPr>
        <p:spPr>
          <a:xfrm>
            <a:off x="6186488" y="5989638"/>
            <a:ext cx="0" cy="92075"/>
          </a:xfrm>
          <a:prstGeom prst="straightConnector1">
            <a:avLst/>
          </a:prstGeom>
          <a:noFill/>
          <a:ln w="28575" cap="flat" cmpd="sng">
            <a:solidFill>
              <a:schemeClr val="lt2"/>
            </a:solidFill>
            <a:prstDash val="solid"/>
            <a:round/>
            <a:headEnd type="none" w="med" len="med"/>
            <a:tailEnd type="none" w="med" len="med"/>
          </a:ln>
        </p:spPr>
      </p:cxnSp>
      <p:cxnSp>
        <p:nvCxnSpPr>
          <p:cNvPr id="202" name="Google Shape;202;p22"/>
          <p:cNvCxnSpPr/>
          <p:nvPr/>
        </p:nvCxnSpPr>
        <p:spPr>
          <a:xfrm>
            <a:off x="6667500" y="5989638"/>
            <a:ext cx="0" cy="92075"/>
          </a:xfrm>
          <a:prstGeom prst="straightConnector1">
            <a:avLst/>
          </a:prstGeom>
          <a:noFill/>
          <a:ln w="28575" cap="flat" cmpd="sng">
            <a:solidFill>
              <a:schemeClr val="lt2"/>
            </a:solidFill>
            <a:prstDash val="solid"/>
            <a:round/>
            <a:headEnd type="none" w="med" len="med"/>
            <a:tailEnd type="none" w="med" len="med"/>
          </a:ln>
        </p:spPr>
      </p:cxnSp>
      <p:cxnSp>
        <p:nvCxnSpPr>
          <p:cNvPr id="203" name="Google Shape;203;p22"/>
          <p:cNvCxnSpPr/>
          <p:nvPr/>
        </p:nvCxnSpPr>
        <p:spPr>
          <a:xfrm>
            <a:off x="7148513" y="5989638"/>
            <a:ext cx="0" cy="92075"/>
          </a:xfrm>
          <a:prstGeom prst="straightConnector1">
            <a:avLst/>
          </a:prstGeom>
          <a:noFill/>
          <a:ln w="28575" cap="flat" cmpd="sng">
            <a:solidFill>
              <a:schemeClr val="lt2"/>
            </a:solidFill>
            <a:prstDash val="solid"/>
            <a:round/>
            <a:headEnd type="none" w="med" len="med"/>
            <a:tailEnd type="none" w="med" len="med"/>
          </a:ln>
        </p:spPr>
      </p:cxnSp>
      <p:cxnSp>
        <p:nvCxnSpPr>
          <p:cNvPr id="204" name="Google Shape;204;p22"/>
          <p:cNvCxnSpPr/>
          <p:nvPr/>
        </p:nvCxnSpPr>
        <p:spPr>
          <a:xfrm>
            <a:off x="7629525" y="5989638"/>
            <a:ext cx="0" cy="92075"/>
          </a:xfrm>
          <a:prstGeom prst="straightConnector1">
            <a:avLst/>
          </a:prstGeom>
          <a:noFill/>
          <a:ln w="28575" cap="flat" cmpd="sng">
            <a:solidFill>
              <a:schemeClr val="lt2"/>
            </a:solidFill>
            <a:prstDash val="solid"/>
            <a:round/>
            <a:headEnd type="none" w="med" len="med"/>
            <a:tailEnd type="none" w="med" len="med"/>
          </a:ln>
        </p:spPr>
      </p:cxnSp>
      <p:sp>
        <p:nvSpPr>
          <p:cNvPr id="205" name="Google Shape;205;p22"/>
          <p:cNvSpPr txBox="1"/>
          <p:nvPr/>
        </p:nvSpPr>
        <p:spPr>
          <a:xfrm>
            <a:off x="4473575" y="6081713"/>
            <a:ext cx="517525" cy="36671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Times New Roman"/>
                <a:ea typeface="Times New Roman"/>
                <a:cs typeface="Times New Roman"/>
                <a:sym typeface="Times New Roman"/>
              </a:rPr>
              <a:t>10</a:t>
            </a:r>
            <a:endParaRPr/>
          </a:p>
        </p:txBody>
      </p:sp>
      <p:cxnSp>
        <p:nvCxnSpPr>
          <p:cNvPr id="206" name="Google Shape;206;p22"/>
          <p:cNvCxnSpPr/>
          <p:nvPr/>
        </p:nvCxnSpPr>
        <p:spPr>
          <a:xfrm>
            <a:off x="4743450" y="5989638"/>
            <a:ext cx="0" cy="92075"/>
          </a:xfrm>
          <a:prstGeom prst="straightConnector1">
            <a:avLst/>
          </a:prstGeom>
          <a:noFill/>
          <a:ln w="28575" cap="flat" cmpd="sng">
            <a:solidFill>
              <a:schemeClr val="lt2"/>
            </a:solidFill>
            <a:prstDash val="solid"/>
            <a:round/>
            <a:headEnd type="none" w="med" len="med"/>
            <a:tailEnd type="none" w="med" len="med"/>
          </a:ln>
        </p:spPr>
      </p:cxnSp>
      <p:sp>
        <p:nvSpPr>
          <p:cNvPr id="207" name="Google Shape;207;p22"/>
          <p:cNvSpPr/>
          <p:nvPr/>
        </p:nvSpPr>
        <p:spPr>
          <a:xfrm>
            <a:off x="6875463" y="5367338"/>
            <a:ext cx="119062" cy="119062"/>
          </a:xfrm>
          <a:prstGeom prst="ellipse">
            <a:avLst/>
          </a:prstGeom>
          <a:solidFill>
            <a:schemeClr val="dk1"/>
          </a:solidFill>
          <a:ln w="381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08" name="Google Shape;208;p22"/>
          <p:cNvSpPr/>
          <p:nvPr/>
        </p:nvSpPr>
        <p:spPr>
          <a:xfrm>
            <a:off x="7523163" y="5567363"/>
            <a:ext cx="119062" cy="119062"/>
          </a:xfrm>
          <a:prstGeom prst="ellipse">
            <a:avLst/>
          </a:prstGeom>
          <a:solidFill>
            <a:schemeClr val="dk1"/>
          </a:solidFill>
          <a:ln w="381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cxnSp>
        <p:nvCxnSpPr>
          <p:cNvPr id="209" name="Google Shape;209;p22"/>
          <p:cNvCxnSpPr/>
          <p:nvPr/>
        </p:nvCxnSpPr>
        <p:spPr>
          <a:xfrm>
            <a:off x="4171950" y="5703888"/>
            <a:ext cx="92075" cy="0"/>
          </a:xfrm>
          <a:prstGeom prst="straightConnector1">
            <a:avLst/>
          </a:prstGeom>
          <a:noFill/>
          <a:ln w="28575" cap="flat" cmpd="sng">
            <a:solidFill>
              <a:schemeClr val="lt2"/>
            </a:solidFill>
            <a:prstDash val="solid"/>
            <a:round/>
            <a:headEnd type="none" w="med" len="med"/>
            <a:tailEnd type="none" w="med" len="med"/>
          </a:ln>
        </p:spPr>
      </p:cxnSp>
      <p:grpSp>
        <p:nvGrpSpPr>
          <p:cNvPr id="210" name="Google Shape;210;p22"/>
          <p:cNvGrpSpPr/>
          <p:nvPr/>
        </p:nvGrpSpPr>
        <p:grpSpPr>
          <a:xfrm>
            <a:off x="4171950" y="5780088"/>
            <a:ext cx="168275" cy="301625"/>
            <a:chOff x="2616" y="3192"/>
            <a:chExt cx="106" cy="190"/>
          </a:xfrm>
        </p:grpSpPr>
        <p:cxnSp>
          <p:nvCxnSpPr>
            <p:cNvPr id="211" name="Google Shape;211;p22"/>
            <p:cNvCxnSpPr/>
            <p:nvPr/>
          </p:nvCxnSpPr>
          <p:spPr>
            <a:xfrm>
              <a:off x="2676" y="3324"/>
              <a:ext cx="0" cy="58"/>
            </a:xfrm>
            <a:prstGeom prst="straightConnector1">
              <a:avLst/>
            </a:prstGeom>
            <a:noFill/>
            <a:ln w="28575" cap="flat" cmpd="sng">
              <a:solidFill>
                <a:schemeClr val="lt2"/>
              </a:solidFill>
              <a:prstDash val="solid"/>
              <a:round/>
              <a:headEnd type="none" w="med" len="med"/>
              <a:tailEnd type="none" w="med" len="med"/>
            </a:ln>
          </p:spPr>
        </p:cxnSp>
        <p:cxnSp>
          <p:nvCxnSpPr>
            <p:cNvPr id="212" name="Google Shape;212;p22"/>
            <p:cNvCxnSpPr/>
            <p:nvPr/>
          </p:nvCxnSpPr>
          <p:spPr>
            <a:xfrm>
              <a:off x="2676" y="3264"/>
              <a:ext cx="0" cy="84"/>
            </a:xfrm>
            <a:prstGeom prst="straightConnector1">
              <a:avLst/>
            </a:prstGeom>
            <a:noFill/>
            <a:ln w="28575" cap="flat" cmpd="sng">
              <a:solidFill>
                <a:schemeClr val="lt2"/>
              </a:solidFill>
              <a:prstDash val="solid"/>
              <a:round/>
              <a:headEnd type="none" w="med" len="med"/>
              <a:tailEnd type="none" w="med" len="med"/>
            </a:ln>
          </p:spPr>
        </p:cxnSp>
        <p:cxnSp>
          <p:nvCxnSpPr>
            <p:cNvPr id="213" name="Google Shape;213;p22"/>
            <p:cNvCxnSpPr/>
            <p:nvPr/>
          </p:nvCxnSpPr>
          <p:spPr>
            <a:xfrm rot="10800000" flipH="1">
              <a:off x="2626" y="3192"/>
              <a:ext cx="96" cy="48"/>
            </a:xfrm>
            <a:prstGeom prst="straightConnector1">
              <a:avLst/>
            </a:prstGeom>
            <a:noFill/>
            <a:ln w="28575" cap="flat" cmpd="sng">
              <a:solidFill>
                <a:schemeClr val="dk1"/>
              </a:solidFill>
              <a:prstDash val="solid"/>
              <a:round/>
              <a:headEnd type="none" w="med" len="med"/>
              <a:tailEnd type="none" w="med" len="med"/>
            </a:ln>
          </p:spPr>
        </p:cxnSp>
        <p:cxnSp>
          <p:nvCxnSpPr>
            <p:cNvPr id="214" name="Google Shape;214;p22"/>
            <p:cNvCxnSpPr/>
            <p:nvPr/>
          </p:nvCxnSpPr>
          <p:spPr>
            <a:xfrm rot="10800000" flipH="1">
              <a:off x="2626" y="3240"/>
              <a:ext cx="96" cy="48"/>
            </a:xfrm>
            <a:prstGeom prst="straightConnector1">
              <a:avLst/>
            </a:prstGeom>
            <a:noFill/>
            <a:ln w="28575" cap="flat" cmpd="sng">
              <a:solidFill>
                <a:schemeClr val="dk1"/>
              </a:solidFill>
              <a:prstDash val="solid"/>
              <a:round/>
              <a:headEnd type="none" w="med" len="med"/>
              <a:tailEnd type="none" w="med" len="med"/>
            </a:ln>
          </p:spPr>
        </p:cxnSp>
        <p:cxnSp>
          <p:nvCxnSpPr>
            <p:cNvPr id="215" name="Google Shape;215;p22"/>
            <p:cNvCxnSpPr/>
            <p:nvPr/>
          </p:nvCxnSpPr>
          <p:spPr>
            <a:xfrm>
              <a:off x="2616" y="3328"/>
              <a:ext cx="58" cy="0"/>
            </a:xfrm>
            <a:prstGeom prst="straightConnector1">
              <a:avLst/>
            </a:prstGeom>
            <a:noFill/>
            <a:ln w="28575" cap="flat" cmpd="sng">
              <a:solidFill>
                <a:schemeClr val="lt2"/>
              </a:solidFill>
              <a:prstDash val="solid"/>
              <a:round/>
              <a:headEnd type="none" w="med" len="med"/>
              <a:tailEnd type="none" w="med" len="med"/>
            </a:ln>
          </p:spPr>
        </p:cxn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500"/>
                                        <p:tgtEl>
                                          <p:spTgt spid="16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84"/>
                                        </p:tgtEl>
                                        <p:attrNameLst>
                                          <p:attrName>style.visibility</p:attrName>
                                        </p:attrNameLst>
                                      </p:cBhvr>
                                      <p:to>
                                        <p:strVal val="visible"/>
                                      </p:to>
                                    </p:set>
                                    <p:anim calcmode="lin" valueType="num">
                                      <p:cBhvr additive="base">
                                        <p:cTn id="11" dur="500"/>
                                        <p:tgtEl>
                                          <p:spTgt spid="184"/>
                                        </p:tgtEl>
                                        <p:attrNameLst>
                                          <p:attrName>ppt_w</p:attrName>
                                        </p:attrNameLst>
                                      </p:cBhvr>
                                      <p:tavLst>
                                        <p:tav tm="0">
                                          <p:val>
                                            <p:strVal val="0"/>
                                          </p:val>
                                        </p:tav>
                                        <p:tav tm="100000">
                                          <p:val>
                                            <p:strVal val="#ppt_w"/>
                                          </p:val>
                                        </p:tav>
                                      </p:tavLst>
                                    </p:anim>
                                    <p:anim calcmode="lin" valueType="num">
                                      <p:cBhvr additive="base">
                                        <p:cTn id="12" dur="500"/>
                                        <p:tgtEl>
                                          <p:spTgt spid="184"/>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9"/>
                                        </p:tgtEl>
                                        <p:attrNameLst>
                                          <p:attrName>style.visibility</p:attrName>
                                        </p:attrNameLst>
                                      </p:cBhvr>
                                      <p:to>
                                        <p:strVal val="visible"/>
                                      </p:to>
                                    </p:set>
                                    <p:animEffect transition="in" filter="fade">
                                      <p:cBhvr>
                                        <p:cTn id="17" dur="500"/>
                                        <p:tgtEl>
                                          <p:spTgt spid="169"/>
                                        </p:tgtEl>
                                      </p:cBhvr>
                                    </p:animEffect>
                                  </p:childTnLst>
                                </p:cTn>
                              </p:par>
                            </p:childTnLst>
                          </p:cTn>
                        </p:par>
                        <p:par>
                          <p:cTn id="18" fill="hold">
                            <p:stCondLst>
                              <p:cond delay="500"/>
                            </p:stCondLst>
                            <p:childTnLst>
                              <p:par>
                                <p:cTn id="19" presetID="23" presetClass="entr" presetSubtype="16" fill="hold" nodeType="afterEffect">
                                  <p:stCondLst>
                                    <p:cond delay="0"/>
                                  </p:stCondLst>
                                  <p:childTnLst>
                                    <p:set>
                                      <p:cBhvr>
                                        <p:cTn id="20" dur="1" fill="hold">
                                          <p:stCondLst>
                                            <p:cond delay="0"/>
                                          </p:stCondLst>
                                        </p:cTn>
                                        <p:tgtEl>
                                          <p:spTgt spid="185"/>
                                        </p:tgtEl>
                                        <p:attrNameLst>
                                          <p:attrName>style.visibility</p:attrName>
                                        </p:attrNameLst>
                                      </p:cBhvr>
                                      <p:to>
                                        <p:strVal val="visible"/>
                                      </p:to>
                                    </p:set>
                                    <p:anim calcmode="lin" valueType="num">
                                      <p:cBhvr additive="base">
                                        <p:cTn id="21" dur="500"/>
                                        <p:tgtEl>
                                          <p:spTgt spid="185"/>
                                        </p:tgtEl>
                                        <p:attrNameLst>
                                          <p:attrName>ppt_w</p:attrName>
                                        </p:attrNameLst>
                                      </p:cBhvr>
                                      <p:tavLst>
                                        <p:tav tm="0">
                                          <p:val>
                                            <p:strVal val="0"/>
                                          </p:val>
                                        </p:tav>
                                        <p:tav tm="100000">
                                          <p:val>
                                            <p:strVal val="#ppt_w"/>
                                          </p:val>
                                        </p:tav>
                                      </p:tavLst>
                                    </p:anim>
                                    <p:anim calcmode="lin" valueType="num">
                                      <p:cBhvr additive="base">
                                        <p:cTn id="22" dur="500"/>
                                        <p:tgtEl>
                                          <p:spTgt spid="185"/>
                                        </p:tgtEl>
                                        <p:attrNameLst>
                                          <p:attrName>ppt_h</p:attrName>
                                        </p:attrNameLst>
                                      </p:cBhvr>
                                      <p:tavLst>
                                        <p:tav tm="0">
                                          <p:val>
                                            <p:str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0"/>
                                        </p:tgtEl>
                                        <p:attrNameLst>
                                          <p:attrName>style.visibility</p:attrName>
                                        </p:attrNameLst>
                                      </p:cBhvr>
                                      <p:to>
                                        <p:strVal val="visible"/>
                                      </p:to>
                                    </p:set>
                                    <p:animEffect transition="in" filter="fade">
                                      <p:cBhvr>
                                        <p:cTn id="27" dur="500"/>
                                        <p:tgtEl>
                                          <p:spTgt spid="170"/>
                                        </p:tgtEl>
                                      </p:cBhvr>
                                    </p:animEffect>
                                  </p:childTnLst>
                                </p:cTn>
                              </p:par>
                            </p:childTnLst>
                          </p:cTn>
                        </p:par>
                        <p:par>
                          <p:cTn id="28" fill="hold">
                            <p:stCondLst>
                              <p:cond delay="500"/>
                            </p:stCondLst>
                            <p:childTnLst>
                              <p:par>
                                <p:cTn id="29" presetID="23" presetClass="entr" presetSubtype="16" fill="hold" nodeType="afterEffect">
                                  <p:stCondLst>
                                    <p:cond delay="0"/>
                                  </p:stCondLst>
                                  <p:childTnLst>
                                    <p:set>
                                      <p:cBhvr>
                                        <p:cTn id="30" dur="1" fill="hold">
                                          <p:stCondLst>
                                            <p:cond delay="0"/>
                                          </p:stCondLst>
                                        </p:cTn>
                                        <p:tgtEl>
                                          <p:spTgt spid="186"/>
                                        </p:tgtEl>
                                        <p:attrNameLst>
                                          <p:attrName>style.visibility</p:attrName>
                                        </p:attrNameLst>
                                      </p:cBhvr>
                                      <p:to>
                                        <p:strVal val="visible"/>
                                      </p:to>
                                    </p:set>
                                    <p:anim calcmode="lin" valueType="num">
                                      <p:cBhvr additive="base">
                                        <p:cTn id="31" dur="500"/>
                                        <p:tgtEl>
                                          <p:spTgt spid="186"/>
                                        </p:tgtEl>
                                        <p:attrNameLst>
                                          <p:attrName>ppt_w</p:attrName>
                                        </p:attrNameLst>
                                      </p:cBhvr>
                                      <p:tavLst>
                                        <p:tav tm="0">
                                          <p:val>
                                            <p:strVal val="0"/>
                                          </p:val>
                                        </p:tav>
                                        <p:tav tm="100000">
                                          <p:val>
                                            <p:strVal val="#ppt_w"/>
                                          </p:val>
                                        </p:tav>
                                      </p:tavLst>
                                    </p:anim>
                                    <p:anim calcmode="lin" valueType="num">
                                      <p:cBhvr additive="base">
                                        <p:cTn id="32" dur="500"/>
                                        <p:tgtEl>
                                          <p:spTgt spid="186"/>
                                        </p:tgtEl>
                                        <p:attrNameLst>
                                          <p:attrName>ppt_h</p:attrName>
                                        </p:attrNameLst>
                                      </p:cBhvr>
                                      <p:tavLst>
                                        <p:tav tm="0">
                                          <p:val>
                                            <p:str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1"/>
                                        </p:tgtEl>
                                        <p:attrNameLst>
                                          <p:attrName>style.visibility</p:attrName>
                                        </p:attrNameLst>
                                      </p:cBhvr>
                                      <p:to>
                                        <p:strVal val="visible"/>
                                      </p:to>
                                    </p:set>
                                    <p:animEffect transition="in" filter="fade">
                                      <p:cBhvr>
                                        <p:cTn id="37" dur="500"/>
                                        <p:tgtEl>
                                          <p:spTgt spid="171"/>
                                        </p:tgtEl>
                                      </p:cBhvr>
                                    </p:animEffect>
                                  </p:childTnLst>
                                </p:cTn>
                              </p:par>
                            </p:childTnLst>
                          </p:cTn>
                        </p:par>
                        <p:par>
                          <p:cTn id="38" fill="hold">
                            <p:stCondLst>
                              <p:cond delay="500"/>
                            </p:stCondLst>
                            <p:childTnLst>
                              <p:par>
                                <p:cTn id="39" presetID="23" presetClass="entr" presetSubtype="16" fill="hold" nodeType="afterEffect">
                                  <p:stCondLst>
                                    <p:cond delay="0"/>
                                  </p:stCondLst>
                                  <p:childTnLst>
                                    <p:set>
                                      <p:cBhvr>
                                        <p:cTn id="40" dur="1" fill="hold">
                                          <p:stCondLst>
                                            <p:cond delay="0"/>
                                          </p:stCondLst>
                                        </p:cTn>
                                        <p:tgtEl>
                                          <p:spTgt spid="187"/>
                                        </p:tgtEl>
                                        <p:attrNameLst>
                                          <p:attrName>style.visibility</p:attrName>
                                        </p:attrNameLst>
                                      </p:cBhvr>
                                      <p:to>
                                        <p:strVal val="visible"/>
                                      </p:to>
                                    </p:set>
                                    <p:anim calcmode="lin" valueType="num">
                                      <p:cBhvr additive="base">
                                        <p:cTn id="41" dur="500"/>
                                        <p:tgtEl>
                                          <p:spTgt spid="187"/>
                                        </p:tgtEl>
                                        <p:attrNameLst>
                                          <p:attrName>ppt_w</p:attrName>
                                        </p:attrNameLst>
                                      </p:cBhvr>
                                      <p:tavLst>
                                        <p:tav tm="0">
                                          <p:val>
                                            <p:strVal val="0"/>
                                          </p:val>
                                        </p:tav>
                                        <p:tav tm="100000">
                                          <p:val>
                                            <p:strVal val="#ppt_w"/>
                                          </p:val>
                                        </p:tav>
                                      </p:tavLst>
                                    </p:anim>
                                    <p:anim calcmode="lin" valueType="num">
                                      <p:cBhvr additive="base">
                                        <p:cTn id="42" dur="500"/>
                                        <p:tgtEl>
                                          <p:spTgt spid="187"/>
                                        </p:tgtEl>
                                        <p:attrNameLst>
                                          <p:attrName>ppt_h</p:attrName>
                                        </p:attrNameLst>
                                      </p:cBhvr>
                                      <p:tavLst>
                                        <p:tav tm="0">
                                          <p:val>
                                            <p:str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3"/>
                                        </p:tgtEl>
                                        <p:attrNameLst>
                                          <p:attrName>style.visibility</p:attrName>
                                        </p:attrNameLst>
                                      </p:cBhvr>
                                      <p:to>
                                        <p:strVal val="visible"/>
                                      </p:to>
                                    </p:set>
                                    <p:animEffect transition="in" filter="fade">
                                      <p:cBhvr>
                                        <p:cTn id="47" dur="500"/>
                                        <p:tgtEl>
                                          <p:spTgt spid="173"/>
                                        </p:tgtEl>
                                      </p:cBhvr>
                                    </p:animEffect>
                                  </p:childTnLst>
                                </p:cTn>
                              </p:par>
                            </p:childTnLst>
                          </p:cTn>
                        </p:par>
                        <p:par>
                          <p:cTn id="48" fill="hold">
                            <p:stCondLst>
                              <p:cond delay="500"/>
                            </p:stCondLst>
                            <p:childTnLst>
                              <p:par>
                                <p:cTn id="49" presetID="23" presetClass="entr" presetSubtype="16" fill="hold" nodeType="afterEffect">
                                  <p:stCondLst>
                                    <p:cond delay="0"/>
                                  </p:stCondLst>
                                  <p:childTnLst>
                                    <p:set>
                                      <p:cBhvr>
                                        <p:cTn id="50" dur="1" fill="hold">
                                          <p:stCondLst>
                                            <p:cond delay="0"/>
                                          </p:stCondLst>
                                        </p:cTn>
                                        <p:tgtEl>
                                          <p:spTgt spid="207"/>
                                        </p:tgtEl>
                                        <p:attrNameLst>
                                          <p:attrName>style.visibility</p:attrName>
                                        </p:attrNameLst>
                                      </p:cBhvr>
                                      <p:to>
                                        <p:strVal val="visible"/>
                                      </p:to>
                                    </p:set>
                                    <p:anim calcmode="lin" valueType="num">
                                      <p:cBhvr additive="base">
                                        <p:cTn id="51" dur="500"/>
                                        <p:tgtEl>
                                          <p:spTgt spid="207"/>
                                        </p:tgtEl>
                                        <p:attrNameLst>
                                          <p:attrName>ppt_w</p:attrName>
                                        </p:attrNameLst>
                                      </p:cBhvr>
                                      <p:tavLst>
                                        <p:tav tm="0">
                                          <p:val>
                                            <p:strVal val="0"/>
                                          </p:val>
                                        </p:tav>
                                        <p:tav tm="100000">
                                          <p:val>
                                            <p:strVal val="#ppt_w"/>
                                          </p:val>
                                        </p:tav>
                                      </p:tavLst>
                                    </p:anim>
                                    <p:anim calcmode="lin" valueType="num">
                                      <p:cBhvr additive="base">
                                        <p:cTn id="52" dur="500"/>
                                        <p:tgtEl>
                                          <p:spTgt spid="207"/>
                                        </p:tgtEl>
                                        <p:attrNameLst>
                                          <p:attrName>ppt_h</p:attrName>
                                        </p:attrNameLst>
                                      </p:cBhvr>
                                      <p:tavLst>
                                        <p:tav tm="0">
                                          <p:val>
                                            <p:str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74"/>
                                        </p:tgtEl>
                                        <p:attrNameLst>
                                          <p:attrName>style.visibility</p:attrName>
                                        </p:attrNameLst>
                                      </p:cBhvr>
                                      <p:to>
                                        <p:strVal val="visible"/>
                                      </p:to>
                                    </p:set>
                                    <p:animEffect transition="in" filter="fade">
                                      <p:cBhvr>
                                        <p:cTn id="57" dur="500"/>
                                        <p:tgtEl>
                                          <p:spTgt spid="174"/>
                                        </p:tgtEl>
                                      </p:cBhvr>
                                    </p:animEffect>
                                  </p:childTnLst>
                                </p:cTn>
                              </p:par>
                            </p:childTnLst>
                          </p:cTn>
                        </p:par>
                        <p:par>
                          <p:cTn id="58" fill="hold">
                            <p:stCondLst>
                              <p:cond delay="500"/>
                            </p:stCondLst>
                            <p:childTnLst>
                              <p:par>
                                <p:cTn id="59" presetID="23" presetClass="entr" presetSubtype="16" fill="hold" nodeType="afterEffect">
                                  <p:stCondLst>
                                    <p:cond delay="0"/>
                                  </p:stCondLst>
                                  <p:childTnLst>
                                    <p:set>
                                      <p:cBhvr>
                                        <p:cTn id="60" dur="1" fill="hold">
                                          <p:stCondLst>
                                            <p:cond delay="0"/>
                                          </p:stCondLst>
                                        </p:cTn>
                                        <p:tgtEl>
                                          <p:spTgt spid="208"/>
                                        </p:tgtEl>
                                        <p:attrNameLst>
                                          <p:attrName>style.visibility</p:attrName>
                                        </p:attrNameLst>
                                      </p:cBhvr>
                                      <p:to>
                                        <p:strVal val="visible"/>
                                      </p:to>
                                    </p:set>
                                    <p:anim calcmode="lin" valueType="num">
                                      <p:cBhvr additive="base">
                                        <p:cTn id="61" dur="500"/>
                                        <p:tgtEl>
                                          <p:spTgt spid="208"/>
                                        </p:tgtEl>
                                        <p:attrNameLst>
                                          <p:attrName>ppt_w</p:attrName>
                                        </p:attrNameLst>
                                      </p:cBhvr>
                                      <p:tavLst>
                                        <p:tav tm="0">
                                          <p:val>
                                            <p:strVal val="0"/>
                                          </p:val>
                                        </p:tav>
                                        <p:tav tm="100000">
                                          <p:val>
                                            <p:strVal val="#ppt_w"/>
                                          </p:val>
                                        </p:tav>
                                      </p:tavLst>
                                    </p:anim>
                                    <p:anim calcmode="lin" valueType="num">
                                      <p:cBhvr additive="base">
                                        <p:cTn id="62" dur="500"/>
                                        <p:tgtEl>
                                          <p:spTgt spid="208"/>
                                        </p:tgtEl>
                                        <p:attrNameLst>
                                          <p:attrName>ppt_h</p:attrName>
                                        </p:attrNameLst>
                                      </p:cBhvr>
                                      <p:tavLst>
                                        <p:tav tm="0">
                                          <p:val>
                                            <p:strVal val="0"/>
                                          </p:val>
                                        </p:tav>
                                        <p:tav tm="100000">
                                          <p:val>
                                            <p:strVal val="#ppt_h"/>
                                          </p:val>
                                        </p:tav>
                                      </p:tavLst>
                                    </p:anim>
                                  </p:childTnLst>
                                </p:cTn>
                              </p:par>
                            </p:childTnLst>
                          </p:cTn>
                        </p:par>
                        <p:par>
                          <p:cTn id="63" fill="hold">
                            <p:stCondLst>
                              <p:cond delay="1000"/>
                            </p:stCondLst>
                            <p:childTnLst>
                              <p:par>
                                <p:cTn id="64" presetID="10" presetClass="entr" presetSubtype="0" fill="hold" nodeType="afterEffect">
                                  <p:stCondLst>
                                    <p:cond delay="0"/>
                                  </p:stCondLst>
                                  <p:childTnLst>
                                    <p:set>
                                      <p:cBhvr>
                                        <p:cTn id="65" dur="1" fill="hold">
                                          <p:stCondLst>
                                            <p:cond delay="0"/>
                                          </p:stCondLst>
                                        </p:cTn>
                                        <p:tgtEl>
                                          <p:spTgt spid="161"/>
                                        </p:tgtEl>
                                        <p:attrNameLst>
                                          <p:attrName>style.visibility</p:attrName>
                                        </p:attrNameLst>
                                      </p:cBhvr>
                                      <p:to>
                                        <p:strVal val="visible"/>
                                      </p:to>
                                    </p:set>
                                    <p:animEffect transition="in" filter="fade">
                                      <p:cBhvr>
                                        <p:cTn id="66"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3"/>
          <p:cNvSpPr/>
          <p:nvPr/>
        </p:nvSpPr>
        <p:spPr>
          <a:xfrm>
            <a:off x="4416425" y="2187575"/>
            <a:ext cx="3175000" cy="3757613"/>
          </a:xfrm>
          <a:custGeom>
            <a:avLst/>
            <a:gdLst/>
            <a:ahLst/>
            <a:cxnLst/>
            <a:rect l="l" t="t" r="r" b="b"/>
            <a:pathLst>
              <a:path w="2000" h="2367" extrusionOk="0">
                <a:moveTo>
                  <a:pt x="0" y="0"/>
                </a:moveTo>
                <a:cubicBezTo>
                  <a:pt x="4" y="171"/>
                  <a:pt x="9" y="343"/>
                  <a:pt x="25" y="506"/>
                </a:cubicBezTo>
                <a:cubicBezTo>
                  <a:pt x="41" y="669"/>
                  <a:pt x="37" y="819"/>
                  <a:pt x="95" y="981"/>
                </a:cubicBezTo>
                <a:cubicBezTo>
                  <a:pt x="153" y="1143"/>
                  <a:pt x="233" y="1314"/>
                  <a:pt x="373" y="1475"/>
                </a:cubicBezTo>
                <a:cubicBezTo>
                  <a:pt x="513" y="1636"/>
                  <a:pt x="731" y="1820"/>
                  <a:pt x="936" y="1949"/>
                </a:cubicBezTo>
                <a:cubicBezTo>
                  <a:pt x="1141" y="2078"/>
                  <a:pt x="1424" y="2177"/>
                  <a:pt x="1601" y="2247"/>
                </a:cubicBezTo>
                <a:cubicBezTo>
                  <a:pt x="1778" y="2317"/>
                  <a:pt x="1889" y="2342"/>
                  <a:pt x="2000" y="2367"/>
                </a:cubicBezTo>
              </a:path>
            </a:pathLst>
          </a:custGeom>
          <a:noFill/>
          <a:ln w="57150" cap="flat" cmpd="sng">
            <a:solidFill>
              <a:srgbClr val="053AB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1" name="Google Shape;221;p23"/>
          <p:cNvSpPr/>
          <p:nvPr/>
        </p:nvSpPr>
        <p:spPr>
          <a:xfrm>
            <a:off x="76200" y="2151063"/>
            <a:ext cx="3621088" cy="3589337"/>
          </a:xfrm>
          <a:prstGeom prst="rect">
            <a:avLst/>
          </a:prstGeom>
          <a:solidFill>
            <a:srgbClr val="FBF5DB"/>
          </a:solidFill>
          <a:ln w="12700" cap="flat" cmpd="sng">
            <a:solidFill>
              <a:schemeClr val="lt2"/>
            </a:solidFill>
            <a:prstDash val="solid"/>
            <a:miter lim="800000"/>
            <a:headEnd type="none" w="sm" len="sm"/>
            <a:tailEnd type="none" w="sm" len="sm"/>
          </a:ln>
          <a:effectLst>
            <a:outerShdw dist="35921" dir="2700000" algn="ctr" rotWithShape="0">
              <a:srgbClr val="808080"/>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22" name="Google Shape;222;p23"/>
          <p:cNvSpPr txBox="1"/>
          <p:nvPr/>
        </p:nvSpPr>
        <p:spPr>
          <a:xfrm>
            <a:off x="3524250" y="2289175"/>
            <a:ext cx="685800" cy="36671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Times New Roman"/>
                <a:ea typeface="Times New Roman"/>
                <a:cs typeface="Times New Roman"/>
                <a:sym typeface="Times New Roman"/>
              </a:rPr>
              <a:t>120</a:t>
            </a:r>
            <a:endParaRPr/>
          </a:p>
        </p:txBody>
      </p:sp>
      <p:sp>
        <p:nvSpPr>
          <p:cNvPr id="223" name="Google Shape;223;p23"/>
          <p:cNvSpPr txBox="1"/>
          <p:nvPr/>
        </p:nvSpPr>
        <p:spPr>
          <a:xfrm>
            <a:off x="3524250" y="3173413"/>
            <a:ext cx="685800" cy="36671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Times New Roman"/>
                <a:ea typeface="Times New Roman"/>
                <a:cs typeface="Times New Roman"/>
                <a:sym typeface="Times New Roman"/>
              </a:rPr>
              <a:t>100</a:t>
            </a:r>
            <a:endParaRPr/>
          </a:p>
        </p:txBody>
      </p:sp>
      <p:sp>
        <p:nvSpPr>
          <p:cNvPr id="224" name="Google Shape;224;p23"/>
          <p:cNvSpPr txBox="1"/>
          <p:nvPr/>
        </p:nvSpPr>
        <p:spPr>
          <a:xfrm>
            <a:off x="3524250" y="4057650"/>
            <a:ext cx="685800" cy="36671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Times New Roman"/>
                <a:ea typeface="Times New Roman"/>
                <a:cs typeface="Times New Roman"/>
                <a:sym typeface="Times New Roman"/>
              </a:rPr>
              <a:t>80</a:t>
            </a:r>
            <a:endParaRPr/>
          </a:p>
        </p:txBody>
      </p:sp>
      <p:sp>
        <p:nvSpPr>
          <p:cNvPr id="225" name="Google Shape;225;p23"/>
          <p:cNvSpPr txBox="1"/>
          <p:nvPr/>
        </p:nvSpPr>
        <p:spPr>
          <a:xfrm>
            <a:off x="3524250" y="5827713"/>
            <a:ext cx="685800" cy="36671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Times New Roman"/>
                <a:ea typeface="Times New Roman"/>
                <a:cs typeface="Times New Roman"/>
                <a:sym typeface="Times New Roman"/>
              </a:rPr>
              <a:t>40</a:t>
            </a:r>
            <a:endParaRPr/>
          </a:p>
        </p:txBody>
      </p:sp>
      <p:sp>
        <p:nvSpPr>
          <p:cNvPr id="226" name="Google Shape;226;p23"/>
          <p:cNvSpPr txBox="1"/>
          <p:nvPr/>
        </p:nvSpPr>
        <p:spPr>
          <a:xfrm>
            <a:off x="4035425" y="6400800"/>
            <a:ext cx="428625" cy="366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Times New Roman"/>
                <a:ea typeface="Times New Roman"/>
                <a:cs typeface="Times New Roman"/>
                <a:sym typeface="Times New Roman"/>
              </a:rPr>
              <a:t>0</a:t>
            </a:r>
            <a:endParaRPr/>
          </a:p>
        </p:txBody>
      </p:sp>
      <p:sp>
        <p:nvSpPr>
          <p:cNvPr id="227" name="Google Shape;227;p23"/>
          <p:cNvSpPr txBox="1"/>
          <p:nvPr/>
        </p:nvSpPr>
        <p:spPr>
          <a:xfrm>
            <a:off x="4940300" y="6400800"/>
            <a:ext cx="517525" cy="366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Times New Roman"/>
                <a:ea typeface="Times New Roman"/>
                <a:cs typeface="Times New Roman"/>
                <a:sym typeface="Times New Roman"/>
              </a:rPr>
              <a:t>20</a:t>
            </a:r>
            <a:endParaRPr/>
          </a:p>
        </p:txBody>
      </p:sp>
      <p:sp>
        <p:nvSpPr>
          <p:cNvPr id="228" name="Google Shape;228;p23"/>
          <p:cNvSpPr txBox="1"/>
          <p:nvPr/>
        </p:nvSpPr>
        <p:spPr>
          <a:xfrm>
            <a:off x="5419725" y="6400800"/>
            <a:ext cx="533400" cy="366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Times New Roman"/>
                <a:ea typeface="Times New Roman"/>
                <a:cs typeface="Times New Roman"/>
                <a:sym typeface="Times New Roman"/>
              </a:rPr>
              <a:t>30</a:t>
            </a:r>
            <a:endParaRPr/>
          </a:p>
        </p:txBody>
      </p:sp>
      <p:sp>
        <p:nvSpPr>
          <p:cNvPr id="229" name="Google Shape;229;p23"/>
          <p:cNvSpPr txBox="1"/>
          <p:nvPr/>
        </p:nvSpPr>
        <p:spPr>
          <a:xfrm>
            <a:off x="5902325" y="6400800"/>
            <a:ext cx="517525" cy="366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Times New Roman"/>
                <a:ea typeface="Times New Roman"/>
                <a:cs typeface="Times New Roman"/>
                <a:sym typeface="Times New Roman"/>
              </a:rPr>
              <a:t>40</a:t>
            </a:r>
            <a:endParaRPr/>
          </a:p>
        </p:txBody>
      </p:sp>
      <p:sp>
        <p:nvSpPr>
          <p:cNvPr id="230" name="Google Shape;230;p23"/>
          <p:cNvSpPr txBox="1"/>
          <p:nvPr/>
        </p:nvSpPr>
        <p:spPr>
          <a:xfrm>
            <a:off x="6427788" y="6400800"/>
            <a:ext cx="430212" cy="366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Times New Roman"/>
                <a:ea typeface="Times New Roman"/>
                <a:cs typeface="Times New Roman"/>
                <a:sym typeface="Times New Roman"/>
              </a:rPr>
              <a:t>50</a:t>
            </a:r>
            <a:endParaRPr/>
          </a:p>
        </p:txBody>
      </p:sp>
      <p:sp>
        <p:nvSpPr>
          <p:cNvPr id="231" name="Google Shape;231;p23"/>
          <p:cNvSpPr/>
          <p:nvPr/>
        </p:nvSpPr>
        <p:spPr>
          <a:xfrm>
            <a:off x="4349750" y="2162175"/>
            <a:ext cx="119063" cy="119063"/>
          </a:xfrm>
          <a:prstGeom prst="ellipse">
            <a:avLst/>
          </a:prstGeom>
          <a:solidFill>
            <a:schemeClr val="lt1"/>
          </a:solidFill>
          <a:ln w="381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32" name="Google Shape;232;p23"/>
          <p:cNvSpPr/>
          <p:nvPr/>
        </p:nvSpPr>
        <p:spPr>
          <a:xfrm>
            <a:off x="4519613" y="3679825"/>
            <a:ext cx="119062" cy="119063"/>
          </a:xfrm>
          <a:prstGeom prst="ellipse">
            <a:avLst/>
          </a:prstGeom>
          <a:solidFill>
            <a:schemeClr val="lt1"/>
          </a:solidFill>
          <a:ln w="381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33" name="Google Shape;233;p23"/>
          <p:cNvSpPr/>
          <p:nvPr/>
        </p:nvSpPr>
        <p:spPr>
          <a:xfrm>
            <a:off x="4959350" y="4484688"/>
            <a:ext cx="119063" cy="119062"/>
          </a:xfrm>
          <a:prstGeom prst="ellipse">
            <a:avLst/>
          </a:prstGeom>
          <a:solidFill>
            <a:schemeClr val="lt1"/>
          </a:solidFill>
          <a:ln w="381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34" name="Google Shape;234;p23"/>
          <p:cNvSpPr/>
          <p:nvPr/>
        </p:nvSpPr>
        <p:spPr>
          <a:xfrm>
            <a:off x="5826125" y="5200650"/>
            <a:ext cx="119063" cy="119063"/>
          </a:xfrm>
          <a:prstGeom prst="ellipse">
            <a:avLst/>
          </a:prstGeom>
          <a:solidFill>
            <a:schemeClr val="lt1"/>
          </a:solidFill>
          <a:ln w="381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35" name="Google Shape;235;p23"/>
          <p:cNvSpPr/>
          <p:nvPr/>
        </p:nvSpPr>
        <p:spPr>
          <a:xfrm>
            <a:off x="838200" y="685800"/>
            <a:ext cx="7620000" cy="803275"/>
          </a:xfrm>
          <a:prstGeom prst="rect">
            <a:avLst/>
          </a:prstGeom>
          <a:noFill/>
          <a:ln>
            <a:noFill/>
          </a:ln>
        </p:spPr>
        <p:txBody>
          <a:bodyPr spcFirstLastPara="1" wrap="square" lIns="92075" tIns="46025" rIns="92075" bIns="46025" anchor="t" anchorCtr="0">
            <a:noAutofit/>
          </a:bodyPr>
          <a:lstStyle/>
          <a:p>
            <a:pPr marL="342900" marR="0" lvl="0" indent="-342900" algn="l" rtl="0">
              <a:lnSpc>
                <a:spcPct val="60000"/>
              </a:lnSpc>
              <a:spcBef>
                <a:spcPts val="0"/>
              </a:spcBef>
              <a:spcAft>
                <a:spcPts val="0"/>
              </a:spcAft>
              <a:buClr>
                <a:schemeClr val="dk2"/>
              </a:buClr>
              <a:buSzPts val="2520"/>
              <a:buFont typeface="Noto Sans Symbols"/>
              <a:buNone/>
            </a:pPr>
            <a:r>
              <a:rPr lang="en-US" sz="3600">
                <a:solidFill>
                  <a:schemeClr val="dk1"/>
                </a:solidFill>
                <a:latin typeface="Constantia"/>
                <a:ea typeface="Constantia"/>
                <a:cs typeface="Constantia"/>
                <a:sym typeface="Constantia"/>
              </a:rPr>
              <a:t>Market Demand Schedule and Curve</a:t>
            </a:r>
            <a:endParaRPr/>
          </a:p>
        </p:txBody>
      </p:sp>
      <p:sp>
        <p:nvSpPr>
          <p:cNvPr id="236" name="Google Shape;236;p23"/>
          <p:cNvSpPr txBox="1"/>
          <p:nvPr/>
        </p:nvSpPr>
        <p:spPr>
          <a:xfrm>
            <a:off x="3725863" y="1690688"/>
            <a:ext cx="1435100" cy="463550"/>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0"/>
              </a:spcBef>
              <a:spcAft>
                <a:spcPts val="0"/>
              </a:spcAft>
              <a:buNone/>
            </a:pPr>
            <a:r>
              <a:rPr lang="en-US" sz="1800">
                <a:solidFill>
                  <a:schemeClr val="dk1"/>
                </a:solidFill>
                <a:latin typeface="Times New Roman"/>
                <a:ea typeface="Times New Roman"/>
                <a:cs typeface="Times New Roman"/>
                <a:sym typeface="Times New Roman"/>
              </a:rPr>
              <a:t>Price</a:t>
            </a:r>
            <a:br>
              <a:rPr lang="en-US" sz="1800">
                <a:solidFill>
                  <a:schemeClr val="dk1"/>
                </a:solidFill>
                <a:latin typeface="Times New Roman"/>
                <a:ea typeface="Times New Roman"/>
                <a:cs typeface="Times New Roman"/>
                <a:sym typeface="Times New Roman"/>
              </a:rPr>
            </a:br>
            <a:r>
              <a:rPr lang="en-US" sz="1600" i="1">
                <a:solidFill>
                  <a:schemeClr val="dk1"/>
                </a:solidFill>
                <a:latin typeface="Times New Roman"/>
                <a:ea typeface="Times New Roman"/>
                <a:cs typeface="Times New Roman"/>
                <a:sym typeface="Times New Roman"/>
              </a:rPr>
              <a:t>(monthly bill)</a:t>
            </a:r>
            <a:endParaRPr/>
          </a:p>
        </p:txBody>
      </p:sp>
      <p:sp>
        <p:nvSpPr>
          <p:cNvPr id="237" name="Google Shape;237;p23"/>
          <p:cNvSpPr txBox="1"/>
          <p:nvPr/>
        </p:nvSpPr>
        <p:spPr>
          <a:xfrm>
            <a:off x="7905750" y="6156325"/>
            <a:ext cx="1219200" cy="701675"/>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r>
              <a:rPr lang="en-US" sz="1800">
                <a:solidFill>
                  <a:schemeClr val="dk1"/>
                </a:solidFill>
                <a:latin typeface="Times New Roman"/>
                <a:ea typeface="Times New Roman"/>
                <a:cs typeface="Times New Roman"/>
                <a:sym typeface="Times New Roman"/>
              </a:rPr>
              <a:t>Quantity</a:t>
            </a:r>
            <a:br>
              <a:rPr lang="en-US" sz="1800">
                <a:solidFill>
                  <a:schemeClr val="dk1"/>
                </a:solidFill>
                <a:latin typeface="Times New Roman"/>
                <a:ea typeface="Times New Roman"/>
                <a:cs typeface="Times New Roman"/>
                <a:sym typeface="Times New Roman"/>
              </a:rPr>
            </a:br>
            <a:r>
              <a:rPr lang="en-US" sz="1600" i="1">
                <a:solidFill>
                  <a:schemeClr val="dk1"/>
                </a:solidFill>
                <a:latin typeface="Times New Roman"/>
                <a:ea typeface="Times New Roman"/>
                <a:cs typeface="Times New Roman"/>
                <a:sym typeface="Times New Roman"/>
              </a:rPr>
              <a:t>(millions of </a:t>
            </a:r>
            <a:br>
              <a:rPr lang="en-US" sz="1600" i="1">
                <a:solidFill>
                  <a:schemeClr val="dk1"/>
                </a:solidFill>
                <a:latin typeface="Times New Roman"/>
                <a:ea typeface="Times New Roman"/>
                <a:cs typeface="Times New Roman"/>
                <a:sym typeface="Times New Roman"/>
              </a:rPr>
            </a:br>
            <a:r>
              <a:rPr lang="en-US" sz="1600" i="1">
                <a:solidFill>
                  <a:schemeClr val="dk1"/>
                </a:solidFill>
                <a:latin typeface="Times New Roman"/>
                <a:ea typeface="Times New Roman"/>
                <a:cs typeface="Times New Roman"/>
                <a:sym typeface="Times New Roman"/>
              </a:rPr>
              <a:t>subscribers)</a:t>
            </a:r>
            <a:endParaRPr/>
          </a:p>
        </p:txBody>
      </p:sp>
      <p:cxnSp>
        <p:nvCxnSpPr>
          <p:cNvPr id="238" name="Google Shape;238;p23"/>
          <p:cNvCxnSpPr/>
          <p:nvPr/>
        </p:nvCxnSpPr>
        <p:spPr>
          <a:xfrm>
            <a:off x="4248150" y="2174875"/>
            <a:ext cx="0" cy="3962400"/>
          </a:xfrm>
          <a:prstGeom prst="straightConnector1">
            <a:avLst/>
          </a:prstGeom>
          <a:noFill/>
          <a:ln w="28575" cap="flat" cmpd="sng">
            <a:solidFill>
              <a:schemeClr val="dk1"/>
            </a:solidFill>
            <a:prstDash val="solid"/>
            <a:round/>
            <a:headEnd type="none" w="med" len="med"/>
            <a:tailEnd type="none" w="med" len="med"/>
          </a:ln>
        </p:spPr>
      </p:cxnSp>
      <p:cxnSp>
        <p:nvCxnSpPr>
          <p:cNvPr id="239" name="Google Shape;239;p23"/>
          <p:cNvCxnSpPr/>
          <p:nvPr/>
        </p:nvCxnSpPr>
        <p:spPr>
          <a:xfrm>
            <a:off x="4237038" y="6318250"/>
            <a:ext cx="3602037" cy="0"/>
          </a:xfrm>
          <a:prstGeom prst="straightConnector1">
            <a:avLst/>
          </a:prstGeom>
          <a:noFill/>
          <a:ln w="28575" cap="flat" cmpd="sng">
            <a:solidFill>
              <a:schemeClr val="dk1"/>
            </a:solidFill>
            <a:prstDash val="solid"/>
            <a:round/>
            <a:headEnd type="none" w="med" len="med"/>
            <a:tailEnd type="none" w="med" len="med"/>
          </a:ln>
        </p:spPr>
      </p:cxnSp>
      <p:sp>
        <p:nvSpPr>
          <p:cNvPr id="240" name="Google Shape;240;p23"/>
          <p:cNvSpPr txBox="1"/>
          <p:nvPr/>
        </p:nvSpPr>
        <p:spPr>
          <a:xfrm>
            <a:off x="3524250" y="4941888"/>
            <a:ext cx="685800" cy="36671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Times New Roman"/>
                <a:ea typeface="Times New Roman"/>
                <a:cs typeface="Times New Roman"/>
                <a:sym typeface="Times New Roman"/>
              </a:rPr>
              <a:t>60</a:t>
            </a:r>
            <a:endParaRPr/>
          </a:p>
        </p:txBody>
      </p:sp>
      <p:cxnSp>
        <p:nvCxnSpPr>
          <p:cNvPr id="241" name="Google Shape;241;p23"/>
          <p:cNvCxnSpPr/>
          <p:nvPr/>
        </p:nvCxnSpPr>
        <p:spPr>
          <a:xfrm>
            <a:off x="4152900" y="2479675"/>
            <a:ext cx="92075" cy="0"/>
          </a:xfrm>
          <a:prstGeom prst="straightConnector1">
            <a:avLst/>
          </a:prstGeom>
          <a:noFill/>
          <a:ln w="28575" cap="flat" cmpd="sng">
            <a:solidFill>
              <a:schemeClr val="lt2"/>
            </a:solidFill>
            <a:prstDash val="solid"/>
            <a:round/>
            <a:headEnd type="none" w="med" len="med"/>
            <a:tailEnd type="none" w="med" len="med"/>
          </a:ln>
        </p:spPr>
      </p:cxnSp>
      <p:cxnSp>
        <p:nvCxnSpPr>
          <p:cNvPr id="242" name="Google Shape;242;p23"/>
          <p:cNvCxnSpPr/>
          <p:nvPr/>
        </p:nvCxnSpPr>
        <p:spPr>
          <a:xfrm>
            <a:off x="4152900" y="3362325"/>
            <a:ext cx="92075" cy="0"/>
          </a:xfrm>
          <a:prstGeom prst="straightConnector1">
            <a:avLst/>
          </a:prstGeom>
          <a:noFill/>
          <a:ln w="28575" cap="flat" cmpd="sng">
            <a:solidFill>
              <a:schemeClr val="lt2"/>
            </a:solidFill>
            <a:prstDash val="solid"/>
            <a:round/>
            <a:headEnd type="none" w="med" len="med"/>
            <a:tailEnd type="none" w="med" len="med"/>
          </a:ln>
        </p:spPr>
      </p:cxnSp>
      <p:cxnSp>
        <p:nvCxnSpPr>
          <p:cNvPr id="243" name="Google Shape;243;p23"/>
          <p:cNvCxnSpPr/>
          <p:nvPr/>
        </p:nvCxnSpPr>
        <p:spPr>
          <a:xfrm>
            <a:off x="4152900" y="4238625"/>
            <a:ext cx="92075" cy="0"/>
          </a:xfrm>
          <a:prstGeom prst="straightConnector1">
            <a:avLst/>
          </a:prstGeom>
          <a:noFill/>
          <a:ln w="28575" cap="flat" cmpd="sng">
            <a:solidFill>
              <a:schemeClr val="lt2"/>
            </a:solidFill>
            <a:prstDash val="solid"/>
            <a:round/>
            <a:headEnd type="none" w="med" len="med"/>
            <a:tailEnd type="none" w="med" len="med"/>
          </a:ln>
        </p:spPr>
      </p:cxnSp>
      <p:cxnSp>
        <p:nvCxnSpPr>
          <p:cNvPr id="244" name="Google Shape;244;p23"/>
          <p:cNvCxnSpPr/>
          <p:nvPr/>
        </p:nvCxnSpPr>
        <p:spPr>
          <a:xfrm>
            <a:off x="4152900" y="5121275"/>
            <a:ext cx="92075" cy="0"/>
          </a:xfrm>
          <a:prstGeom prst="straightConnector1">
            <a:avLst/>
          </a:prstGeom>
          <a:noFill/>
          <a:ln w="28575" cap="flat" cmpd="sng">
            <a:solidFill>
              <a:schemeClr val="lt2"/>
            </a:solidFill>
            <a:prstDash val="solid"/>
            <a:round/>
            <a:headEnd type="none" w="med" len="med"/>
            <a:tailEnd type="none" w="med" len="med"/>
          </a:ln>
        </p:spPr>
      </p:cxnSp>
      <p:cxnSp>
        <p:nvCxnSpPr>
          <p:cNvPr id="245" name="Google Shape;245;p23"/>
          <p:cNvCxnSpPr/>
          <p:nvPr/>
        </p:nvCxnSpPr>
        <p:spPr>
          <a:xfrm>
            <a:off x="4152900" y="6022975"/>
            <a:ext cx="92075" cy="0"/>
          </a:xfrm>
          <a:prstGeom prst="straightConnector1">
            <a:avLst/>
          </a:prstGeom>
          <a:noFill/>
          <a:ln w="28575" cap="flat" cmpd="sng">
            <a:solidFill>
              <a:schemeClr val="lt2"/>
            </a:solidFill>
            <a:prstDash val="solid"/>
            <a:round/>
            <a:headEnd type="none" w="med" len="med"/>
            <a:tailEnd type="none" w="med" len="med"/>
          </a:ln>
        </p:spPr>
      </p:cxnSp>
      <p:sp>
        <p:nvSpPr>
          <p:cNvPr id="246" name="Google Shape;246;p23"/>
          <p:cNvSpPr txBox="1"/>
          <p:nvPr/>
        </p:nvSpPr>
        <p:spPr>
          <a:xfrm>
            <a:off x="6916738" y="6400800"/>
            <a:ext cx="436562" cy="366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Times New Roman"/>
                <a:ea typeface="Times New Roman"/>
                <a:cs typeface="Times New Roman"/>
                <a:sym typeface="Times New Roman"/>
              </a:rPr>
              <a:t>60</a:t>
            </a:r>
            <a:endParaRPr/>
          </a:p>
        </p:txBody>
      </p:sp>
      <p:sp>
        <p:nvSpPr>
          <p:cNvPr id="247" name="Google Shape;247;p23"/>
          <p:cNvSpPr txBox="1"/>
          <p:nvPr/>
        </p:nvSpPr>
        <p:spPr>
          <a:xfrm>
            <a:off x="7400925" y="6400800"/>
            <a:ext cx="425450" cy="366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Times New Roman"/>
                <a:ea typeface="Times New Roman"/>
                <a:cs typeface="Times New Roman"/>
                <a:sym typeface="Times New Roman"/>
              </a:rPr>
              <a:t>70</a:t>
            </a:r>
            <a:endParaRPr/>
          </a:p>
        </p:txBody>
      </p:sp>
      <p:cxnSp>
        <p:nvCxnSpPr>
          <p:cNvPr id="248" name="Google Shape;248;p23"/>
          <p:cNvCxnSpPr/>
          <p:nvPr/>
        </p:nvCxnSpPr>
        <p:spPr>
          <a:xfrm>
            <a:off x="5205413" y="6308725"/>
            <a:ext cx="0" cy="92075"/>
          </a:xfrm>
          <a:prstGeom prst="straightConnector1">
            <a:avLst/>
          </a:prstGeom>
          <a:noFill/>
          <a:ln w="28575" cap="flat" cmpd="sng">
            <a:solidFill>
              <a:schemeClr val="lt2"/>
            </a:solidFill>
            <a:prstDash val="solid"/>
            <a:round/>
            <a:headEnd type="none" w="med" len="med"/>
            <a:tailEnd type="none" w="med" len="med"/>
          </a:ln>
        </p:spPr>
      </p:cxnSp>
      <p:cxnSp>
        <p:nvCxnSpPr>
          <p:cNvPr id="249" name="Google Shape;249;p23"/>
          <p:cNvCxnSpPr/>
          <p:nvPr/>
        </p:nvCxnSpPr>
        <p:spPr>
          <a:xfrm>
            <a:off x="5686425" y="6308725"/>
            <a:ext cx="0" cy="92075"/>
          </a:xfrm>
          <a:prstGeom prst="straightConnector1">
            <a:avLst/>
          </a:prstGeom>
          <a:noFill/>
          <a:ln w="28575" cap="flat" cmpd="sng">
            <a:solidFill>
              <a:schemeClr val="lt2"/>
            </a:solidFill>
            <a:prstDash val="solid"/>
            <a:round/>
            <a:headEnd type="none" w="med" len="med"/>
            <a:tailEnd type="none" w="med" len="med"/>
          </a:ln>
        </p:spPr>
      </p:cxnSp>
      <p:cxnSp>
        <p:nvCxnSpPr>
          <p:cNvPr id="250" name="Google Shape;250;p23"/>
          <p:cNvCxnSpPr/>
          <p:nvPr/>
        </p:nvCxnSpPr>
        <p:spPr>
          <a:xfrm>
            <a:off x="6167438" y="6308725"/>
            <a:ext cx="0" cy="92075"/>
          </a:xfrm>
          <a:prstGeom prst="straightConnector1">
            <a:avLst/>
          </a:prstGeom>
          <a:noFill/>
          <a:ln w="28575" cap="flat" cmpd="sng">
            <a:solidFill>
              <a:schemeClr val="lt2"/>
            </a:solidFill>
            <a:prstDash val="solid"/>
            <a:round/>
            <a:headEnd type="none" w="med" len="med"/>
            <a:tailEnd type="none" w="med" len="med"/>
          </a:ln>
        </p:spPr>
      </p:cxnSp>
      <p:cxnSp>
        <p:nvCxnSpPr>
          <p:cNvPr id="251" name="Google Shape;251;p23"/>
          <p:cNvCxnSpPr/>
          <p:nvPr/>
        </p:nvCxnSpPr>
        <p:spPr>
          <a:xfrm>
            <a:off x="6648450" y="6308725"/>
            <a:ext cx="0" cy="92075"/>
          </a:xfrm>
          <a:prstGeom prst="straightConnector1">
            <a:avLst/>
          </a:prstGeom>
          <a:noFill/>
          <a:ln w="28575" cap="flat" cmpd="sng">
            <a:solidFill>
              <a:schemeClr val="lt2"/>
            </a:solidFill>
            <a:prstDash val="solid"/>
            <a:round/>
            <a:headEnd type="none" w="med" len="med"/>
            <a:tailEnd type="none" w="med" len="med"/>
          </a:ln>
        </p:spPr>
      </p:cxnSp>
      <p:cxnSp>
        <p:nvCxnSpPr>
          <p:cNvPr id="252" name="Google Shape;252;p23"/>
          <p:cNvCxnSpPr/>
          <p:nvPr/>
        </p:nvCxnSpPr>
        <p:spPr>
          <a:xfrm>
            <a:off x="7129463" y="6308725"/>
            <a:ext cx="0" cy="92075"/>
          </a:xfrm>
          <a:prstGeom prst="straightConnector1">
            <a:avLst/>
          </a:prstGeom>
          <a:noFill/>
          <a:ln w="28575" cap="flat" cmpd="sng">
            <a:solidFill>
              <a:schemeClr val="lt2"/>
            </a:solidFill>
            <a:prstDash val="solid"/>
            <a:round/>
            <a:headEnd type="none" w="med" len="med"/>
            <a:tailEnd type="none" w="med" len="med"/>
          </a:ln>
        </p:spPr>
      </p:cxnSp>
      <p:cxnSp>
        <p:nvCxnSpPr>
          <p:cNvPr id="253" name="Google Shape;253;p23"/>
          <p:cNvCxnSpPr/>
          <p:nvPr/>
        </p:nvCxnSpPr>
        <p:spPr>
          <a:xfrm>
            <a:off x="7610475" y="6308725"/>
            <a:ext cx="0" cy="92075"/>
          </a:xfrm>
          <a:prstGeom prst="straightConnector1">
            <a:avLst/>
          </a:prstGeom>
          <a:noFill/>
          <a:ln w="28575" cap="flat" cmpd="sng">
            <a:solidFill>
              <a:schemeClr val="lt2"/>
            </a:solidFill>
            <a:prstDash val="solid"/>
            <a:round/>
            <a:headEnd type="none" w="med" len="med"/>
            <a:tailEnd type="none" w="med" len="med"/>
          </a:ln>
        </p:spPr>
      </p:cxnSp>
      <p:sp>
        <p:nvSpPr>
          <p:cNvPr id="254" name="Google Shape;254;p23"/>
          <p:cNvSpPr txBox="1"/>
          <p:nvPr/>
        </p:nvSpPr>
        <p:spPr>
          <a:xfrm>
            <a:off x="4454525" y="6400800"/>
            <a:ext cx="517525" cy="366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Times New Roman"/>
                <a:ea typeface="Times New Roman"/>
                <a:cs typeface="Times New Roman"/>
                <a:sym typeface="Times New Roman"/>
              </a:rPr>
              <a:t>10</a:t>
            </a:r>
            <a:endParaRPr/>
          </a:p>
        </p:txBody>
      </p:sp>
      <p:cxnSp>
        <p:nvCxnSpPr>
          <p:cNvPr id="255" name="Google Shape;255;p23"/>
          <p:cNvCxnSpPr/>
          <p:nvPr/>
        </p:nvCxnSpPr>
        <p:spPr>
          <a:xfrm>
            <a:off x="4724400" y="6308725"/>
            <a:ext cx="0" cy="92075"/>
          </a:xfrm>
          <a:prstGeom prst="straightConnector1">
            <a:avLst/>
          </a:prstGeom>
          <a:noFill/>
          <a:ln w="28575" cap="flat" cmpd="sng">
            <a:solidFill>
              <a:schemeClr val="lt2"/>
            </a:solidFill>
            <a:prstDash val="solid"/>
            <a:round/>
            <a:headEnd type="none" w="med" len="med"/>
            <a:tailEnd type="none" w="med" len="med"/>
          </a:ln>
        </p:spPr>
      </p:cxnSp>
      <p:sp>
        <p:nvSpPr>
          <p:cNvPr id="256" name="Google Shape;256;p23"/>
          <p:cNvSpPr/>
          <p:nvPr/>
        </p:nvSpPr>
        <p:spPr>
          <a:xfrm>
            <a:off x="6856413" y="5686425"/>
            <a:ext cx="119062" cy="119063"/>
          </a:xfrm>
          <a:prstGeom prst="ellipse">
            <a:avLst/>
          </a:prstGeom>
          <a:solidFill>
            <a:schemeClr val="lt1"/>
          </a:solidFill>
          <a:ln w="381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57" name="Google Shape;257;p23"/>
          <p:cNvSpPr/>
          <p:nvPr/>
        </p:nvSpPr>
        <p:spPr>
          <a:xfrm>
            <a:off x="7504113" y="5886450"/>
            <a:ext cx="119062" cy="119063"/>
          </a:xfrm>
          <a:prstGeom prst="ellipse">
            <a:avLst/>
          </a:prstGeom>
          <a:solidFill>
            <a:schemeClr val="lt1"/>
          </a:solidFill>
          <a:ln w="381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58" name="Google Shape;258;p23"/>
          <p:cNvSpPr txBox="1"/>
          <p:nvPr/>
        </p:nvSpPr>
        <p:spPr>
          <a:xfrm>
            <a:off x="6310313" y="5105400"/>
            <a:ext cx="1328737" cy="457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400" b="1" i="1">
                <a:solidFill>
                  <a:srgbClr val="053ABF"/>
                </a:solidFill>
                <a:latin typeface="Times New Roman"/>
                <a:ea typeface="Times New Roman"/>
                <a:cs typeface="Times New Roman"/>
                <a:sym typeface="Times New Roman"/>
              </a:rPr>
              <a:t>Demand</a:t>
            </a:r>
            <a:endParaRPr/>
          </a:p>
        </p:txBody>
      </p:sp>
      <p:sp>
        <p:nvSpPr>
          <p:cNvPr id="259" name="Google Shape;259;p23"/>
          <p:cNvSpPr txBox="1"/>
          <p:nvPr/>
        </p:nvSpPr>
        <p:spPr>
          <a:xfrm>
            <a:off x="47625" y="2174875"/>
            <a:ext cx="3557588" cy="1536700"/>
          </a:xfrm>
          <a:prstGeom prst="rect">
            <a:avLst/>
          </a:prstGeom>
          <a:noFill/>
          <a:ln>
            <a:noFill/>
          </a:ln>
        </p:spPr>
        <p:txBody>
          <a:bodyPr spcFirstLastPara="1" wrap="square" lIns="91425" tIns="45700" rIns="91425" bIns="45700" anchor="t" anchorCtr="0">
            <a:noAutofit/>
          </a:bodyPr>
          <a:lstStyle/>
          <a:p>
            <a:pPr marL="0" marR="0" lvl="0" indent="-133350" algn="l" rtl="0">
              <a:lnSpc>
                <a:spcPct val="90000"/>
              </a:lnSpc>
              <a:spcBef>
                <a:spcPts val="0"/>
              </a:spcBef>
              <a:spcAft>
                <a:spcPts val="0"/>
              </a:spcAft>
              <a:buClr>
                <a:schemeClr val="lt2"/>
              </a:buClr>
              <a:buSzPts val="2100"/>
              <a:buFont typeface="Times New Roman"/>
              <a:buChar char="•"/>
            </a:pPr>
            <a:r>
              <a:rPr lang="en-US" sz="2100">
                <a:solidFill>
                  <a:schemeClr val="lt2"/>
                </a:solidFill>
                <a:latin typeface="Times New Roman"/>
                <a:ea typeface="Times New Roman"/>
                <a:cs typeface="Times New Roman"/>
                <a:sym typeface="Times New Roman"/>
              </a:rPr>
              <a:t> </a:t>
            </a:r>
            <a:r>
              <a:rPr lang="en-US" sz="2100">
                <a:solidFill>
                  <a:schemeClr val="dk1"/>
                </a:solidFill>
                <a:latin typeface="Times New Roman"/>
                <a:ea typeface="Times New Roman"/>
                <a:cs typeface="Times New Roman"/>
                <a:sym typeface="Times New Roman"/>
              </a:rPr>
              <a:t>The height of the </a:t>
            </a:r>
            <a:r>
              <a:rPr lang="en-US" sz="2100" b="1" i="1">
                <a:solidFill>
                  <a:schemeClr val="dk1"/>
                </a:solidFill>
                <a:latin typeface="Times New Roman"/>
                <a:ea typeface="Times New Roman"/>
                <a:cs typeface="Times New Roman"/>
                <a:sym typeface="Times New Roman"/>
              </a:rPr>
              <a:t>demand </a:t>
            </a:r>
            <a:br>
              <a:rPr lang="en-US" sz="2100" b="1" i="1">
                <a:solidFill>
                  <a:schemeClr val="dk1"/>
                </a:solidFill>
                <a:latin typeface="Times New Roman"/>
                <a:ea typeface="Times New Roman"/>
                <a:cs typeface="Times New Roman"/>
                <a:sym typeface="Times New Roman"/>
              </a:rPr>
            </a:br>
            <a:r>
              <a:rPr lang="en-US" sz="2100" b="1" i="1">
                <a:solidFill>
                  <a:schemeClr val="dk1"/>
                </a:solidFill>
                <a:latin typeface="Times New Roman"/>
                <a:ea typeface="Times New Roman"/>
                <a:cs typeface="Times New Roman"/>
                <a:sym typeface="Times New Roman"/>
              </a:rPr>
              <a:t>  curve</a:t>
            </a:r>
            <a:r>
              <a:rPr lang="en-US" sz="2100">
                <a:solidFill>
                  <a:schemeClr val="dk1"/>
                </a:solidFill>
                <a:latin typeface="Times New Roman"/>
                <a:ea typeface="Times New Roman"/>
                <a:cs typeface="Times New Roman"/>
                <a:sym typeface="Times New Roman"/>
              </a:rPr>
              <a:t> at any quantity shows</a:t>
            </a:r>
            <a:br>
              <a:rPr lang="en-US" sz="2100">
                <a:solidFill>
                  <a:schemeClr val="dk1"/>
                </a:solidFill>
                <a:latin typeface="Times New Roman"/>
                <a:ea typeface="Times New Roman"/>
                <a:cs typeface="Times New Roman"/>
                <a:sym typeface="Times New Roman"/>
              </a:rPr>
            </a:br>
            <a:r>
              <a:rPr lang="en-US" sz="2100">
                <a:solidFill>
                  <a:schemeClr val="dk1"/>
                </a:solidFill>
                <a:latin typeface="Times New Roman"/>
                <a:ea typeface="Times New Roman"/>
                <a:cs typeface="Times New Roman"/>
                <a:sym typeface="Times New Roman"/>
              </a:rPr>
              <a:t>  the </a:t>
            </a:r>
            <a:r>
              <a:rPr lang="en-US" sz="2100" b="1" i="1">
                <a:solidFill>
                  <a:schemeClr val="dk1"/>
                </a:solidFill>
                <a:latin typeface="Times New Roman"/>
                <a:ea typeface="Times New Roman"/>
                <a:cs typeface="Times New Roman"/>
                <a:sym typeface="Times New Roman"/>
              </a:rPr>
              <a:t>maximum price</a:t>
            </a:r>
            <a:r>
              <a:rPr lang="en-US" sz="2100">
                <a:solidFill>
                  <a:schemeClr val="dk1"/>
                </a:solidFill>
                <a:latin typeface="Times New Roman"/>
                <a:ea typeface="Times New Roman"/>
                <a:cs typeface="Times New Roman"/>
                <a:sym typeface="Times New Roman"/>
              </a:rPr>
              <a:t> that </a:t>
            </a:r>
            <a:br>
              <a:rPr lang="en-US" sz="2100">
                <a:solidFill>
                  <a:schemeClr val="dk1"/>
                </a:solidFill>
                <a:latin typeface="Times New Roman"/>
                <a:ea typeface="Times New Roman"/>
                <a:cs typeface="Times New Roman"/>
                <a:sym typeface="Times New Roman"/>
              </a:rPr>
            </a:br>
            <a:r>
              <a:rPr lang="en-US" sz="2100">
                <a:solidFill>
                  <a:schemeClr val="dk1"/>
                </a:solidFill>
                <a:latin typeface="Times New Roman"/>
                <a:ea typeface="Times New Roman"/>
                <a:cs typeface="Times New Roman"/>
                <a:sym typeface="Times New Roman"/>
              </a:rPr>
              <a:t>  consumers are willing to pay </a:t>
            </a:r>
            <a:br>
              <a:rPr lang="en-US" sz="2100">
                <a:solidFill>
                  <a:schemeClr val="dk1"/>
                </a:solidFill>
                <a:latin typeface="Times New Roman"/>
                <a:ea typeface="Times New Roman"/>
                <a:cs typeface="Times New Roman"/>
                <a:sym typeface="Times New Roman"/>
              </a:rPr>
            </a:br>
            <a:r>
              <a:rPr lang="en-US" sz="2100">
                <a:solidFill>
                  <a:schemeClr val="dk1"/>
                </a:solidFill>
                <a:latin typeface="Times New Roman"/>
                <a:ea typeface="Times New Roman"/>
                <a:cs typeface="Times New Roman"/>
                <a:sym typeface="Times New Roman"/>
              </a:rPr>
              <a:t>  for that additional unit.</a:t>
            </a:r>
            <a:endParaRPr/>
          </a:p>
        </p:txBody>
      </p:sp>
      <p:sp>
        <p:nvSpPr>
          <p:cNvPr id="260" name="Google Shape;260;p23"/>
          <p:cNvSpPr txBox="1"/>
          <p:nvPr/>
        </p:nvSpPr>
        <p:spPr>
          <a:xfrm>
            <a:off x="0" y="3698875"/>
            <a:ext cx="3738563" cy="958850"/>
          </a:xfrm>
          <a:prstGeom prst="rect">
            <a:avLst/>
          </a:prstGeom>
          <a:noFill/>
          <a:ln>
            <a:noFill/>
          </a:ln>
        </p:spPr>
        <p:txBody>
          <a:bodyPr spcFirstLastPara="1" wrap="square" lIns="91425" tIns="45700" rIns="91425" bIns="45700" anchor="t" anchorCtr="0">
            <a:noAutofit/>
          </a:bodyPr>
          <a:lstStyle/>
          <a:p>
            <a:pPr marL="0" marR="0" lvl="0" indent="-133350" algn="l" rtl="0">
              <a:lnSpc>
                <a:spcPct val="90000"/>
              </a:lnSpc>
              <a:spcBef>
                <a:spcPts val="0"/>
              </a:spcBef>
              <a:spcAft>
                <a:spcPts val="0"/>
              </a:spcAft>
              <a:buClr>
                <a:schemeClr val="lt2"/>
              </a:buClr>
              <a:buSzPts val="2100"/>
              <a:buFont typeface="Times New Roman"/>
              <a:buChar char="•"/>
            </a:pPr>
            <a:r>
              <a:rPr lang="en-US" sz="2100">
                <a:solidFill>
                  <a:schemeClr val="lt2"/>
                </a:solidFill>
                <a:latin typeface="Times New Roman"/>
                <a:ea typeface="Times New Roman"/>
                <a:cs typeface="Times New Roman"/>
                <a:sym typeface="Times New Roman"/>
              </a:rPr>
              <a:t> </a:t>
            </a:r>
            <a:r>
              <a:rPr lang="en-US" sz="2100">
                <a:solidFill>
                  <a:schemeClr val="dk1"/>
                </a:solidFill>
                <a:latin typeface="Times New Roman"/>
                <a:ea typeface="Times New Roman"/>
                <a:cs typeface="Times New Roman"/>
                <a:sym typeface="Times New Roman"/>
              </a:rPr>
              <a:t>For example, when 16 </a:t>
            </a:r>
            <a:br>
              <a:rPr lang="en-US" sz="2100">
                <a:solidFill>
                  <a:schemeClr val="dk1"/>
                </a:solidFill>
                <a:latin typeface="Times New Roman"/>
                <a:ea typeface="Times New Roman"/>
                <a:cs typeface="Times New Roman"/>
                <a:sym typeface="Times New Roman"/>
              </a:rPr>
            </a:br>
            <a:r>
              <a:rPr lang="en-US" sz="2100">
                <a:solidFill>
                  <a:schemeClr val="dk1"/>
                </a:solidFill>
                <a:latin typeface="Times New Roman"/>
                <a:ea typeface="Times New Roman"/>
                <a:cs typeface="Times New Roman"/>
                <a:sym typeface="Times New Roman"/>
              </a:rPr>
              <a:t>  million units are consumed, </a:t>
            </a:r>
            <a:br>
              <a:rPr lang="en-US" sz="2100">
                <a:solidFill>
                  <a:schemeClr val="dk1"/>
                </a:solidFill>
                <a:latin typeface="Times New Roman"/>
                <a:ea typeface="Times New Roman"/>
                <a:cs typeface="Times New Roman"/>
                <a:sym typeface="Times New Roman"/>
              </a:rPr>
            </a:br>
            <a:r>
              <a:rPr lang="en-US" sz="2100">
                <a:solidFill>
                  <a:schemeClr val="dk1"/>
                </a:solidFill>
                <a:latin typeface="Times New Roman"/>
                <a:ea typeface="Times New Roman"/>
                <a:cs typeface="Times New Roman"/>
                <a:sym typeface="Times New Roman"/>
              </a:rPr>
              <a:t>  the value of the last unit is $73</a:t>
            </a:r>
            <a:r>
              <a:rPr lang="en-US" sz="2100">
                <a:solidFill>
                  <a:schemeClr val="lt2"/>
                </a:solidFill>
                <a:latin typeface="Times New Roman"/>
                <a:ea typeface="Times New Roman"/>
                <a:cs typeface="Times New Roman"/>
                <a:sym typeface="Times New Roman"/>
              </a:rPr>
              <a:t>.</a:t>
            </a:r>
            <a:endParaRPr sz="2100">
              <a:solidFill>
                <a:schemeClr val="lt2"/>
              </a:solidFill>
              <a:latin typeface="Times New Roman"/>
              <a:ea typeface="Times New Roman"/>
              <a:cs typeface="Times New Roman"/>
              <a:sym typeface="Times New Roman"/>
            </a:endParaRPr>
          </a:p>
        </p:txBody>
      </p:sp>
      <p:cxnSp>
        <p:nvCxnSpPr>
          <p:cNvPr id="261" name="Google Shape;261;p23"/>
          <p:cNvCxnSpPr/>
          <p:nvPr/>
        </p:nvCxnSpPr>
        <p:spPr>
          <a:xfrm rot="10800000">
            <a:off x="5010150" y="4633913"/>
            <a:ext cx="0" cy="1641475"/>
          </a:xfrm>
          <a:prstGeom prst="straightConnector1">
            <a:avLst/>
          </a:prstGeom>
          <a:noFill/>
          <a:ln w="31750" cap="flat" cmpd="sng">
            <a:solidFill>
              <a:schemeClr val="dk1"/>
            </a:solidFill>
            <a:prstDash val="solid"/>
            <a:round/>
            <a:headEnd type="none" w="med" len="med"/>
            <a:tailEnd type="stealth" w="lg" len="lg"/>
          </a:ln>
          <a:effectLst>
            <a:outerShdw dist="35921" dir="2700000" algn="ctr" rotWithShape="0">
              <a:srgbClr val="808080"/>
            </a:outerShdw>
          </a:effectLst>
        </p:spPr>
      </p:cxnSp>
      <p:cxnSp>
        <p:nvCxnSpPr>
          <p:cNvPr id="262" name="Google Shape;262;p23"/>
          <p:cNvCxnSpPr/>
          <p:nvPr/>
        </p:nvCxnSpPr>
        <p:spPr>
          <a:xfrm rot="10800000">
            <a:off x="4284663" y="4546600"/>
            <a:ext cx="622300" cy="0"/>
          </a:xfrm>
          <a:prstGeom prst="straightConnector1">
            <a:avLst/>
          </a:prstGeom>
          <a:noFill/>
          <a:ln w="31750" cap="flat" cmpd="sng">
            <a:solidFill>
              <a:schemeClr val="dk1"/>
            </a:solidFill>
            <a:prstDash val="solid"/>
            <a:round/>
            <a:headEnd type="none" w="med" len="med"/>
            <a:tailEnd type="stealth" w="lg" len="lg"/>
          </a:ln>
          <a:effectLst>
            <a:outerShdw dist="35921" dir="2700000" algn="ctr" rotWithShape="0">
              <a:srgbClr val="808080"/>
            </a:outerShdw>
          </a:effectLst>
        </p:spPr>
      </p:cxnSp>
      <p:grpSp>
        <p:nvGrpSpPr>
          <p:cNvPr id="263" name="Google Shape;263;p23"/>
          <p:cNvGrpSpPr/>
          <p:nvPr/>
        </p:nvGrpSpPr>
        <p:grpSpPr>
          <a:xfrm>
            <a:off x="4152900" y="6099175"/>
            <a:ext cx="168275" cy="301625"/>
            <a:chOff x="2616" y="3192"/>
            <a:chExt cx="106" cy="190"/>
          </a:xfrm>
        </p:grpSpPr>
        <p:cxnSp>
          <p:nvCxnSpPr>
            <p:cNvPr id="264" name="Google Shape;264;p23"/>
            <p:cNvCxnSpPr/>
            <p:nvPr/>
          </p:nvCxnSpPr>
          <p:spPr>
            <a:xfrm>
              <a:off x="2676" y="3324"/>
              <a:ext cx="0" cy="58"/>
            </a:xfrm>
            <a:prstGeom prst="straightConnector1">
              <a:avLst/>
            </a:prstGeom>
            <a:noFill/>
            <a:ln w="28575" cap="flat" cmpd="sng">
              <a:solidFill>
                <a:schemeClr val="lt2"/>
              </a:solidFill>
              <a:prstDash val="solid"/>
              <a:round/>
              <a:headEnd type="none" w="med" len="med"/>
              <a:tailEnd type="none" w="med" len="med"/>
            </a:ln>
          </p:spPr>
        </p:cxnSp>
        <p:cxnSp>
          <p:nvCxnSpPr>
            <p:cNvPr id="265" name="Google Shape;265;p23"/>
            <p:cNvCxnSpPr/>
            <p:nvPr/>
          </p:nvCxnSpPr>
          <p:spPr>
            <a:xfrm>
              <a:off x="2676" y="3264"/>
              <a:ext cx="0" cy="84"/>
            </a:xfrm>
            <a:prstGeom prst="straightConnector1">
              <a:avLst/>
            </a:prstGeom>
            <a:noFill/>
            <a:ln w="28575" cap="flat" cmpd="sng">
              <a:solidFill>
                <a:schemeClr val="lt2"/>
              </a:solidFill>
              <a:prstDash val="solid"/>
              <a:round/>
              <a:headEnd type="none" w="med" len="med"/>
              <a:tailEnd type="none" w="med" len="med"/>
            </a:ln>
          </p:spPr>
        </p:cxnSp>
        <p:cxnSp>
          <p:nvCxnSpPr>
            <p:cNvPr id="266" name="Google Shape;266;p23"/>
            <p:cNvCxnSpPr/>
            <p:nvPr/>
          </p:nvCxnSpPr>
          <p:spPr>
            <a:xfrm rot="10800000" flipH="1">
              <a:off x="2626" y="3192"/>
              <a:ext cx="96" cy="48"/>
            </a:xfrm>
            <a:prstGeom prst="straightConnector1">
              <a:avLst/>
            </a:prstGeom>
            <a:noFill/>
            <a:ln w="28575" cap="flat" cmpd="sng">
              <a:solidFill>
                <a:schemeClr val="dk1"/>
              </a:solidFill>
              <a:prstDash val="solid"/>
              <a:round/>
              <a:headEnd type="none" w="med" len="med"/>
              <a:tailEnd type="none" w="med" len="med"/>
            </a:ln>
          </p:spPr>
        </p:cxnSp>
        <p:cxnSp>
          <p:nvCxnSpPr>
            <p:cNvPr id="267" name="Google Shape;267;p23"/>
            <p:cNvCxnSpPr/>
            <p:nvPr/>
          </p:nvCxnSpPr>
          <p:spPr>
            <a:xfrm rot="10800000" flipH="1">
              <a:off x="2626" y="3240"/>
              <a:ext cx="96" cy="48"/>
            </a:xfrm>
            <a:prstGeom prst="straightConnector1">
              <a:avLst/>
            </a:prstGeom>
            <a:noFill/>
            <a:ln w="28575" cap="flat" cmpd="sng">
              <a:solidFill>
                <a:schemeClr val="dk1"/>
              </a:solidFill>
              <a:prstDash val="solid"/>
              <a:round/>
              <a:headEnd type="none" w="med" len="med"/>
              <a:tailEnd type="none" w="med" len="med"/>
            </a:ln>
          </p:spPr>
        </p:cxnSp>
        <p:cxnSp>
          <p:nvCxnSpPr>
            <p:cNvPr id="268" name="Google Shape;268;p23"/>
            <p:cNvCxnSpPr/>
            <p:nvPr/>
          </p:nvCxnSpPr>
          <p:spPr>
            <a:xfrm>
              <a:off x="2616" y="3328"/>
              <a:ext cx="58" cy="0"/>
            </a:xfrm>
            <a:prstGeom prst="straightConnector1">
              <a:avLst/>
            </a:prstGeom>
            <a:noFill/>
            <a:ln w="28575" cap="flat" cmpd="sng">
              <a:solidFill>
                <a:schemeClr val="lt2"/>
              </a:solidFill>
              <a:prstDash val="solid"/>
              <a:round/>
              <a:headEnd type="none" w="med" len="med"/>
              <a:tailEnd type="none" w="med" len="med"/>
            </a:ln>
          </p:spPr>
        </p:cxn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9"/>
                                        </p:tgtEl>
                                        <p:attrNameLst>
                                          <p:attrName>style.visibility</p:attrName>
                                        </p:attrNameLst>
                                      </p:cBhvr>
                                      <p:to>
                                        <p:strVal val="visible"/>
                                      </p:to>
                                    </p:set>
                                    <p:animEffect transition="in" filter="fade">
                                      <p:cBhvr>
                                        <p:cTn id="7" dur="500"/>
                                        <p:tgtEl>
                                          <p:spTgt spid="2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0"/>
                                        </p:tgtEl>
                                        <p:attrNameLst>
                                          <p:attrName>style.visibility</p:attrName>
                                        </p:attrNameLst>
                                      </p:cBhvr>
                                      <p:to>
                                        <p:strVal val="visible"/>
                                      </p:to>
                                    </p:set>
                                    <p:animEffect transition="in" filter="fade">
                                      <p:cBhvr>
                                        <p:cTn id="12" dur="500"/>
                                        <p:tgtEl>
                                          <p:spTgt spid="260"/>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61"/>
                                        </p:tgtEl>
                                        <p:attrNameLst>
                                          <p:attrName>style.visibility</p:attrName>
                                        </p:attrNameLst>
                                      </p:cBhvr>
                                      <p:to>
                                        <p:strVal val="visible"/>
                                      </p:to>
                                    </p:set>
                                    <p:animEffect transition="in" filter="fade">
                                      <p:cBhvr>
                                        <p:cTn id="16" dur="500"/>
                                        <p:tgtEl>
                                          <p:spTgt spid="261"/>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62"/>
                                        </p:tgtEl>
                                        <p:attrNameLst>
                                          <p:attrName>style.visibility</p:attrName>
                                        </p:attrNameLst>
                                      </p:cBhvr>
                                      <p:to>
                                        <p:strVal val="visible"/>
                                      </p:to>
                                    </p:set>
                                    <p:animEffect transition="in" filter="fade">
                                      <p:cBhvr>
                                        <p:cTn id="20"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4"/>
          <p:cNvSpPr txBox="1">
            <a:spLocks noGrp="1"/>
          </p:cNvSpPr>
          <p:nvPr>
            <p:ph type="title"/>
          </p:nvPr>
        </p:nvSpPr>
        <p:spPr>
          <a:xfrm>
            <a:off x="457200" y="152400"/>
            <a:ext cx="82296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None/>
            </a:pPr>
            <a:r>
              <a:rPr lang="en-US"/>
              <a:t>Law of Demand</a:t>
            </a:r>
            <a:endParaRPr/>
          </a:p>
        </p:txBody>
      </p:sp>
      <p:sp>
        <p:nvSpPr>
          <p:cNvPr id="274" name="Google Shape;274;p24"/>
          <p:cNvSpPr txBox="1">
            <a:spLocks noGrp="1"/>
          </p:cNvSpPr>
          <p:nvPr>
            <p:ph type="body" idx="1"/>
          </p:nvPr>
        </p:nvSpPr>
        <p:spPr>
          <a:xfrm>
            <a:off x="457200" y="1920875"/>
            <a:ext cx="4038600" cy="4433888"/>
          </a:xfrm>
          <a:prstGeom prst="rect">
            <a:avLst/>
          </a:prstGeom>
          <a:noFill/>
          <a:ln>
            <a:noFill/>
          </a:ln>
        </p:spPr>
        <p:txBody>
          <a:bodyPr spcFirstLastPara="1" wrap="square" lIns="91425" tIns="45700" rIns="91425" bIns="45700" anchor="t" anchorCtr="0">
            <a:noAutofit/>
          </a:bodyPr>
          <a:lstStyle/>
          <a:p>
            <a:pPr marL="274320" lvl="0" indent="-141001" algn="l" rtl="0">
              <a:lnSpc>
                <a:spcPct val="80000"/>
              </a:lnSpc>
              <a:spcBef>
                <a:spcPts val="0"/>
              </a:spcBef>
              <a:spcAft>
                <a:spcPts val="0"/>
              </a:spcAft>
              <a:buClr>
                <a:schemeClr val="accent3"/>
              </a:buClr>
              <a:buSzPts val="2100"/>
              <a:buFont typeface="Noto Sans Symbols"/>
              <a:buNone/>
            </a:pPr>
            <a:endParaRPr sz="2210"/>
          </a:p>
        </p:txBody>
      </p:sp>
      <p:sp>
        <p:nvSpPr>
          <p:cNvPr id="275" name="Google Shape;275;p24"/>
          <p:cNvSpPr txBox="1">
            <a:spLocks noGrp="1"/>
          </p:cNvSpPr>
          <p:nvPr>
            <p:ph type="body" idx="2"/>
          </p:nvPr>
        </p:nvSpPr>
        <p:spPr>
          <a:xfrm>
            <a:off x="4572000" y="0"/>
            <a:ext cx="4267200" cy="5486400"/>
          </a:xfrm>
          <a:prstGeom prst="rect">
            <a:avLst/>
          </a:prstGeom>
          <a:noFill/>
          <a:ln>
            <a:noFill/>
          </a:ln>
        </p:spPr>
        <p:txBody>
          <a:bodyPr spcFirstLastPara="1" wrap="square" lIns="91425" tIns="45700" rIns="91425" bIns="45700" anchor="t" anchorCtr="0">
            <a:noAutofit/>
          </a:bodyPr>
          <a:lstStyle/>
          <a:p>
            <a:pPr marL="274320" lvl="0" indent="-274320" algn="l" rtl="0">
              <a:lnSpc>
                <a:spcPct val="80000"/>
              </a:lnSpc>
              <a:spcBef>
                <a:spcPts val="0"/>
              </a:spcBef>
              <a:spcAft>
                <a:spcPts val="0"/>
              </a:spcAft>
              <a:buClr>
                <a:schemeClr val="accent3"/>
              </a:buClr>
              <a:buSzPts val="2100"/>
              <a:buFont typeface="Noto Sans Symbols"/>
              <a:buChar char="●"/>
            </a:pPr>
            <a:r>
              <a:rPr lang="en-US" sz="2210" u="sng"/>
              <a:t>The Law of Demand</a:t>
            </a:r>
            <a:r>
              <a:rPr lang="en-US" sz="2210"/>
              <a:t>: A law stating that as the price of an item rises and other factors remain unchanged, the quantity demanded by buyers will fall; as the price of an item falls and other factors remain the same, the quantity demanded by buyers will rise.</a:t>
            </a:r>
            <a:endParaRPr/>
          </a:p>
          <a:p>
            <a:pPr marL="274320" lvl="0" indent="-274320" algn="l" rtl="0">
              <a:lnSpc>
                <a:spcPct val="80000"/>
              </a:lnSpc>
              <a:spcBef>
                <a:spcPts val="442"/>
              </a:spcBef>
              <a:spcAft>
                <a:spcPts val="0"/>
              </a:spcAft>
              <a:buClr>
                <a:schemeClr val="accent3"/>
              </a:buClr>
              <a:buSzPts val="2100"/>
              <a:buFont typeface="Noto Sans Symbols"/>
              <a:buChar char="●"/>
            </a:pPr>
            <a:r>
              <a:rPr lang="en-US" sz="2210"/>
              <a:t>For this reason, the demand curve always slopes downward</a:t>
            </a:r>
            <a:endParaRPr/>
          </a:p>
          <a:p>
            <a:pPr marL="274320" lvl="0" indent="-274320" algn="l" rtl="0">
              <a:lnSpc>
                <a:spcPct val="80000"/>
              </a:lnSpc>
              <a:spcBef>
                <a:spcPts val="442"/>
              </a:spcBef>
              <a:spcAft>
                <a:spcPts val="0"/>
              </a:spcAft>
              <a:buClr>
                <a:schemeClr val="accent3"/>
              </a:buClr>
              <a:buSzPts val="2100"/>
              <a:buFont typeface="Noto Sans Symbols"/>
              <a:buChar char="●"/>
            </a:pPr>
            <a:r>
              <a:rPr lang="en-US" sz="2210" u="sng"/>
              <a:t>Utility:</a:t>
            </a:r>
            <a:r>
              <a:rPr lang="en-US" sz="2210"/>
              <a:t>  the pleasure, usefulness, or enjoyment we get from using a product.</a:t>
            </a:r>
            <a:endParaRPr/>
          </a:p>
          <a:p>
            <a:pPr marL="274320" lvl="0" indent="-274320" algn="l" rtl="0">
              <a:lnSpc>
                <a:spcPct val="80000"/>
              </a:lnSpc>
              <a:spcBef>
                <a:spcPts val="442"/>
              </a:spcBef>
              <a:spcAft>
                <a:spcPts val="0"/>
              </a:spcAft>
              <a:buClr>
                <a:schemeClr val="accent3"/>
              </a:buClr>
              <a:buSzPts val="2100"/>
              <a:buFont typeface="Noto Sans Symbols"/>
              <a:buChar char="●"/>
            </a:pPr>
            <a:r>
              <a:rPr lang="en-US" sz="2210" u="sng"/>
              <a:t>Principle of Diminishing Marginal Utility</a:t>
            </a:r>
            <a:r>
              <a:rPr lang="en-US" sz="2210"/>
              <a:t>: Each additional unit of a product is less valuable than the one that came before it</a:t>
            </a:r>
            <a:endParaRPr/>
          </a:p>
          <a:p>
            <a:pPr marL="274320" lvl="0" indent="-141001" algn="l" rtl="0">
              <a:lnSpc>
                <a:spcPct val="80000"/>
              </a:lnSpc>
              <a:spcBef>
                <a:spcPts val="442"/>
              </a:spcBef>
              <a:spcAft>
                <a:spcPts val="0"/>
              </a:spcAft>
              <a:buClr>
                <a:schemeClr val="accent3"/>
              </a:buClr>
              <a:buSzPts val="2100"/>
              <a:buFont typeface="Noto Sans Symbols"/>
              <a:buNone/>
            </a:pPr>
            <a:endParaRPr sz="2210"/>
          </a:p>
        </p:txBody>
      </p:sp>
      <p:pic>
        <p:nvPicPr>
          <p:cNvPr id="276" name="Google Shape;276;p24" descr="http://supplementalscience.files.wordpress.com/2007/11/thanksgiving-meal.jpg"/>
          <p:cNvPicPr preferRelativeResize="0"/>
          <p:nvPr/>
        </p:nvPicPr>
        <p:blipFill rotWithShape="1">
          <a:blip r:embed="rId3">
            <a:alphaModFix/>
          </a:blip>
          <a:srcRect/>
          <a:stretch/>
        </p:blipFill>
        <p:spPr>
          <a:xfrm>
            <a:off x="304800" y="1371600"/>
            <a:ext cx="4114800" cy="5260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5">
                                            <p:txEl>
                                              <p:pRg st="0" end="0"/>
                                            </p:txEl>
                                          </p:spTgt>
                                        </p:tgtEl>
                                        <p:attrNameLst>
                                          <p:attrName>style.visibility</p:attrName>
                                        </p:attrNameLst>
                                      </p:cBhvr>
                                      <p:to>
                                        <p:strVal val="visible"/>
                                      </p:to>
                                    </p:set>
                                    <p:animEffect transition="in" filter="fade">
                                      <p:cBhvr>
                                        <p:cTn id="7" dur="500"/>
                                        <p:tgtEl>
                                          <p:spTgt spid="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5">
                                            <p:txEl>
                                              <p:pRg st="1" end="1"/>
                                            </p:txEl>
                                          </p:spTgt>
                                        </p:tgtEl>
                                        <p:attrNameLst>
                                          <p:attrName>style.visibility</p:attrName>
                                        </p:attrNameLst>
                                      </p:cBhvr>
                                      <p:to>
                                        <p:strVal val="visible"/>
                                      </p:to>
                                    </p:set>
                                    <p:animEffect transition="in" filter="fade">
                                      <p:cBhvr>
                                        <p:cTn id="12" dur="500"/>
                                        <p:tgtEl>
                                          <p:spTgt spid="2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5">
                                            <p:txEl>
                                              <p:pRg st="2" end="2"/>
                                            </p:txEl>
                                          </p:spTgt>
                                        </p:tgtEl>
                                        <p:attrNameLst>
                                          <p:attrName>style.visibility</p:attrName>
                                        </p:attrNameLst>
                                      </p:cBhvr>
                                      <p:to>
                                        <p:strVal val="visible"/>
                                      </p:to>
                                    </p:set>
                                    <p:animEffect transition="in" filter="fade">
                                      <p:cBhvr>
                                        <p:cTn id="17" dur="500"/>
                                        <p:tgtEl>
                                          <p:spTgt spid="2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5">
                                            <p:txEl>
                                              <p:pRg st="3" end="3"/>
                                            </p:txEl>
                                          </p:spTgt>
                                        </p:tgtEl>
                                        <p:attrNameLst>
                                          <p:attrName>style.visibility</p:attrName>
                                        </p:attrNameLst>
                                      </p:cBhvr>
                                      <p:to>
                                        <p:strVal val="visible"/>
                                      </p:to>
                                    </p:set>
                                    <p:animEffect transition="in" filter="fade">
                                      <p:cBhvr>
                                        <p:cTn id="22" dur="500"/>
                                        <p:tgtEl>
                                          <p:spTgt spid="2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5">
                                            <p:txEl>
                                              <p:pRg st="4" end="4"/>
                                            </p:txEl>
                                          </p:spTgt>
                                        </p:tgtEl>
                                        <p:attrNameLst>
                                          <p:attrName>style.visibility</p:attrName>
                                        </p:attrNameLst>
                                      </p:cBhvr>
                                      <p:to>
                                        <p:strVal val="visible"/>
                                      </p:to>
                                    </p:set>
                                    <p:animEffect transition="in" filter="fade">
                                      <p:cBhvr>
                                        <p:cTn id="27" dur="500"/>
                                        <p:tgtEl>
                                          <p:spTgt spid="2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2060</Words>
  <Application>Microsoft Macintosh PowerPoint</Application>
  <PresentationFormat>On-screen Show (4:3)</PresentationFormat>
  <Paragraphs>312</Paragraphs>
  <Slides>33</Slides>
  <Notes>32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Arial</vt:lpstr>
      <vt:lpstr>Constantia</vt:lpstr>
      <vt:lpstr>Verdana</vt:lpstr>
      <vt:lpstr>Noto Sans Symbols</vt:lpstr>
      <vt:lpstr>Times New Roman</vt:lpstr>
      <vt:lpstr>Calibri</vt:lpstr>
      <vt:lpstr>Flow</vt:lpstr>
      <vt:lpstr>Flow</vt:lpstr>
      <vt:lpstr>Directions for 5/9:</vt:lpstr>
      <vt:lpstr>Demand, Supply and Market Equilibrium</vt:lpstr>
      <vt:lpstr>Demand</vt:lpstr>
      <vt:lpstr>Demand Schedule</vt:lpstr>
      <vt:lpstr>Demand Graph</vt:lpstr>
      <vt:lpstr>The Mighty Demand Curve</vt:lpstr>
      <vt:lpstr>PowerPoint Presentation</vt:lpstr>
      <vt:lpstr>PowerPoint Presentation</vt:lpstr>
      <vt:lpstr>Law of Demand</vt:lpstr>
      <vt:lpstr>Changes in Demand</vt:lpstr>
      <vt:lpstr>PowerPoint Presentation</vt:lpstr>
      <vt:lpstr>PowerPoint Presentation</vt:lpstr>
      <vt:lpstr>Decrease in Demand</vt:lpstr>
      <vt:lpstr>Elasticity of Demand</vt:lpstr>
      <vt:lpstr>PowerPoint Presentation</vt:lpstr>
      <vt:lpstr>Supply</vt:lpstr>
      <vt:lpstr>PowerPoint Presentation</vt:lpstr>
      <vt:lpstr>Changes in Supply</vt:lpstr>
      <vt:lpstr>Changes in Supply</vt:lpstr>
      <vt:lpstr> Changes in Supply</vt:lpstr>
      <vt:lpstr>PowerPoint Presentation</vt:lpstr>
      <vt:lpstr>Elasticity of Supply</vt:lpstr>
      <vt:lpstr>Supply and Demand at Work</vt:lpstr>
      <vt:lpstr>Corn Market</vt:lpstr>
      <vt:lpstr>PowerPoint Presentation</vt:lpstr>
      <vt:lpstr>Market Equilibrium</vt:lpstr>
      <vt:lpstr>PowerPoint Presentation</vt:lpstr>
      <vt:lpstr>Market Equilibrium</vt:lpstr>
      <vt:lpstr>PowerPoint Presentation</vt:lpstr>
      <vt:lpstr>Market Equilibrium</vt:lpstr>
      <vt:lpstr>PowerPoint Presentation</vt:lpstr>
      <vt:lpstr>Price Controls</vt:lpstr>
      <vt:lpstr>Prices as Signals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Directions for 5/9:</dc:title>
  <cp:lastModifiedBy>Taylor Hunter</cp:lastModifiedBy>
  <cp:revision>1</cp:revision>
  <dcterms:modified xsi:type="dcterms:W3CDTF">2019-05-09T01:56:40Z</dcterms:modified>
</cp:coreProperties>
</file>