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0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4,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BD8B7-678A-3941-AAE5-74222357F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5632-0E38-CD40-9F56-1F95410B6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How did you feel about the test?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r>
              <a:rPr lang="en-US" dirty="0"/>
              <a:t>2. Could you have prepared better for the test?</a:t>
            </a:r>
          </a:p>
          <a:p>
            <a:endParaRPr lang="en-US" dirty="0"/>
          </a:p>
          <a:p>
            <a:r>
              <a:rPr lang="en-US" dirty="0"/>
              <a:t>3. What are some activities you like to do to front load information instead of note taking?</a:t>
            </a:r>
          </a:p>
        </p:txBody>
      </p:sp>
    </p:spTree>
    <p:extLst>
      <p:ext uri="{BB962C8B-B14F-4D97-AF65-F5344CB8AC3E}">
        <p14:creationId xmlns:p14="http://schemas.microsoft.com/office/powerpoint/2010/main" val="274487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1212"/>
            <a:ext cx="8198062" cy="601615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By the end of the 19</a:t>
            </a:r>
            <a:r>
              <a:rPr lang="en-US" sz="2400" baseline="30000" dirty="0">
                <a:sym typeface="Wingdings"/>
              </a:rPr>
              <a:t>th</a:t>
            </a:r>
            <a:r>
              <a:rPr lang="en-US" sz="2400" dirty="0">
                <a:sym typeface="Wingdings"/>
              </a:rPr>
              <a:t> century, environmental concern about the negative effects of industry rose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Increase in industrial waste and land erosion from mining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Congress set aside protected lands  National Park Service</a:t>
            </a:r>
          </a:p>
          <a:p>
            <a:endParaRPr lang="en-US" dirty="0"/>
          </a:p>
        </p:txBody>
      </p:sp>
      <p:pic>
        <p:nvPicPr>
          <p:cNvPr id="4" name="Picture 3" descr="9.1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38" y="4630370"/>
            <a:ext cx="3059035" cy="2037536"/>
          </a:xfrm>
          <a:prstGeom prst="rect">
            <a:avLst/>
          </a:prstGeom>
        </p:spPr>
      </p:pic>
      <p:pic>
        <p:nvPicPr>
          <p:cNvPr id="5" name="Picture 4" descr="9.1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570" y="2675119"/>
            <a:ext cx="3467164" cy="2276154"/>
          </a:xfrm>
          <a:prstGeom prst="rect">
            <a:avLst/>
          </a:prstGeom>
        </p:spPr>
      </p:pic>
      <p:pic>
        <p:nvPicPr>
          <p:cNvPr id="6" name="Picture 5" descr="9.1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946" y="4451861"/>
            <a:ext cx="3599428" cy="240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3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2762766"/>
          </a:xfrm>
        </p:spPr>
        <p:txBody>
          <a:bodyPr/>
          <a:lstStyle/>
          <a:p>
            <a:pPr algn="ctr"/>
            <a:br>
              <a:rPr lang="en-US" sz="5400" dirty="0"/>
            </a:br>
            <a:r>
              <a:rPr lang="en-US" sz="4000" dirty="0"/>
              <a:t>Technology &amp; Industrial Growth</a:t>
            </a:r>
            <a:endParaRPr lang="en-US" sz="5400" dirty="0"/>
          </a:p>
        </p:txBody>
      </p:sp>
      <p:pic>
        <p:nvPicPr>
          <p:cNvPr id="4" name="Picture 3" descr="9.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027" y="3609694"/>
            <a:ext cx="5416009" cy="288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94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7"/>
            <a:ext cx="6209692" cy="106722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was going on in the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616"/>
            <a:ext cx="6844633" cy="4655548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cs typeface="Times New Roman"/>
              </a:rPr>
              <a:t>Although the Industrial Revolution began in the US in the early 1800’s, the US was still primarily an agrarian nation at the start of the Civil War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cs typeface="Times New Roman"/>
              </a:rPr>
              <a:t>By 1860, only 1.3 million out of 30 million worked in the industrial sector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cs typeface="Times New Roman"/>
              </a:rPr>
              <a:t>By 1900, the US had developed into the world’s leading industrial nation</a:t>
            </a:r>
          </a:p>
          <a:p>
            <a:pPr marL="742950" lvl="1" indent="-285750"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  <a:p>
            <a:pPr lvl="1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Times New Roman"/>
              <a:cs typeface="Times New Roman"/>
            </a:endParaRPr>
          </a:p>
        </p:txBody>
      </p:sp>
      <p:pic>
        <p:nvPicPr>
          <p:cNvPr id="4" name="Picture 3" descr="19.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679" y="4352633"/>
            <a:ext cx="3291674" cy="219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6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925638" cy="933532"/>
          </a:xfrm>
        </p:spPr>
        <p:txBody>
          <a:bodyPr/>
          <a:lstStyle/>
          <a:p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6250"/>
            <a:ext cx="7980846" cy="5381118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The Civil War challenged industries to make products more quickly and efficiently than was done before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New tools and methods produced guns, ammunition, medical supplies, and uniforms in large numbers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Railroads expanded and thus transformed industries such as food and transportation </a:t>
            </a:r>
            <a:r>
              <a:rPr lang="en-US" sz="2400" dirty="0">
                <a:solidFill>
                  <a:srgbClr val="0070C0"/>
                </a:solidFill>
                <a:sym typeface="Wingdings"/>
              </a:rPr>
              <a:t> </a:t>
            </a:r>
            <a:r>
              <a:rPr lang="en-US" sz="2400" b="1" i="1" dirty="0">
                <a:solidFill>
                  <a:srgbClr val="0070C0"/>
                </a:solidFill>
                <a:sym typeface="Wingdings"/>
              </a:rPr>
              <a:t>mass production</a:t>
            </a:r>
            <a:endParaRPr lang="en-US" sz="2400" i="1" dirty="0">
              <a:solidFill>
                <a:srgbClr val="0070C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The US was prime for an industrial boom…</a:t>
            </a:r>
          </a:p>
          <a:p>
            <a:pPr marL="800100" lvl="1" indent="-342900"/>
            <a:r>
              <a:rPr lang="en-US" sz="2400" dirty="0">
                <a:solidFill>
                  <a:srgbClr val="0070C0"/>
                </a:solidFill>
              </a:rPr>
              <a:t>Natural Resources such as coal, lumber, and navigable waterways provided means to expand industry</a:t>
            </a:r>
          </a:p>
        </p:txBody>
      </p:sp>
    </p:spTree>
    <p:extLst>
      <p:ext uri="{BB962C8B-B14F-4D97-AF65-F5344CB8AC3E}">
        <p14:creationId xmlns:p14="http://schemas.microsoft.com/office/powerpoint/2010/main" val="282497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1346"/>
            <a:ext cx="7620000" cy="5624817"/>
          </a:xfrm>
        </p:spPr>
        <p:txBody>
          <a:bodyPr/>
          <a:lstStyle/>
          <a:p>
            <a:pPr marL="800100" lvl="1" indent="-342900">
              <a:buFont typeface="Arial"/>
              <a:buChar char="•"/>
            </a:pPr>
            <a:r>
              <a:rPr lang="en-US" sz="2400" dirty="0"/>
              <a:t>By the late 1800’s, millions of Europeans and Asians immigrated to the United States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/>
              <a:t>Political upheaval, religious discrimination, and crop failures were factors for immigration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/>
              <a:t>This heavily increased the workforce </a:t>
            </a:r>
            <a:r>
              <a:rPr lang="en-US" sz="2200" dirty="0">
                <a:sym typeface="Wingdings"/>
              </a:rPr>
              <a:t> high competition for jobs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Immigrants were willing to work for low wages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  <a:sym typeface="Wingdings"/>
              </a:rPr>
              <a:t>Rise of Capitalism encouraged businesses and industries to grow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>
                <a:solidFill>
                  <a:srgbClr val="0070C0"/>
                </a:solidFill>
                <a:sym typeface="Wingdings"/>
              </a:rPr>
              <a:t>Horatio Alger created “rags to riches” in his book </a:t>
            </a:r>
            <a:r>
              <a:rPr lang="en-US" sz="2200" i="1" dirty="0">
                <a:solidFill>
                  <a:srgbClr val="0070C0"/>
                </a:solidFill>
                <a:sym typeface="Wingdings"/>
              </a:rPr>
              <a:t>Street Life in New York</a:t>
            </a:r>
            <a:r>
              <a:rPr lang="en-US" sz="2200" dirty="0">
                <a:solidFill>
                  <a:srgbClr val="0070C0"/>
                </a:solidFill>
                <a:sym typeface="Wingdings"/>
              </a:rPr>
              <a:t> (1868)</a:t>
            </a:r>
          </a:p>
          <a:p>
            <a:pPr marL="800100" lvl="1" indent="-342900">
              <a:buFont typeface="Arial"/>
              <a:buChar char="•"/>
            </a:pPr>
            <a:endParaRPr lang="en-US" sz="2600" dirty="0"/>
          </a:p>
          <a:p>
            <a:pPr marL="1485900" lvl="2" indent="-342900">
              <a:buFont typeface="Arial"/>
              <a:buChar char="•"/>
            </a:pPr>
            <a:endParaRPr lang="en-US" dirty="0"/>
          </a:p>
          <a:p>
            <a:pPr lvl="2" indent="0">
              <a:buNone/>
            </a:pPr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36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5038"/>
            <a:ext cx="7620000" cy="5491125"/>
          </a:xfrm>
        </p:spPr>
        <p:txBody>
          <a:bodyPr>
            <a:normAutofit/>
          </a:bodyPr>
          <a:lstStyle/>
          <a:p>
            <a:pPr marL="1485900" lvl="2" indent="-342900">
              <a:buFont typeface="Arial"/>
              <a:buChar char="•"/>
            </a:pPr>
            <a:r>
              <a:rPr lang="en-US" sz="2400" b="1" u="sng" dirty="0">
                <a:solidFill>
                  <a:srgbClr val="0070C0"/>
                </a:solidFill>
              </a:rPr>
              <a:t>Entrepreneurs</a:t>
            </a:r>
            <a:r>
              <a:rPr lang="en-US" sz="2400" dirty="0">
                <a:solidFill>
                  <a:srgbClr val="0070C0"/>
                </a:solidFill>
              </a:rPr>
              <a:t> invested in products and businesses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Congress enacted </a:t>
            </a:r>
            <a:r>
              <a:rPr lang="en-US" sz="2400" b="1" u="sng" dirty="0">
                <a:solidFill>
                  <a:srgbClr val="0070C0"/>
                </a:solidFill>
              </a:rPr>
              <a:t>protective tariffs</a:t>
            </a:r>
            <a:r>
              <a:rPr lang="en-US" sz="2400" dirty="0">
                <a:solidFill>
                  <a:srgbClr val="0070C0"/>
                </a:solidFill>
              </a:rPr>
              <a:t>, taxes that would make imported goods costs more than local goods</a:t>
            </a:r>
            <a:r>
              <a:rPr lang="en-US" sz="2400" dirty="0">
                <a:solidFill>
                  <a:srgbClr val="000000"/>
                </a:solidFill>
              </a:rPr>
              <a:t>, to help encourage buying of American goods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The gov’t also promoted </a:t>
            </a:r>
            <a:r>
              <a:rPr lang="en-US" sz="2400" b="1" u="sng" dirty="0">
                <a:solidFill>
                  <a:srgbClr val="0070C0"/>
                </a:solidFill>
              </a:rPr>
              <a:t>laissez-faire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policies to support industrial and business growths </a:t>
            </a:r>
          </a:p>
        </p:txBody>
      </p:sp>
      <p:pic>
        <p:nvPicPr>
          <p:cNvPr id="2" name="Picture 1" descr="9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60" y="4169063"/>
            <a:ext cx="3541374" cy="2618718"/>
          </a:xfrm>
          <a:prstGeom prst="rect">
            <a:avLst/>
          </a:prstGeom>
        </p:spPr>
      </p:pic>
      <p:pic>
        <p:nvPicPr>
          <p:cNvPr id="4" name="Picture 3" descr="9.1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500" y="3771710"/>
            <a:ext cx="4448545" cy="290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0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152718"/>
            <a:ext cx="7620001" cy="145159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did the nation make a drastic leap in Industrial Growth?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980845" cy="4748191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New innovations led to an increase of new industries as well as expanding old ones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Alexander Graham Bell </a:t>
            </a:r>
            <a:r>
              <a:rPr lang="en-US" sz="2400" dirty="0"/>
              <a:t>patented the telephone in 1876 linking cities across the Northeast and Midwest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rgbClr val="0070C0"/>
                </a:solidFill>
              </a:rPr>
              <a:t>Thomas Edison </a:t>
            </a:r>
            <a:r>
              <a:rPr lang="en-US" sz="2400" dirty="0"/>
              <a:t>invented the electric light bulb in 1880 extending work days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Henry Bessemer develops the </a:t>
            </a:r>
            <a:r>
              <a:rPr lang="en-US" sz="2400" b="1" dirty="0">
                <a:solidFill>
                  <a:srgbClr val="0070C0"/>
                </a:solidFill>
              </a:rPr>
              <a:t>Bessemer process </a:t>
            </a:r>
            <a:r>
              <a:rPr lang="en-US" sz="2400" dirty="0"/>
              <a:t>for producing steel 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/>
              <a:t>By 1890, the US produces the most steel in the world </a:t>
            </a:r>
            <a:r>
              <a:rPr lang="en-US" sz="2200" dirty="0">
                <a:sym typeface="Wingdings"/>
              </a:rPr>
              <a:t> </a:t>
            </a:r>
            <a:r>
              <a:rPr lang="en-US" sz="2200" b="1" dirty="0">
                <a:solidFill>
                  <a:srgbClr val="0070C0"/>
                </a:solidFill>
                <a:sym typeface="Wingdings"/>
              </a:rPr>
              <a:t>skyscrapers</a:t>
            </a:r>
            <a:r>
              <a:rPr lang="en-US" sz="2200" dirty="0">
                <a:solidFill>
                  <a:srgbClr val="0070C0"/>
                </a:solidFill>
                <a:sym typeface="Wingdings"/>
              </a:rPr>
              <a:t>, </a:t>
            </a:r>
            <a:r>
              <a:rPr lang="en-US" sz="2200" b="1" dirty="0">
                <a:solidFill>
                  <a:srgbClr val="0070C0"/>
                </a:solidFill>
                <a:sym typeface="Wingdings"/>
              </a:rPr>
              <a:t>suspension bridges</a:t>
            </a:r>
          </a:p>
          <a:p>
            <a:pPr lvl="2" indent="0">
              <a:buNone/>
            </a:pPr>
            <a:endParaRPr lang="en-US" sz="2200" b="1" dirty="0"/>
          </a:p>
          <a:p>
            <a:pPr lvl="1" indent="0">
              <a:buNone/>
            </a:pPr>
            <a:endParaRPr lang="en-US" sz="2400" dirty="0"/>
          </a:p>
          <a:p>
            <a:pPr lvl="2" indent="0">
              <a:buNone/>
            </a:pPr>
            <a:endParaRPr lang="en-US" sz="2200" dirty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871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4904"/>
            <a:ext cx="7620000" cy="5541259"/>
          </a:xfrm>
        </p:spPr>
        <p:txBody>
          <a:bodyPr>
            <a:normAutofit/>
          </a:bodyPr>
          <a:lstStyle/>
          <a:p>
            <a:pPr marL="800100" lvl="1" indent="-342900">
              <a:buFont typeface="Arial"/>
              <a:buChar char="•"/>
            </a:pPr>
            <a:r>
              <a:rPr lang="en-US" sz="2400" dirty="0"/>
              <a:t>In 1884, the globe was divided into 24 time zones, a system that was adopted by the railroads, and eventually airlines.</a:t>
            </a:r>
          </a:p>
          <a:p>
            <a:pPr marL="800100" lvl="1" indent="-342900"/>
            <a:r>
              <a:rPr lang="en-US" sz="2400" dirty="0"/>
              <a:t>Orville and Wilbur Wright completed first sustained airplane flight in 1903</a:t>
            </a:r>
          </a:p>
          <a:p>
            <a:pPr marL="800100" lvl="1" indent="-342900"/>
            <a:endParaRPr lang="en-US" sz="2400" dirty="0"/>
          </a:p>
          <a:p>
            <a:pPr marL="800100" lvl="1" indent="-342900"/>
            <a:endParaRPr lang="en-US" sz="2400" dirty="0"/>
          </a:p>
        </p:txBody>
      </p:sp>
      <p:pic>
        <p:nvPicPr>
          <p:cNvPr id="2" name="Picture 1" descr="9.12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1" y="2919121"/>
            <a:ext cx="4729185" cy="2645824"/>
          </a:xfrm>
          <a:prstGeom prst="rect">
            <a:avLst/>
          </a:prstGeom>
        </p:spPr>
      </p:pic>
      <p:pic>
        <p:nvPicPr>
          <p:cNvPr id="4" name="Picture 3" descr="9.1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08" y="3338885"/>
            <a:ext cx="3911967" cy="278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88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was industrialization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98062" cy="488188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Due to the massive expansion of railroads, the US was able to expand it’s economy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The US contained almost as many miles of railroad track as the rest of the world combined by the late 19</a:t>
            </a:r>
            <a:r>
              <a:rPr lang="en-US" sz="2400" baseline="30000" dirty="0"/>
              <a:t>th</a:t>
            </a:r>
            <a:r>
              <a:rPr lang="en-US" sz="2400" dirty="0"/>
              <a:t> century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American society would change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Massive changes in industry mechanized a lot of businesses, including farms </a:t>
            </a:r>
            <a:r>
              <a:rPr lang="en-US" sz="2400" dirty="0">
                <a:sym typeface="Wingdings"/>
              </a:rPr>
              <a:t> less need for human labor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Occurred mostly in the North and larger cities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South remained primarily agrarian </a:t>
            </a:r>
          </a:p>
          <a:p>
            <a:pPr marL="342900" indent="-342900">
              <a:buFont typeface="Arial"/>
              <a:buChar char="•"/>
            </a:pPr>
            <a:endParaRPr lang="en-US" dirty="0">
              <a:sym typeface="Wingdings"/>
            </a:endParaRPr>
          </a:p>
          <a:p>
            <a:pPr lvl="1" indent="0">
              <a:buNone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947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1150</TotalTime>
  <Words>525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Times New Roman</vt:lpstr>
      <vt:lpstr>Essential</vt:lpstr>
      <vt:lpstr>Bell Ringer #1</vt:lpstr>
      <vt:lpstr> Technology &amp; Industrial Growth</vt:lpstr>
      <vt:lpstr>What was going on in the US?</vt:lpstr>
      <vt:lpstr>Why now?</vt:lpstr>
      <vt:lpstr>PowerPoint Presentation</vt:lpstr>
      <vt:lpstr>PowerPoint Presentation</vt:lpstr>
      <vt:lpstr>How did the nation make a drastic leap in Industrial Growth?</vt:lpstr>
      <vt:lpstr>PowerPoint Presentation</vt:lpstr>
      <vt:lpstr>Why was industrialization Important?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9.1 Technology &amp; Industrial Growth</dc:title>
  <dc:creator>Ryan Abrams</dc:creator>
  <cp:lastModifiedBy>Taylor Hunter</cp:lastModifiedBy>
  <cp:revision>28</cp:revision>
  <dcterms:created xsi:type="dcterms:W3CDTF">2016-01-06T17:13:39Z</dcterms:created>
  <dcterms:modified xsi:type="dcterms:W3CDTF">2019-02-04T18:39:55Z</dcterms:modified>
</cp:coreProperties>
</file>