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12" r:id="rId1"/>
  </p:sldMasterIdLst>
  <p:sldIdLst>
    <p:sldId id="270" r:id="rId2"/>
    <p:sldId id="271" r:id="rId3"/>
    <p:sldId id="256" r:id="rId4"/>
    <p:sldId id="257" r:id="rId5"/>
    <p:sldId id="279" r:id="rId6"/>
    <p:sldId id="259" r:id="rId7"/>
    <p:sldId id="261" r:id="rId8"/>
    <p:sldId id="262" r:id="rId9"/>
    <p:sldId id="263" r:id="rId10"/>
    <p:sldId id="264" r:id="rId11"/>
    <p:sldId id="265" r:id="rId12"/>
    <p:sldId id="266" r:id="rId13"/>
    <p:sldId id="272" r:id="rId14"/>
    <p:sldId id="267" r:id="rId15"/>
    <p:sldId id="268" r:id="rId16"/>
    <p:sldId id="269" r:id="rId17"/>
    <p:sldId id="273" r:id="rId18"/>
    <p:sldId id="274" r:id="rId19"/>
    <p:sldId id="258" r:id="rId20"/>
    <p:sldId id="275" r:id="rId21"/>
    <p:sldId id="276" r:id="rId22"/>
    <p:sldId id="277" r:id="rId23"/>
    <p:sldId id="278" r:id="rId24"/>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046"/>
    <p:restoredTop sz="94643"/>
  </p:normalViewPr>
  <p:slideViewPr>
    <p:cSldViewPr snapToGrid="0" snapToObjects="1">
      <p:cViewPr varScale="1">
        <p:scale>
          <a:sx n="85" d="100"/>
          <a:sy n="85" d="100"/>
        </p:scale>
        <p:origin x="248" y="17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0"/>
            <a:ext cx="7772400" cy="4571999"/>
          </a:xfrm>
        </p:spPr>
        <p:txBody>
          <a:bodyPr anchor="ctr">
            <a:noAutofit/>
          </a:bodyPr>
          <a:lstStyle>
            <a:lvl1pPr>
              <a:lnSpc>
                <a:spcPct val="100000"/>
              </a:lnSpc>
              <a:defRPr sz="8800" spc="-80" baseline="0">
                <a:solidFill>
                  <a:schemeClr val="tx1"/>
                </a:solidFill>
              </a:defRPr>
            </a:lvl1pPr>
          </a:lstStyle>
          <a:p>
            <a:r>
              <a:rPr lang="en-US"/>
              <a:t>Click to edit Master title style</a:t>
            </a:r>
            <a:endParaRPr lang="en-US" dirty="0"/>
          </a:p>
        </p:txBody>
      </p:sp>
      <p:sp>
        <p:nvSpPr>
          <p:cNvPr id="3" name="Subtitle 2"/>
          <p:cNvSpPr>
            <a:spLocks noGrp="1"/>
          </p:cNvSpPr>
          <p:nvPr>
            <p:ph type="subTitle" idx="1"/>
          </p:nvPr>
        </p:nvSpPr>
        <p:spPr>
          <a:xfrm>
            <a:off x="457200" y="4800600"/>
            <a:ext cx="6858000" cy="914400"/>
          </a:xfrm>
        </p:spPr>
        <p:txBody>
          <a:bodyPr/>
          <a:lstStyle>
            <a:lvl1pPr marL="0" indent="0" algn="l">
              <a:buNone/>
              <a:defRPr b="0" cap="all" spc="120" baseline="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51DEABC-D766-4322-8E78-B830FAE35C72}" type="datetime4">
              <a:rPr lang="en-US" smtClean="0"/>
              <a:pPr/>
              <a:t>February 21, 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F38DF745-7D3F-47F4-83A3-874385CFAA69}"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3131F9E-604E-4343-9F29-EF72E8231CAD}" type="datetime4">
              <a:rPr lang="en-US" smtClean="0"/>
              <a:pPr/>
              <a:t>February 21, 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8DF745-7D3F-47F4-83A3-874385CFAA6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4A8E1CE-37F8-4102-8DF9-852A0A51F293}" type="datetime4">
              <a:rPr lang="en-US" smtClean="0"/>
              <a:pPr/>
              <a:t>February 21, 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8DF745-7D3F-47F4-83A3-874385CFAA6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3333F43-3E86-47E4-BFBB-2476D384E1C6}" type="datetime4">
              <a:rPr lang="en-US" smtClean="0"/>
              <a:pPr/>
              <a:t>February 21, 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8DF745-7D3F-47F4-83A3-874385CFAA6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57200" y="1447800"/>
            <a:ext cx="7772400" cy="4321175"/>
          </a:xfrm>
        </p:spPr>
        <p:txBody>
          <a:bodyPr anchor="ctr">
            <a:noAutofit/>
          </a:bodyPr>
          <a:lstStyle>
            <a:lvl1pPr algn="l">
              <a:lnSpc>
                <a:spcPct val="100000"/>
              </a:lnSpc>
              <a:defRPr sz="8800" b="0" cap="all" spc="-80" baseline="0">
                <a:solidFill>
                  <a:schemeClr val="tx1"/>
                </a:solidFill>
              </a:defRPr>
            </a:lvl1pPr>
          </a:lstStyle>
          <a:p>
            <a:r>
              <a:rPr lang="en-US"/>
              <a:t>Click to edit Master title style</a:t>
            </a:r>
            <a:endParaRPr lang="en-US" dirty="0"/>
          </a:p>
        </p:txBody>
      </p:sp>
      <p:sp>
        <p:nvSpPr>
          <p:cNvPr id="3" name="Text Placeholder 2"/>
          <p:cNvSpPr>
            <a:spLocks noGrp="1"/>
          </p:cNvSpPr>
          <p:nvPr>
            <p:ph type="body" idx="1"/>
          </p:nvPr>
        </p:nvSpPr>
        <p:spPr>
          <a:xfrm>
            <a:off x="457200" y="228601"/>
            <a:ext cx="7772400" cy="1066800"/>
          </a:xfrm>
        </p:spPr>
        <p:txBody>
          <a:bodyPr anchor="b"/>
          <a:lstStyle>
            <a:lvl1pPr marL="0" indent="0">
              <a:buNone/>
              <a:defRPr sz="2000" b="0" cap="all" spc="12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6"/>
          <p:cNvSpPr>
            <a:spLocks noGrp="1"/>
          </p:cNvSpPr>
          <p:nvPr>
            <p:ph type="dt" sz="half" idx="10"/>
          </p:nvPr>
        </p:nvSpPr>
        <p:spPr/>
        <p:txBody>
          <a:bodyPr/>
          <a:lstStyle/>
          <a:p>
            <a:fld id="{751663BA-01FC-4367-B6F3-ABB2645D55F1}" type="datetime4">
              <a:rPr lang="en-US" smtClean="0"/>
              <a:pPr/>
              <a:t>February 21, 2019</a:t>
            </a:fld>
            <a:endParaRPr lang="en-US" dirty="0"/>
          </a:p>
        </p:txBody>
      </p:sp>
      <p:sp>
        <p:nvSpPr>
          <p:cNvPr id="8" name="Slide Number Placeholder 7"/>
          <p:cNvSpPr>
            <a:spLocks noGrp="1"/>
          </p:cNvSpPr>
          <p:nvPr>
            <p:ph type="sldNum" sz="quarter" idx="11"/>
          </p:nvPr>
        </p:nvSpPr>
        <p:spPr/>
        <p:txBody>
          <a:bodyPr/>
          <a:lstStyle/>
          <a:p>
            <a:fld id="{F38DF745-7D3F-47F4-83A3-874385CFAA69}" type="slidenum">
              <a:rPr lang="en-US" smtClean="0"/>
              <a:pPr/>
              <a:t>‹#›</a:t>
            </a:fld>
            <a:endParaRPr lang="en-US" dirty="0"/>
          </a:p>
        </p:txBody>
      </p:sp>
      <p:sp>
        <p:nvSpPr>
          <p:cNvPr id="9" name="Footer Placeholder 8"/>
          <p:cNvSpPr>
            <a:spLocks noGrp="1"/>
          </p:cNvSpPr>
          <p:nvPr>
            <p:ph type="ftr" sz="quarter" idx="12"/>
          </p:nvPr>
        </p:nvSpPr>
        <p:spPr/>
        <p:txBody>
          <a:bodyPr/>
          <a:lstStyle/>
          <a:p>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63068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9016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9B19C71-EC74-44AF-B27E-FC7DC3C3A61D}" type="datetime4">
              <a:rPr lang="en-US" smtClean="0"/>
              <a:pPr/>
              <a:t>February 21, 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8DF745-7D3F-47F4-83A3-874385CFAA6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627632" y="1572768"/>
            <a:ext cx="3291840" cy="639762"/>
          </a:xfrm>
        </p:spPr>
        <p:txBody>
          <a:bodyPr anchor="b">
            <a:noAutofit/>
          </a:bodyPr>
          <a:lstStyle>
            <a:lvl1pPr marL="0" indent="0">
              <a:buNone/>
              <a:defRPr sz="1800" b="0" cap="all" spc="100" baseline="0">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627632"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93208" y="1572768"/>
            <a:ext cx="3291840" cy="639762"/>
          </a:xfrm>
        </p:spPr>
        <p:txBody>
          <a:bodyPr anchor="b">
            <a:noAutofit/>
          </a:bodyPr>
          <a:lstStyle>
            <a:lvl1pPr marL="0" indent="0">
              <a:buNone/>
              <a:defRPr lang="en-US" sz="1800" b="0" kern="1200" cap="all" spc="100" baseline="0" dirty="0" smtClean="0">
                <a:solidFill>
                  <a:schemeClr val="tx1"/>
                </a:solidFill>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spcBef>
                <a:spcPct val="20000"/>
              </a:spcBef>
              <a:buFont typeface="Arial" pitchFamily="34" charset="0"/>
              <a:buNone/>
            </a:pPr>
            <a:r>
              <a:rPr lang="en-US"/>
              <a:t>Click to edit Master text styles</a:t>
            </a:r>
          </a:p>
        </p:txBody>
      </p:sp>
      <p:sp>
        <p:nvSpPr>
          <p:cNvPr id="6" name="Content Placeholder 5"/>
          <p:cNvSpPr>
            <a:spLocks noGrp="1"/>
          </p:cNvSpPr>
          <p:nvPr>
            <p:ph sz="quarter" idx="4"/>
          </p:nvPr>
        </p:nvSpPr>
        <p:spPr>
          <a:xfrm>
            <a:off x="5093208"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A5CDA29-3CBE-48EA-92AE-A996835462BA}" type="datetime4">
              <a:rPr lang="en-US" smtClean="0"/>
              <a:pPr/>
              <a:t>February 21, 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38DF745-7D3F-47F4-83A3-874385CFAA6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29EC054-3869-4501-B163-1BBFDE8DCE04}" type="datetime4">
              <a:rPr lang="en-US" smtClean="0"/>
              <a:pPr/>
              <a:t>February 21, 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38DF745-7D3F-47F4-83A3-874385CFAA6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A63D831-56C1-49CF-8EF7-8B9A98402BCD}" type="datetime4">
              <a:rPr lang="en-US" smtClean="0"/>
              <a:pPr/>
              <a:t>February 21, 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38DF745-7D3F-47F4-83A3-874385CFAA6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600200"/>
            <a:ext cx="5111750" cy="448056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1600200"/>
            <a:ext cx="3008313" cy="448056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EAD5615-7F4F-4584-84D5-CC95918C321F}" type="datetime4">
              <a:rPr lang="en-US" smtClean="0"/>
              <a:pPr/>
              <a:t>February 21, 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8DF745-7D3F-47F4-83A3-874385CFAA69}" type="slidenum">
              <a:rPr lang="en-US" smtClean="0"/>
              <a:pPr/>
              <a:t>‹#›</a:t>
            </a:fld>
            <a:endParaRPr lang="en-US"/>
          </a:p>
        </p:txBody>
      </p:sp>
      <p:sp>
        <p:nvSpPr>
          <p:cNvPr id="8" name="Title 7"/>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 y="0"/>
            <a:ext cx="9000877" cy="4846320"/>
          </a:xfrm>
          <a:solidFill>
            <a:schemeClr val="bg1">
              <a:lumMod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p>
        </p:txBody>
      </p:sp>
      <p:sp>
        <p:nvSpPr>
          <p:cNvPr id="4" name="Text Placeholder 3"/>
          <p:cNvSpPr>
            <a:spLocks noGrp="1"/>
          </p:cNvSpPr>
          <p:nvPr>
            <p:ph type="body" sz="half" idx="2"/>
          </p:nvPr>
        </p:nvSpPr>
        <p:spPr>
          <a:xfrm>
            <a:off x="457200" y="5715000"/>
            <a:ext cx="8153400" cy="457200"/>
          </a:xfrm>
        </p:spPr>
        <p:txBody>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6EEA923-9BEE-48CE-9F28-5B525F399BAD}" type="datetime4">
              <a:rPr lang="en-US" smtClean="0"/>
              <a:pPr/>
              <a:t>February 21, 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F38DF745-7D3F-47F4-83A3-874385CFAA69}" type="slidenum">
              <a:rPr lang="en-US" smtClean="0"/>
              <a:pPr/>
              <a:t>‹#›</a:t>
            </a:fld>
            <a:endParaRPr lang="en-US" dirty="0"/>
          </a:p>
        </p:txBody>
      </p:sp>
      <p:sp>
        <p:nvSpPr>
          <p:cNvPr id="8" name="Title 7"/>
          <p:cNvSpPr>
            <a:spLocks noGrp="1"/>
          </p:cNvSpPr>
          <p:nvPr>
            <p:ph type="title"/>
          </p:nvPr>
        </p:nvSpPr>
        <p:spPr>
          <a:xfrm>
            <a:off x="457200" y="4953000"/>
            <a:ext cx="8153400" cy="762000"/>
          </a:xfrm>
        </p:spPr>
        <p:txBody>
          <a:bodyPr anchor="t">
            <a:normAutofit/>
          </a:bodyPr>
          <a:lstStyle>
            <a:lvl1pPr>
              <a:defRPr sz="3200"/>
            </a:lvl1pPr>
          </a:lstStyle>
          <a:p>
            <a:r>
              <a:rPr lang="en-US"/>
              <a:t>Click to edit Master title style</a:t>
            </a:r>
            <a:endParaRPr lang="en-US" dirty="0"/>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52718"/>
            <a:ext cx="5791200" cy="1371600"/>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752600"/>
            <a:ext cx="7620000" cy="43735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57200" y="6172201"/>
            <a:ext cx="3429000" cy="304800"/>
          </a:xfrm>
          <a:prstGeom prst="rect">
            <a:avLst/>
          </a:prstGeom>
        </p:spPr>
        <p:txBody>
          <a:bodyPr vert="horz" lIns="91440" tIns="45720" rIns="91440" bIns="0" rtlCol="0" anchor="b"/>
          <a:lstStyle>
            <a:lvl1pPr algn="l">
              <a:defRPr sz="1000">
                <a:solidFill>
                  <a:schemeClr val="tx1"/>
                </a:solidFill>
              </a:defRPr>
            </a:lvl1pPr>
          </a:lstStyle>
          <a:p>
            <a:fld id="{17D0EFEE-2756-4A20-BF2A-63F0A94F99AC}" type="datetime4">
              <a:rPr lang="en-US" smtClean="0"/>
              <a:pPr/>
              <a:t>February 21, 2019</a:t>
            </a:fld>
            <a:endParaRPr lang="en-US" dirty="0"/>
          </a:p>
        </p:txBody>
      </p:sp>
      <p:sp>
        <p:nvSpPr>
          <p:cNvPr id="5" name="Footer Placeholder 4"/>
          <p:cNvSpPr>
            <a:spLocks noGrp="1"/>
          </p:cNvSpPr>
          <p:nvPr>
            <p:ph type="ftr" sz="quarter" idx="3"/>
          </p:nvPr>
        </p:nvSpPr>
        <p:spPr>
          <a:xfrm>
            <a:off x="457200" y="6492875"/>
            <a:ext cx="3429000" cy="283845"/>
          </a:xfrm>
          <a:prstGeom prst="rect">
            <a:avLst/>
          </a:prstGeom>
        </p:spPr>
        <p:txBody>
          <a:bodyPr vert="horz" lIns="91440" tIns="45720" rIns="91440" bIns="45720" rtlCol="0" anchor="t"/>
          <a:lstStyle>
            <a:lvl1pPr algn="l">
              <a:defRPr sz="1000">
                <a:solidFill>
                  <a:schemeClr val="tx1"/>
                </a:solidFill>
              </a:defRPr>
            </a:lvl1pPr>
          </a:lstStyle>
          <a:p>
            <a:endParaRPr lang="en-US" dirty="0"/>
          </a:p>
        </p:txBody>
      </p:sp>
      <p:sp>
        <p:nvSpPr>
          <p:cNvPr id="6" name="Slide Number Placeholder 5"/>
          <p:cNvSpPr>
            <a:spLocks noGrp="1"/>
          </p:cNvSpPr>
          <p:nvPr>
            <p:ph type="sldNum" sz="quarter" idx="4"/>
          </p:nvPr>
        </p:nvSpPr>
        <p:spPr>
          <a:xfrm rot="16200000">
            <a:off x="8227377" y="5885497"/>
            <a:ext cx="1315721" cy="365125"/>
          </a:xfrm>
          <a:prstGeom prst="rect">
            <a:avLst/>
          </a:prstGeom>
        </p:spPr>
        <p:txBody>
          <a:bodyPr vert="horz" lIns="91440" tIns="45720" rIns="91440" bIns="45720" rtlCol="0" anchor="ctr"/>
          <a:lstStyle>
            <a:lvl1pPr algn="l">
              <a:defRPr sz="2400" b="1">
                <a:solidFill>
                  <a:schemeClr val="tx2"/>
                </a:solidFill>
              </a:defRPr>
            </a:lvl1pPr>
          </a:lstStyle>
          <a:p>
            <a:fld id="{F38DF745-7D3F-47F4-83A3-874385CFAA69}" type="slidenum">
              <a:rPr lang="en-US" smtClean="0"/>
              <a:pPr/>
              <a:t>‹#›</a:t>
            </a:fld>
            <a:endParaRPr lang="en-US" dirty="0"/>
          </a:p>
        </p:txBody>
      </p:sp>
      <p:sp>
        <p:nvSpPr>
          <p:cNvPr id="7" name="Rectangle 6"/>
          <p:cNvSpPr/>
          <p:nvPr/>
        </p:nvSpPr>
        <p:spPr>
          <a:xfrm>
            <a:off x="9001124" y="0"/>
            <a:ext cx="142876" cy="1371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9001124" y="1371600"/>
            <a:ext cx="142876" cy="5486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913" r:id="rId1"/>
    <p:sldLayoutId id="2147483914" r:id="rId2"/>
    <p:sldLayoutId id="2147483915" r:id="rId3"/>
    <p:sldLayoutId id="2147483916" r:id="rId4"/>
    <p:sldLayoutId id="2147483917" r:id="rId5"/>
    <p:sldLayoutId id="2147483918" r:id="rId6"/>
    <p:sldLayoutId id="2147483919" r:id="rId7"/>
    <p:sldLayoutId id="2147483920" r:id="rId8"/>
    <p:sldLayoutId id="2147483921" r:id="rId9"/>
    <p:sldLayoutId id="2147483922" r:id="rId10"/>
    <p:sldLayoutId id="2147483923" r:id="rId11"/>
  </p:sldLayoutIdLst>
  <p:hf sldNum="0" hdr="0" ftr="0" dt="0"/>
  <p:txStyles>
    <p:titleStyle>
      <a:lvl1pPr algn="l" defTabSz="914400" rtl="0" eaLnBrk="1" latinLnBrk="0" hangingPunct="1">
        <a:spcBef>
          <a:spcPct val="0"/>
        </a:spcBef>
        <a:buNone/>
        <a:defRPr sz="3600" kern="1200" cap="all" spc="-60" baseline="0">
          <a:solidFill>
            <a:schemeClr val="tx2"/>
          </a:solidFill>
          <a:latin typeface="+mj-lt"/>
          <a:ea typeface="+mj-ea"/>
          <a:cs typeface="+mj-cs"/>
        </a:defRPr>
      </a:lvl1pPr>
    </p:titleStyle>
    <p:body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www.youtube.com/watch?v=jRaJXg_B_uc"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www.youtube.com/watch?v=4n-s77FFgX4"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hyperlink" Target="https://www.youtube.com/watch?v=SmamZOAAJ0M"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www.youtube.com/watch?v=SmamZOAAJ0M"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5.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Bell Ringer #5</a:t>
            </a:r>
            <a:br>
              <a:rPr lang="en-US" dirty="0"/>
            </a:br>
            <a:r>
              <a:rPr lang="en-US" sz="2000" dirty="0"/>
              <a:t>2/22/19</a:t>
            </a:r>
          </a:p>
        </p:txBody>
      </p:sp>
      <p:sp>
        <p:nvSpPr>
          <p:cNvPr id="3" name="Content Placeholder 2"/>
          <p:cNvSpPr>
            <a:spLocks noGrp="1"/>
          </p:cNvSpPr>
          <p:nvPr>
            <p:ph idx="1"/>
          </p:nvPr>
        </p:nvSpPr>
        <p:spPr>
          <a:xfrm>
            <a:off x="457200" y="1752600"/>
            <a:ext cx="7620000" cy="4952682"/>
          </a:xfrm>
        </p:spPr>
        <p:txBody>
          <a:bodyPr>
            <a:normAutofit/>
          </a:bodyPr>
          <a:lstStyle/>
          <a:p>
            <a:pPr marL="457200" indent="-457200">
              <a:buAutoNum type="arabicPeriod"/>
            </a:pPr>
            <a:r>
              <a:rPr lang="en-US" dirty="0"/>
              <a:t>Describe two amendments that came out of the Progressive movement.</a:t>
            </a:r>
          </a:p>
          <a:p>
            <a:pPr marL="457200" indent="-457200">
              <a:buAutoNum type="arabicPeriod"/>
            </a:pPr>
            <a:r>
              <a:rPr lang="en-US" dirty="0"/>
              <a:t>What is a bill that is originated by the people rather than lawmakers?</a:t>
            </a:r>
          </a:p>
          <a:p>
            <a:pPr marL="914400" lvl="1" indent="-457200">
              <a:buFont typeface="+mj-lt"/>
              <a:buAutoNum type="alphaLcParenR"/>
            </a:pPr>
            <a:r>
              <a:rPr lang="en-US" dirty="0"/>
              <a:t>Direct primary </a:t>
            </a:r>
          </a:p>
          <a:p>
            <a:pPr marL="914400" lvl="1" indent="-457200">
              <a:buFont typeface="+mj-lt"/>
              <a:buAutoNum type="alphaLcParenR"/>
            </a:pPr>
            <a:r>
              <a:rPr lang="en-US" dirty="0"/>
              <a:t>recall</a:t>
            </a:r>
          </a:p>
          <a:p>
            <a:pPr marL="914400" lvl="1" indent="-457200">
              <a:buFont typeface="+mj-lt"/>
              <a:buAutoNum type="alphaLcParenR"/>
            </a:pPr>
            <a:r>
              <a:rPr lang="en-US" dirty="0"/>
              <a:t>Initiative</a:t>
            </a:r>
          </a:p>
          <a:p>
            <a:pPr marL="457200" indent="-457200">
              <a:buAutoNum type="arabicPeriod"/>
            </a:pPr>
            <a:r>
              <a:rPr lang="en-US" dirty="0"/>
              <a:t>Which statement best describes laws influenced by the Progressive movement?</a:t>
            </a:r>
          </a:p>
          <a:p>
            <a:pPr marL="914400" lvl="1" indent="-457200">
              <a:buFont typeface="+mj-lt"/>
              <a:buAutoNum type="alphaLcParenR"/>
            </a:pPr>
            <a:r>
              <a:rPr lang="en-US" dirty="0"/>
              <a:t>They protected the American consumer and worker</a:t>
            </a:r>
          </a:p>
          <a:p>
            <a:pPr marL="914400" lvl="1" indent="-457200">
              <a:buFont typeface="+mj-lt"/>
              <a:buAutoNum type="alphaLcParenR"/>
            </a:pPr>
            <a:r>
              <a:rPr lang="en-US" dirty="0"/>
              <a:t>They increased taxes on imports</a:t>
            </a:r>
          </a:p>
          <a:p>
            <a:pPr marL="914400" lvl="1" indent="-457200">
              <a:buFont typeface="+mj-lt"/>
              <a:buAutoNum type="alphaLcParenR"/>
            </a:pPr>
            <a:r>
              <a:rPr lang="en-US" dirty="0"/>
              <a:t>Reduce the power of labor unions</a:t>
            </a:r>
          </a:p>
        </p:txBody>
      </p:sp>
    </p:spTree>
    <p:extLst>
      <p:ext uri="{BB962C8B-B14F-4D97-AF65-F5344CB8AC3E}">
        <p14:creationId xmlns:p14="http://schemas.microsoft.com/office/powerpoint/2010/main" val="39949115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2199" y="235200"/>
            <a:ext cx="8371874" cy="6303322"/>
          </a:xfrm>
        </p:spPr>
        <p:txBody>
          <a:bodyPr>
            <a:normAutofit/>
          </a:bodyPr>
          <a:lstStyle/>
          <a:p>
            <a:pPr marL="342900" indent="-342900">
              <a:buFont typeface="Arial"/>
              <a:buChar char="•"/>
            </a:pPr>
            <a:r>
              <a:rPr lang="en-US" sz="2600" b="0" dirty="0"/>
              <a:t>Environmental Conservation</a:t>
            </a:r>
          </a:p>
          <a:p>
            <a:pPr marL="800100" lvl="1" indent="-342900">
              <a:buFont typeface="Arial"/>
              <a:buChar char="•"/>
            </a:pPr>
            <a:r>
              <a:rPr lang="en-US" sz="2400" dirty="0"/>
              <a:t>Nature lover </a:t>
            </a:r>
          </a:p>
          <a:p>
            <a:pPr marL="800100" lvl="1" indent="-342900">
              <a:buFont typeface="Arial"/>
              <a:buChar char="•"/>
            </a:pPr>
            <a:r>
              <a:rPr lang="en-US" sz="2400" b="0" dirty="0">
                <a:sym typeface="Wingdings"/>
              </a:rPr>
              <a:t>Wanted to continue the conservation effort</a:t>
            </a:r>
            <a:r>
              <a:rPr lang="en-US" sz="2200" dirty="0">
                <a:sym typeface="Wingdings"/>
              </a:rPr>
              <a:t> </a:t>
            </a:r>
            <a:r>
              <a:rPr lang="en-US" sz="2400" dirty="0">
                <a:sym typeface="Wingdings"/>
              </a:rPr>
              <a:t>after the establishment of Yellowstone National Park (1872) and Yosemite National Park (1890)</a:t>
            </a:r>
          </a:p>
          <a:p>
            <a:pPr marL="800100" lvl="1" indent="-342900">
              <a:buFont typeface="Arial"/>
              <a:buChar char="•"/>
            </a:pPr>
            <a:r>
              <a:rPr lang="en-US" sz="2400" b="0" dirty="0">
                <a:sym typeface="Wingdings"/>
              </a:rPr>
              <a:t>Good friends with California naturalist </a:t>
            </a:r>
            <a:r>
              <a:rPr lang="en-US" sz="2400" b="1" u="sng" dirty="0">
                <a:solidFill>
                  <a:srgbClr val="0000FF"/>
                </a:solidFill>
                <a:sym typeface="Wingdings"/>
              </a:rPr>
              <a:t>John Muir</a:t>
            </a:r>
          </a:p>
          <a:p>
            <a:pPr marL="800100" lvl="1" indent="-342900">
              <a:buFont typeface="Arial"/>
              <a:buChar char="•"/>
            </a:pPr>
            <a:r>
              <a:rPr lang="en-US" sz="2400" dirty="0">
                <a:sym typeface="Wingdings"/>
              </a:rPr>
              <a:t>Unlike Muir, TR thought that </a:t>
            </a:r>
            <a:r>
              <a:rPr lang="en-US" sz="2400" b="1" dirty="0">
                <a:sym typeface="Wingdings"/>
              </a:rPr>
              <a:t>forests should be both conserved and used, as they provided valuable resources</a:t>
            </a:r>
          </a:p>
          <a:p>
            <a:pPr marL="800100" lvl="1" indent="-342900">
              <a:buFont typeface="Arial"/>
              <a:buChar char="•"/>
            </a:pPr>
            <a:r>
              <a:rPr lang="en-US" sz="2400" b="0" dirty="0">
                <a:sym typeface="Wingdings"/>
              </a:rPr>
              <a:t>Adopted Gifford Pinchot’s ideas for the use of national forests  </a:t>
            </a:r>
            <a:r>
              <a:rPr lang="en-US" sz="2400" b="1" dirty="0">
                <a:solidFill>
                  <a:srgbClr val="0000FF"/>
                </a:solidFill>
                <a:sym typeface="Wingdings"/>
              </a:rPr>
              <a:t>forests be preserved for public use</a:t>
            </a:r>
          </a:p>
          <a:p>
            <a:pPr marL="1485900" lvl="2" indent="-342900">
              <a:buFont typeface="Arial"/>
              <a:buChar char="•"/>
            </a:pPr>
            <a:r>
              <a:rPr lang="en-US" sz="2200" b="1" dirty="0">
                <a:solidFill>
                  <a:srgbClr val="0000FF"/>
                </a:solidFill>
                <a:sym typeface="Wingdings"/>
              </a:rPr>
              <a:t>This idea came to dominate American policies toward natural resources</a:t>
            </a:r>
          </a:p>
        </p:txBody>
      </p:sp>
    </p:spTree>
    <p:extLst>
      <p:ext uri="{BB962C8B-B14F-4D97-AF65-F5344CB8AC3E}">
        <p14:creationId xmlns:p14="http://schemas.microsoft.com/office/powerpoint/2010/main" val="17372129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4000" y="329278"/>
            <a:ext cx="8400073" cy="6209244"/>
          </a:xfrm>
        </p:spPr>
        <p:txBody>
          <a:bodyPr>
            <a:normAutofit/>
          </a:bodyPr>
          <a:lstStyle/>
          <a:p>
            <a:pPr marL="800100" lvl="1" indent="-342900">
              <a:buFont typeface="Arial"/>
              <a:buChar char="•"/>
            </a:pPr>
            <a:r>
              <a:rPr lang="en-US" sz="2400" dirty="0"/>
              <a:t>Struggle over who had rights to control the water systems came to a head as mining companies, famers, and private irrigation companies began populating arid lands</a:t>
            </a:r>
            <a:endParaRPr lang="en-US" sz="2200" dirty="0"/>
          </a:p>
          <a:p>
            <a:pPr marL="800100" lvl="1" indent="-342900">
              <a:buFont typeface="Arial"/>
              <a:buChar char="•"/>
            </a:pPr>
            <a:r>
              <a:rPr lang="en-US" sz="2400" dirty="0"/>
              <a:t>TR pushed Congress to pass the </a:t>
            </a:r>
            <a:r>
              <a:rPr lang="en-US" sz="2400" dirty="0">
                <a:solidFill>
                  <a:srgbClr val="0000FF"/>
                </a:solidFill>
              </a:rPr>
              <a:t>National Reclamation Act (1902) </a:t>
            </a:r>
            <a:r>
              <a:rPr lang="en-US" sz="2400" dirty="0">
                <a:solidFill>
                  <a:srgbClr val="0000FF"/>
                </a:solidFill>
                <a:sym typeface="Wingdings"/>
              </a:rPr>
              <a:t> gave federal government the power to decide where and how water would be manages</a:t>
            </a:r>
          </a:p>
          <a:p>
            <a:pPr marL="1485900" lvl="2" indent="-342900">
              <a:buFont typeface="Arial"/>
              <a:buChar char="•"/>
            </a:pPr>
            <a:r>
              <a:rPr lang="en-US" sz="2200" dirty="0">
                <a:sym typeface="Wingdings"/>
              </a:rPr>
              <a:t>Built and managed dams that would create reservoirs, generate power, and direct water flow</a:t>
            </a:r>
          </a:p>
          <a:p>
            <a:pPr marL="1485900" lvl="2" indent="-342900">
              <a:buFont typeface="Arial"/>
              <a:buChar char="•"/>
            </a:pPr>
            <a:r>
              <a:rPr lang="en-US" sz="2200" dirty="0">
                <a:sym typeface="Wingdings"/>
              </a:rPr>
              <a:t>Salt Valley Project (AZ), Roosevelt Dam and Hoover Dam on the Colorado River</a:t>
            </a:r>
            <a:endParaRPr lang="en-US" sz="2200" dirty="0"/>
          </a:p>
        </p:txBody>
      </p:sp>
    </p:spTree>
    <p:extLst>
      <p:ext uri="{BB962C8B-B14F-4D97-AF65-F5344CB8AC3E}">
        <p14:creationId xmlns:p14="http://schemas.microsoft.com/office/powerpoint/2010/main" val="10588090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13.45.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3599" y="235199"/>
            <a:ext cx="8322401" cy="6241801"/>
          </a:xfrm>
          <a:prstGeom prst="rect">
            <a:avLst/>
          </a:prstGeom>
        </p:spPr>
      </p:pic>
    </p:spTree>
    <p:extLst>
      <p:ext uri="{BB962C8B-B14F-4D97-AF65-F5344CB8AC3E}">
        <p14:creationId xmlns:p14="http://schemas.microsoft.com/office/powerpoint/2010/main" val="28325909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E0FC5A-6A2C-5946-AA1E-0B9ACD702DEA}"/>
              </a:ext>
            </a:extLst>
          </p:cNvPr>
          <p:cNvSpPr>
            <a:spLocks noGrp="1"/>
          </p:cNvSpPr>
          <p:nvPr>
            <p:ph type="title"/>
          </p:nvPr>
        </p:nvSpPr>
        <p:spPr/>
        <p:txBody>
          <a:bodyPr/>
          <a:lstStyle/>
          <a:p>
            <a:r>
              <a:rPr lang="en-US" dirty="0"/>
              <a:t>Roosevelt in a nutshell</a:t>
            </a:r>
          </a:p>
        </p:txBody>
      </p:sp>
      <p:sp>
        <p:nvSpPr>
          <p:cNvPr id="3" name="Content Placeholder 2">
            <a:extLst>
              <a:ext uri="{FF2B5EF4-FFF2-40B4-BE49-F238E27FC236}">
                <a16:creationId xmlns:a16="http://schemas.microsoft.com/office/drawing/2014/main" id="{A4CDF009-F800-734E-9815-6FB872FDD6C7}"/>
              </a:ext>
            </a:extLst>
          </p:cNvPr>
          <p:cNvSpPr>
            <a:spLocks noGrp="1"/>
          </p:cNvSpPr>
          <p:nvPr>
            <p:ph idx="1"/>
          </p:nvPr>
        </p:nvSpPr>
        <p:spPr/>
        <p:txBody>
          <a:bodyPr/>
          <a:lstStyle/>
          <a:p>
            <a:r>
              <a:rPr lang="en-US" dirty="0">
                <a:hlinkClick r:id="rId2"/>
              </a:rPr>
              <a:t>https://www.youtube.com/watch?v=jRaJXg_B_uc</a:t>
            </a:r>
            <a:endParaRPr lang="en-US" dirty="0"/>
          </a:p>
          <a:p>
            <a:endParaRPr lang="en-US" dirty="0"/>
          </a:p>
        </p:txBody>
      </p:sp>
    </p:spTree>
    <p:extLst>
      <p:ext uri="{BB962C8B-B14F-4D97-AF65-F5344CB8AC3E}">
        <p14:creationId xmlns:p14="http://schemas.microsoft.com/office/powerpoint/2010/main" val="35144302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718"/>
            <a:ext cx="7115114" cy="1117355"/>
          </a:xfrm>
        </p:spPr>
        <p:txBody>
          <a:bodyPr>
            <a:normAutofit/>
          </a:bodyPr>
          <a:lstStyle/>
          <a:p>
            <a:r>
              <a:rPr lang="en-US" dirty="0"/>
              <a:t>President William Taft</a:t>
            </a:r>
          </a:p>
        </p:txBody>
      </p:sp>
      <p:sp>
        <p:nvSpPr>
          <p:cNvPr id="3" name="Content Placeholder 2"/>
          <p:cNvSpPr>
            <a:spLocks noGrp="1"/>
          </p:cNvSpPr>
          <p:nvPr>
            <p:ph idx="1"/>
          </p:nvPr>
        </p:nvSpPr>
        <p:spPr>
          <a:xfrm>
            <a:off x="457199" y="1395512"/>
            <a:ext cx="8087130" cy="5095970"/>
          </a:xfrm>
        </p:spPr>
        <p:txBody>
          <a:bodyPr>
            <a:normAutofit/>
          </a:bodyPr>
          <a:lstStyle/>
          <a:p>
            <a:pPr marL="342900" indent="-342900">
              <a:buFont typeface="Arial"/>
              <a:buChar char="•"/>
            </a:pPr>
            <a:r>
              <a:rPr lang="en-US" sz="2600" b="0" dirty="0"/>
              <a:t>TR decided not to run for a third term</a:t>
            </a:r>
          </a:p>
          <a:p>
            <a:pPr marL="800100" lvl="1" indent="-342900">
              <a:buFont typeface="Arial"/>
              <a:buChar char="•"/>
            </a:pPr>
            <a:r>
              <a:rPr lang="en-US" sz="2400" dirty="0"/>
              <a:t>Still a strong force in the Republican Party</a:t>
            </a:r>
          </a:p>
          <a:p>
            <a:pPr marL="342900" indent="-342900">
              <a:buFont typeface="Arial"/>
              <a:buChar char="•"/>
            </a:pPr>
            <a:r>
              <a:rPr lang="en-US" sz="2600" b="0" dirty="0"/>
              <a:t>Backed his Secretary of War, William Taft, to be elected president 1908</a:t>
            </a:r>
          </a:p>
          <a:p>
            <a:pPr marL="800100" lvl="1" indent="-342900">
              <a:buFont typeface="Arial"/>
              <a:buChar char="•"/>
            </a:pPr>
            <a:r>
              <a:rPr lang="en-US" sz="2400" b="1" dirty="0">
                <a:solidFill>
                  <a:srgbClr val="0000FF"/>
                </a:solidFill>
              </a:rPr>
              <a:t>TR hoped Taft would continue his Square Deal Policies</a:t>
            </a:r>
          </a:p>
        </p:txBody>
      </p:sp>
      <p:pic>
        <p:nvPicPr>
          <p:cNvPr id="4" name="Picture 3" descr="13.46.jpg"/>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3384226" y="3842801"/>
            <a:ext cx="2131203" cy="2874079"/>
          </a:xfrm>
          <a:prstGeom prst="rect">
            <a:avLst/>
          </a:prstGeom>
        </p:spPr>
      </p:pic>
    </p:spTree>
    <p:extLst>
      <p:ext uri="{BB962C8B-B14F-4D97-AF65-F5344CB8AC3E}">
        <p14:creationId xmlns:p14="http://schemas.microsoft.com/office/powerpoint/2010/main" val="17037737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idx="1"/>
          </p:nvPr>
        </p:nvSpPr>
        <p:spPr>
          <a:xfrm>
            <a:off x="344714" y="326571"/>
            <a:ext cx="8255000" cy="6277430"/>
          </a:xfrm>
        </p:spPr>
        <p:txBody>
          <a:bodyPr>
            <a:normAutofit/>
          </a:bodyPr>
          <a:lstStyle/>
          <a:p>
            <a:pPr marL="342900" indent="-342900">
              <a:buFont typeface="Arial"/>
              <a:buChar char="•"/>
            </a:pPr>
            <a:r>
              <a:rPr lang="en-US" sz="2600" b="0" dirty="0"/>
              <a:t>Taft had his own agenda</a:t>
            </a:r>
          </a:p>
          <a:p>
            <a:pPr marL="800100" lvl="1" indent="-342900">
              <a:buFont typeface="Arial"/>
              <a:buChar char="•"/>
            </a:pPr>
            <a:r>
              <a:rPr lang="en-US" sz="2400" b="1" dirty="0">
                <a:solidFill>
                  <a:srgbClr val="0000FF"/>
                </a:solidFill>
              </a:rPr>
              <a:t>Taft</a:t>
            </a:r>
            <a:r>
              <a:rPr lang="en-US" sz="2400" dirty="0"/>
              <a:t> was even more aggressive in “Trust Busting”</a:t>
            </a:r>
          </a:p>
          <a:p>
            <a:pPr marL="1485900" lvl="2" indent="-342900">
              <a:buFont typeface="Arial"/>
              <a:buChar char="•"/>
            </a:pPr>
            <a:r>
              <a:rPr lang="en-US" sz="2200" b="1" dirty="0">
                <a:solidFill>
                  <a:srgbClr val="0000FF"/>
                </a:solidFill>
              </a:rPr>
              <a:t>No more difference between “bad trusts” and “good trusts”</a:t>
            </a:r>
          </a:p>
          <a:p>
            <a:pPr marL="1485900" lvl="2" indent="-342900">
              <a:buFont typeface="Arial"/>
              <a:buChar char="•"/>
            </a:pPr>
            <a:r>
              <a:rPr lang="en-US" sz="2200" dirty="0"/>
              <a:t>Twice as many lawsuits against corporations as TR</a:t>
            </a:r>
          </a:p>
          <a:p>
            <a:pPr marL="1485900" lvl="2" indent="-342900">
              <a:buFont typeface="Arial"/>
              <a:buChar char="•"/>
            </a:pPr>
            <a:r>
              <a:rPr lang="en-US" sz="2200" b="1" dirty="0">
                <a:solidFill>
                  <a:srgbClr val="0000FF"/>
                </a:solidFill>
              </a:rPr>
              <a:t>1911 </a:t>
            </a:r>
            <a:r>
              <a:rPr lang="en-US" sz="2200" b="1" dirty="0">
                <a:solidFill>
                  <a:srgbClr val="0000FF"/>
                </a:solidFill>
                <a:sym typeface="Wingdings"/>
              </a:rPr>
              <a:t> Standard Oil Company “busted”</a:t>
            </a:r>
          </a:p>
          <a:p>
            <a:pPr marL="800100" lvl="1" indent="-342900">
              <a:buFont typeface="Arial"/>
              <a:buChar char="•"/>
            </a:pPr>
            <a:r>
              <a:rPr lang="en-US" sz="2400" dirty="0">
                <a:sym typeface="Wingdings"/>
              </a:rPr>
              <a:t>Created hypocrisy when he supported SCOTUS’s “rule of reason”  relaxed the harshness of the Sherman Anti-Trust Act</a:t>
            </a:r>
          </a:p>
          <a:p>
            <a:pPr marL="1485900" lvl="2" indent="-342900">
              <a:buFont typeface="Arial"/>
              <a:buChar char="•"/>
            </a:pPr>
            <a:r>
              <a:rPr lang="en-US" sz="2200" dirty="0">
                <a:sym typeface="Wingdings"/>
              </a:rPr>
              <a:t>Allowed big monopolies as long as they did not “unreasonably” force out smaller businesses</a:t>
            </a:r>
          </a:p>
          <a:p>
            <a:pPr marL="800100" lvl="1" indent="-342900">
              <a:buFont typeface="Arial"/>
              <a:buChar char="•"/>
            </a:pPr>
            <a:r>
              <a:rPr lang="en-US" sz="2400" b="1" dirty="0">
                <a:solidFill>
                  <a:srgbClr val="0000FF"/>
                </a:solidFill>
                <a:sym typeface="Wingdings"/>
              </a:rPr>
              <a:t>Pushed Congress to propose an income tax</a:t>
            </a:r>
          </a:p>
          <a:p>
            <a:pPr marL="1485900" lvl="2" indent="-342900">
              <a:buFont typeface="Arial"/>
              <a:buChar char="•"/>
            </a:pPr>
            <a:r>
              <a:rPr lang="en-US" sz="2200" b="1" u="sng" dirty="0">
                <a:solidFill>
                  <a:srgbClr val="0000FF"/>
                </a:solidFill>
                <a:sym typeface="Wingdings"/>
              </a:rPr>
              <a:t>Sixteenth Amendment (1913) </a:t>
            </a:r>
            <a:r>
              <a:rPr lang="en-US" sz="2200" b="1" dirty="0">
                <a:solidFill>
                  <a:srgbClr val="0000FF"/>
                </a:solidFill>
                <a:sym typeface="Wingdings"/>
              </a:rPr>
              <a:t>Authorized the federal government to collect an income tax</a:t>
            </a:r>
            <a:endParaRPr lang="en-US" sz="2200" b="1" dirty="0">
              <a:solidFill>
                <a:srgbClr val="0000FF"/>
              </a:solidFill>
            </a:endParaRPr>
          </a:p>
          <a:p>
            <a:pPr marL="800100" lvl="1" indent="-342900">
              <a:buFont typeface="Arial"/>
              <a:buChar char="•"/>
            </a:pPr>
            <a:endParaRPr lang="en-US" sz="2400" dirty="0">
              <a:sym typeface="Wingdings"/>
            </a:endParaRPr>
          </a:p>
          <a:p>
            <a:pPr marL="800100" lvl="1" indent="-342900">
              <a:buFont typeface="Arial"/>
              <a:buChar char="•"/>
            </a:pPr>
            <a:endParaRPr lang="en-US" sz="2400" b="0" dirty="0"/>
          </a:p>
        </p:txBody>
      </p:sp>
    </p:spTree>
    <p:extLst>
      <p:ext uri="{BB962C8B-B14F-4D97-AF65-F5344CB8AC3E}">
        <p14:creationId xmlns:p14="http://schemas.microsoft.com/office/powerpoint/2010/main" val="11945572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4">
                                            <p:txEl>
                                              <p:pRg st="3" end="3"/>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4">
                                            <p:txEl>
                                              <p:pRg st="7" end="7"/>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4">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4000" y="329278"/>
            <a:ext cx="8274652" cy="5796885"/>
          </a:xfrm>
        </p:spPr>
        <p:txBody>
          <a:bodyPr>
            <a:normAutofit/>
          </a:bodyPr>
          <a:lstStyle/>
          <a:p>
            <a:pPr marL="342900" indent="-342900">
              <a:buFont typeface="Arial"/>
              <a:buChar char="•"/>
            </a:pPr>
            <a:r>
              <a:rPr lang="en-US" sz="2400" b="0" dirty="0"/>
              <a:t>TR was mad about Taft’s agendas and programs he put in place</a:t>
            </a:r>
          </a:p>
          <a:p>
            <a:pPr marL="342900" indent="-342900">
              <a:buFont typeface="Arial"/>
              <a:buChar char="•"/>
            </a:pPr>
            <a:r>
              <a:rPr lang="en-US" sz="2400" dirty="0">
                <a:solidFill>
                  <a:srgbClr val="0000FF"/>
                </a:solidFill>
              </a:rPr>
              <a:t>TR decided to run for a third term </a:t>
            </a:r>
            <a:r>
              <a:rPr lang="en-US" sz="2400" b="0" dirty="0"/>
              <a:t>which ended up splitting the Republican Party </a:t>
            </a:r>
            <a:r>
              <a:rPr lang="en-US" sz="2400" b="0" dirty="0">
                <a:sym typeface="Wingdings"/>
              </a:rPr>
              <a:t> Conservatives and Progressives</a:t>
            </a:r>
          </a:p>
          <a:p>
            <a:pPr marL="800100" lvl="1" indent="-342900">
              <a:buFont typeface="Arial"/>
              <a:buChar char="•"/>
            </a:pPr>
            <a:r>
              <a:rPr lang="en-US" sz="2400" b="1" dirty="0">
                <a:solidFill>
                  <a:srgbClr val="0000FF"/>
                </a:solidFill>
                <a:sym typeface="Wingdings"/>
              </a:rPr>
              <a:t>TR’s </a:t>
            </a:r>
            <a:r>
              <a:rPr lang="en-US" sz="2400" b="1" u="sng" dirty="0">
                <a:solidFill>
                  <a:srgbClr val="0000FF"/>
                </a:solidFill>
                <a:sym typeface="Wingdings"/>
              </a:rPr>
              <a:t>New Nationalism </a:t>
            </a:r>
            <a:r>
              <a:rPr lang="en-US" sz="2400" b="1" dirty="0">
                <a:solidFill>
                  <a:srgbClr val="0000FF"/>
                </a:solidFill>
                <a:sym typeface="Wingdings"/>
              </a:rPr>
              <a:t> a program to restore the federal government’s “trust busting” power</a:t>
            </a:r>
          </a:p>
          <a:p>
            <a:pPr marL="800100" lvl="1" indent="-342900">
              <a:buFont typeface="Arial"/>
              <a:buChar char="•"/>
            </a:pPr>
            <a:r>
              <a:rPr lang="en-US" sz="2400" dirty="0">
                <a:sym typeface="Wingdings"/>
              </a:rPr>
              <a:t>Progressives set up the Progressive Party with TR as its nominee</a:t>
            </a:r>
          </a:p>
          <a:p>
            <a:pPr marL="800100" lvl="1" indent="-342900">
              <a:buFont typeface="Arial"/>
              <a:buChar char="•"/>
            </a:pPr>
            <a:r>
              <a:rPr lang="en-US" sz="2400" b="0" dirty="0">
                <a:sym typeface="Wingdings"/>
              </a:rPr>
              <a:t>Set up a crazy presidential election in 1912</a:t>
            </a:r>
            <a:r>
              <a:rPr lang="en-US" sz="2400" b="0" dirty="0"/>
              <a:t> </a:t>
            </a:r>
          </a:p>
        </p:txBody>
      </p:sp>
    </p:spTree>
    <p:extLst>
      <p:ext uri="{BB962C8B-B14F-4D97-AF65-F5344CB8AC3E}">
        <p14:creationId xmlns:p14="http://schemas.microsoft.com/office/powerpoint/2010/main" val="19636404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0"/>
            <a:ext cx="7772400" cy="3329653"/>
          </a:xfrm>
        </p:spPr>
        <p:txBody>
          <a:bodyPr/>
          <a:lstStyle/>
          <a:p>
            <a:pPr algn="ctr"/>
            <a:br>
              <a:rPr lang="en-US" sz="6000" dirty="0"/>
            </a:br>
            <a:r>
              <a:rPr lang="en-US" sz="5400" dirty="0"/>
              <a:t>Wilson’s New Freedom</a:t>
            </a:r>
          </a:p>
        </p:txBody>
      </p:sp>
      <p:pic>
        <p:nvPicPr>
          <p:cNvPr id="4" name="Picture 3" descr="13.50.jpg"/>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457200" y="3558253"/>
            <a:ext cx="7851767" cy="2566381"/>
          </a:xfrm>
          <a:prstGeom prst="rect">
            <a:avLst/>
          </a:prstGeom>
        </p:spPr>
      </p:pic>
    </p:spTree>
    <p:extLst>
      <p:ext uri="{BB962C8B-B14F-4D97-AF65-F5344CB8AC3E}">
        <p14:creationId xmlns:p14="http://schemas.microsoft.com/office/powerpoint/2010/main" val="204361134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718"/>
            <a:ext cx="7620000" cy="1099476"/>
          </a:xfrm>
        </p:spPr>
        <p:txBody>
          <a:bodyPr/>
          <a:lstStyle/>
          <a:p>
            <a:r>
              <a:rPr lang="en-US" dirty="0"/>
              <a:t>Election of 1912</a:t>
            </a:r>
          </a:p>
        </p:txBody>
      </p:sp>
      <p:sp>
        <p:nvSpPr>
          <p:cNvPr id="3" name="Content Placeholder 2"/>
          <p:cNvSpPr>
            <a:spLocks noGrp="1"/>
          </p:cNvSpPr>
          <p:nvPr>
            <p:ph idx="1"/>
          </p:nvPr>
        </p:nvSpPr>
        <p:spPr>
          <a:xfrm>
            <a:off x="321940" y="1377415"/>
            <a:ext cx="8406220" cy="5223438"/>
          </a:xfrm>
        </p:spPr>
        <p:txBody>
          <a:bodyPr>
            <a:normAutofit lnSpcReduction="10000"/>
          </a:bodyPr>
          <a:lstStyle/>
          <a:p>
            <a:pPr marL="457200" indent="-457200">
              <a:buFont typeface="Arial"/>
              <a:buChar char="•"/>
            </a:pPr>
            <a:r>
              <a:rPr lang="en-US" sz="2800" b="0" dirty="0">
                <a:solidFill>
                  <a:srgbClr val="0000FF"/>
                </a:solidFill>
              </a:rPr>
              <a:t>The Republican Party fought with itself over reform and eventually split in 1912</a:t>
            </a:r>
          </a:p>
          <a:p>
            <a:pPr marL="457200" indent="-457200">
              <a:buFont typeface="Arial"/>
              <a:buChar char="•"/>
            </a:pPr>
            <a:r>
              <a:rPr lang="en-US" sz="2800" b="0" dirty="0"/>
              <a:t>The Republicans who wanted a more involved federal government formed the </a:t>
            </a:r>
            <a:r>
              <a:rPr lang="en-US" sz="2800" b="0" dirty="0">
                <a:solidFill>
                  <a:srgbClr val="0000FF"/>
                </a:solidFill>
              </a:rPr>
              <a:t>Progressive Party and nominated TR </a:t>
            </a:r>
            <a:r>
              <a:rPr lang="en-US" sz="2800" b="0" dirty="0"/>
              <a:t>as their candidate for President</a:t>
            </a:r>
          </a:p>
          <a:p>
            <a:pPr marL="457200" indent="-457200">
              <a:buFont typeface="Arial"/>
              <a:buChar char="•"/>
            </a:pPr>
            <a:r>
              <a:rPr lang="en-US" sz="2800" b="0" dirty="0">
                <a:solidFill>
                  <a:srgbClr val="0000FF"/>
                </a:solidFill>
              </a:rPr>
              <a:t>The traditional Republicans nominated President Taft</a:t>
            </a:r>
            <a:r>
              <a:rPr lang="en-US" sz="2800" b="0" dirty="0"/>
              <a:t> as their candidate for the Presidential election</a:t>
            </a:r>
          </a:p>
          <a:p>
            <a:pPr marL="457200" indent="-457200">
              <a:buFont typeface="Arial"/>
              <a:buChar char="•"/>
            </a:pPr>
            <a:r>
              <a:rPr lang="en-US" sz="2800" b="0" dirty="0">
                <a:solidFill>
                  <a:srgbClr val="0000FF"/>
                </a:solidFill>
              </a:rPr>
              <a:t>Democrats nominated Woodrow Wilson </a:t>
            </a:r>
            <a:r>
              <a:rPr lang="en-US" sz="2800" b="0" dirty="0"/>
              <a:t>as their candidate for POTUS</a:t>
            </a:r>
          </a:p>
        </p:txBody>
      </p:sp>
    </p:spTree>
    <p:extLst>
      <p:ext uri="{BB962C8B-B14F-4D97-AF65-F5344CB8AC3E}">
        <p14:creationId xmlns:p14="http://schemas.microsoft.com/office/powerpoint/2010/main" val="6511694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199" y="357770"/>
            <a:ext cx="8181534" cy="6207306"/>
          </a:xfrm>
        </p:spPr>
        <p:txBody>
          <a:bodyPr>
            <a:normAutofit/>
          </a:bodyPr>
          <a:lstStyle/>
          <a:p>
            <a:pPr marL="457200" indent="-457200">
              <a:buFont typeface="Arial"/>
              <a:buChar char="•"/>
            </a:pPr>
            <a:r>
              <a:rPr lang="en-US" sz="2800" b="0" dirty="0"/>
              <a:t>His campaign platform was called </a:t>
            </a:r>
            <a:r>
              <a:rPr lang="en-US" sz="2800" b="0" dirty="0">
                <a:solidFill>
                  <a:srgbClr val="0000FF"/>
                </a:solidFill>
              </a:rPr>
              <a:t>the New Freedom</a:t>
            </a:r>
            <a:r>
              <a:rPr lang="en-US" sz="2800" b="0" dirty="0"/>
              <a:t> </a:t>
            </a:r>
            <a:r>
              <a:rPr lang="en-US" sz="2800" b="0" dirty="0">
                <a:sym typeface="Wingdings"/>
              </a:rPr>
              <a:t> very similar to TR’s New Nationalism</a:t>
            </a:r>
          </a:p>
          <a:p>
            <a:pPr marL="914400" lvl="1" indent="-457200">
              <a:buFont typeface="Arial"/>
              <a:buChar char="•"/>
            </a:pPr>
            <a:r>
              <a:rPr lang="en-US" sz="2600" dirty="0">
                <a:solidFill>
                  <a:srgbClr val="0000FF"/>
                </a:solidFill>
                <a:sym typeface="Wingdings"/>
              </a:rPr>
              <a:t>Wanted strict government control on corporations</a:t>
            </a:r>
          </a:p>
          <a:p>
            <a:pPr marL="914400" lvl="1" indent="-457200">
              <a:buFont typeface="Arial"/>
              <a:buChar char="•"/>
            </a:pPr>
            <a:r>
              <a:rPr lang="en-US" sz="2600" b="0" dirty="0">
                <a:solidFill>
                  <a:srgbClr val="0000FF"/>
                </a:solidFill>
                <a:sym typeface="Wingdings"/>
              </a:rPr>
              <a:t>Wanted more opportunities or “freedom” for small businesses</a:t>
            </a:r>
          </a:p>
          <a:p>
            <a:pPr marL="457200" indent="-457200">
              <a:buFont typeface="Arial"/>
              <a:buChar char="•"/>
            </a:pPr>
            <a:r>
              <a:rPr lang="en-US" sz="2800" b="0" dirty="0">
                <a:sym typeface="Wingdings"/>
              </a:rPr>
              <a:t>Won the Presidential election by a landslide without gaining majority of popular vote</a:t>
            </a:r>
            <a:endParaRPr lang="en-US" sz="2800" b="0" dirty="0"/>
          </a:p>
        </p:txBody>
      </p:sp>
    </p:spTree>
    <p:extLst>
      <p:ext uri="{BB962C8B-B14F-4D97-AF65-F5344CB8AC3E}">
        <p14:creationId xmlns:p14="http://schemas.microsoft.com/office/powerpoint/2010/main" val="17011639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947B65-FB60-0749-837E-F25739EE492B}"/>
              </a:ext>
            </a:extLst>
          </p:cNvPr>
          <p:cNvSpPr>
            <a:spLocks noGrp="1"/>
          </p:cNvSpPr>
          <p:nvPr>
            <p:ph type="title"/>
          </p:nvPr>
        </p:nvSpPr>
        <p:spPr/>
        <p:txBody>
          <a:bodyPr/>
          <a:lstStyle/>
          <a:p>
            <a:r>
              <a:rPr lang="en-US" dirty="0"/>
              <a:t>Prohibition </a:t>
            </a:r>
          </a:p>
        </p:txBody>
      </p:sp>
      <p:sp>
        <p:nvSpPr>
          <p:cNvPr id="3" name="Content Placeholder 2">
            <a:extLst>
              <a:ext uri="{FF2B5EF4-FFF2-40B4-BE49-F238E27FC236}">
                <a16:creationId xmlns:a16="http://schemas.microsoft.com/office/drawing/2014/main" id="{7DACF327-A954-BA42-9836-9C36C3B4BC74}"/>
              </a:ext>
            </a:extLst>
          </p:cNvPr>
          <p:cNvSpPr>
            <a:spLocks noGrp="1"/>
          </p:cNvSpPr>
          <p:nvPr>
            <p:ph idx="1"/>
          </p:nvPr>
        </p:nvSpPr>
        <p:spPr/>
        <p:txBody>
          <a:bodyPr/>
          <a:lstStyle/>
          <a:p>
            <a:r>
              <a:rPr lang="en-US" dirty="0">
                <a:hlinkClick r:id="rId2"/>
              </a:rPr>
              <a:t>https://www.youtube.com/watch?v=4n-s77FFgX4</a:t>
            </a:r>
            <a:endParaRPr lang="en-US" dirty="0"/>
          </a:p>
          <a:p>
            <a:endParaRPr lang="en-US" dirty="0"/>
          </a:p>
        </p:txBody>
      </p:sp>
    </p:spTree>
    <p:extLst>
      <p:ext uri="{BB962C8B-B14F-4D97-AF65-F5344CB8AC3E}">
        <p14:creationId xmlns:p14="http://schemas.microsoft.com/office/powerpoint/2010/main" val="319470438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13.51.jpg"/>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0" y="965200"/>
            <a:ext cx="8936930" cy="4812782"/>
          </a:xfrm>
          <a:prstGeom prst="rect">
            <a:avLst/>
          </a:prstGeom>
        </p:spPr>
      </p:pic>
    </p:spTree>
    <p:extLst>
      <p:ext uri="{BB962C8B-B14F-4D97-AF65-F5344CB8AC3E}">
        <p14:creationId xmlns:p14="http://schemas.microsoft.com/office/powerpoint/2010/main" val="189596081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718"/>
            <a:ext cx="7788050" cy="1371600"/>
          </a:xfrm>
        </p:spPr>
        <p:txBody>
          <a:bodyPr>
            <a:normAutofit/>
          </a:bodyPr>
          <a:lstStyle/>
          <a:p>
            <a:r>
              <a:rPr lang="en-US" dirty="0"/>
              <a:t>How Did Wilson Regulate the Economy?</a:t>
            </a:r>
          </a:p>
        </p:txBody>
      </p:sp>
      <p:sp>
        <p:nvSpPr>
          <p:cNvPr id="3" name="Content Placeholder 2"/>
          <p:cNvSpPr>
            <a:spLocks noGrp="1"/>
          </p:cNvSpPr>
          <p:nvPr>
            <p:ph idx="1"/>
          </p:nvPr>
        </p:nvSpPr>
        <p:spPr>
          <a:xfrm>
            <a:off x="304055" y="1524318"/>
            <a:ext cx="8245249" cy="5130200"/>
          </a:xfrm>
        </p:spPr>
        <p:txBody>
          <a:bodyPr>
            <a:normAutofit/>
          </a:bodyPr>
          <a:lstStyle/>
          <a:p>
            <a:pPr marL="457200" indent="-457200">
              <a:buFont typeface="Arial"/>
              <a:buChar char="•"/>
            </a:pPr>
            <a:r>
              <a:rPr lang="en-US" sz="2800" b="0" dirty="0">
                <a:solidFill>
                  <a:srgbClr val="0000FF"/>
                </a:solidFill>
              </a:rPr>
              <a:t>Wilson thought that businesses were being held back by the “triple wall of privilege”                   </a:t>
            </a:r>
            <a:r>
              <a:rPr lang="en-US" sz="2800" b="0" dirty="0">
                <a:solidFill>
                  <a:srgbClr val="0000FF"/>
                </a:solidFill>
                <a:sym typeface="Wingdings"/>
              </a:rPr>
              <a:t> the tariffs, the banks, and the trusts</a:t>
            </a:r>
          </a:p>
          <a:p>
            <a:pPr marL="914400" lvl="1" indent="-457200">
              <a:buFont typeface="Arial"/>
              <a:buChar char="•"/>
            </a:pPr>
            <a:endParaRPr lang="en-US" sz="2800" b="0" dirty="0">
              <a:sym typeface="Wingdings"/>
            </a:endParaRPr>
          </a:p>
        </p:txBody>
      </p:sp>
    </p:spTree>
    <p:extLst>
      <p:ext uri="{BB962C8B-B14F-4D97-AF65-F5344CB8AC3E}">
        <p14:creationId xmlns:p14="http://schemas.microsoft.com/office/powerpoint/2010/main" val="4957712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1940" y="554543"/>
            <a:ext cx="8084280" cy="5992643"/>
          </a:xfrm>
        </p:spPr>
        <p:txBody>
          <a:bodyPr>
            <a:normAutofit lnSpcReduction="10000"/>
          </a:bodyPr>
          <a:lstStyle/>
          <a:p>
            <a:pPr marL="457200" indent="-457200">
              <a:buFont typeface="Arial"/>
              <a:buChar char="•"/>
            </a:pPr>
            <a:r>
              <a:rPr lang="en-US" sz="2800" b="0" dirty="0"/>
              <a:t>Having taken care of tariffs, Wilson turned his attention to reforming the banking system</a:t>
            </a:r>
          </a:p>
          <a:p>
            <a:pPr marL="457200" indent="-457200">
              <a:buFont typeface="Arial"/>
              <a:buChar char="•"/>
            </a:pPr>
            <a:r>
              <a:rPr lang="en-US" sz="2800" b="0" dirty="0"/>
              <a:t>The country had no central authority to supervise the banks.  </a:t>
            </a:r>
          </a:p>
          <a:p>
            <a:pPr marL="457200" indent="-457200">
              <a:buFont typeface="Arial"/>
              <a:buChar char="•"/>
            </a:pPr>
            <a:r>
              <a:rPr lang="en-US" sz="2800" b="0" dirty="0"/>
              <a:t>Wilson pushed Congress to pass the </a:t>
            </a:r>
            <a:r>
              <a:rPr lang="en-US" sz="2800" b="0" dirty="0">
                <a:solidFill>
                  <a:srgbClr val="0000FF"/>
                </a:solidFill>
              </a:rPr>
              <a:t>Federal Reserve Act (1913).  </a:t>
            </a:r>
          </a:p>
          <a:p>
            <a:pPr marL="914400" lvl="1" indent="-457200">
              <a:buFont typeface="Arial"/>
              <a:buChar char="•"/>
            </a:pPr>
            <a:r>
              <a:rPr lang="en-US" sz="2600" b="0" dirty="0"/>
              <a:t>This law put </a:t>
            </a:r>
            <a:r>
              <a:rPr lang="en-US" sz="2600" b="0" dirty="0">
                <a:solidFill>
                  <a:srgbClr val="0000FF"/>
                </a:solidFill>
              </a:rPr>
              <a:t>national banks under the control of a Federal Reserve Board, which set up regional banks to hold reserve funds </a:t>
            </a:r>
            <a:r>
              <a:rPr lang="en-US" sz="2600" b="0" dirty="0"/>
              <a:t>from commercial banks</a:t>
            </a:r>
          </a:p>
          <a:p>
            <a:pPr marL="800100" lvl="1" indent="-342900">
              <a:buFont typeface="Arial"/>
              <a:buChar char="•"/>
            </a:pPr>
            <a:r>
              <a:rPr lang="en-US" sz="2600" dirty="0"/>
              <a:t>Protects the American economy from having too much money in the hands of one person, bank, or region</a:t>
            </a:r>
          </a:p>
          <a:p>
            <a:pPr marL="800100" lvl="1" indent="-342900">
              <a:buFont typeface="Arial"/>
              <a:buChar char="•"/>
            </a:pPr>
            <a:r>
              <a:rPr lang="en-US" sz="2600" dirty="0"/>
              <a:t>Supervises banks so that they well administered</a:t>
            </a:r>
            <a:endParaRPr lang="en-US" sz="2600" b="0" dirty="0"/>
          </a:p>
          <a:p>
            <a:endParaRPr lang="en-US" sz="2800" b="0" dirty="0"/>
          </a:p>
        </p:txBody>
      </p:sp>
    </p:spTree>
    <p:extLst>
      <p:ext uri="{BB962C8B-B14F-4D97-AF65-F5344CB8AC3E}">
        <p14:creationId xmlns:p14="http://schemas.microsoft.com/office/powerpoint/2010/main" val="16721841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68284" y="321994"/>
            <a:ext cx="8316792" cy="6153640"/>
          </a:xfrm>
        </p:spPr>
        <p:txBody>
          <a:bodyPr>
            <a:normAutofit/>
          </a:bodyPr>
          <a:lstStyle/>
          <a:p>
            <a:pPr marL="457200" indent="-457200">
              <a:buFont typeface="Arial"/>
              <a:buChar char="•"/>
            </a:pPr>
            <a:r>
              <a:rPr lang="en-US" sz="2800" b="0" dirty="0"/>
              <a:t>Under Wilson’s presidency, workers received more protection under the Workingman’s Compensation Act (1916) </a:t>
            </a:r>
            <a:r>
              <a:rPr lang="en-US" sz="2800" b="0" dirty="0">
                <a:sym typeface="Wingdings"/>
              </a:rPr>
              <a:t> gave wages to temporarily disabled civil service employees</a:t>
            </a:r>
          </a:p>
          <a:p>
            <a:pPr marL="457200" indent="-457200">
              <a:buFont typeface="Arial"/>
              <a:buChar char="•"/>
            </a:pPr>
            <a:r>
              <a:rPr lang="en-US" sz="2800" b="0" dirty="0">
                <a:solidFill>
                  <a:srgbClr val="0000FF"/>
                </a:solidFill>
                <a:sym typeface="Wingdings"/>
              </a:rPr>
              <a:t>19</a:t>
            </a:r>
            <a:r>
              <a:rPr lang="en-US" sz="2800" b="0" baseline="30000" dirty="0">
                <a:solidFill>
                  <a:srgbClr val="0000FF"/>
                </a:solidFill>
                <a:sym typeface="Wingdings"/>
              </a:rPr>
              <a:t>th</a:t>
            </a:r>
            <a:r>
              <a:rPr lang="en-US" sz="2800" b="0" dirty="0">
                <a:solidFill>
                  <a:srgbClr val="0000FF"/>
                </a:solidFill>
                <a:sym typeface="Wingdings"/>
              </a:rPr>
              <a:t> Amendment was ratified under Wilson’s presidency  Women helped with the war effort so Congress gave them a right to vote</a:t>
            </a:r>
          </a:p>
          <a:p>
            <a:endParaRPr lang="en-US" sz="2800" b="0" dirty="0">
              <a:solidFill>
                <a:srgbClr val="0000FF"/>
              </a:solidFill>
            </a:endParaRPr>
          </a:p>
        </p:txBody>
      </p:sp>
    </p:spTree>
    <p:extLst>
      <p:ext uri="{BB962C8B-B14F-4D97-AF65-F5344CB8AC3E}">
        <p14:creationId xmlns:p14="http://schemas.microsoft.com/office/powerpoint/2010/main" val="32079905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1"/>
            <a:ext cx="7772400" cy="2541895"/>
          </a:xfrm>
        </p:spPr>
        <p:txBody>
          <a:bodyPr/>
          <a:lstStyle/>
          <a:p>
            <a:pPr algn="ctr"/>
            <a:br>
              <a:rPr lang="en-US" sz="6000" dirty="0"/>
            </a:br>
            <a:r>
              <a:rPr lang="en-US" sz="4800" dirty="0"/>
              <a:t>Theodore Roosevelt and the Square Deal</a:t>
            </a:r>
          </a:p>
        </p:txBody>
      </p:sp>
      <p:pic>
        <p:nvPicPr>
          <p:cNvPr id="4" name="Picture 3" descr="13.40.jpg"/>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130517" y="3512300"/>
            <a:ext cx="4864953" cy="2736536"/>
          </a:xfrm>
          <a:prstGeom prst="rect">
            <a:avLst/>
          </a:prstGeom>
        </p:spPr>
      </p:pic>
      <p:pic>
        <p:nvPicPr>
          <p:cNvPr id="5" name="Picture 4" descr="13.41.jpg"/>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4342714" y="3512300"/>
            <a:ext cx="4549463" cy="2714258"/>
          </a:xfrm>
          <a:prstGeom prst="rect">
            <a:avLst/>
          </a:prstGeom>
        </p:spPr>
      </p:pic>
      <p:sp>
        <p:nvSpPr>
          <p:cNvPr id="3" name="TextBox 2">
            <a:extLst>
              <a:ext uri="{FF2B5EF4-FFF2-40B4-BE49-F238E27FC236}">
                <a16:creationId xmlns:a16="http://schemas.microsoft.com/office/drawing/2014/main" id="{E952CBF8-3527-0748-BB4C-7FF6E1A26248}"/>
              </a:ext>
            </a:extLst>
          </p:cNvPr>
          <p:cNvSpPr txBox="1"/>
          <p:nvPr/>
        </p:nvSpPr>
        <p:spPr>
          <a:xfrm>
            <a:off x="5156616" y="0"/>
            <a:ext cx="3735561" cy="509666"/>
          </a:xfrm>
          <a:prstGeom prst="rect">
            <a:avLst/>
          </a:prstGeom>
          <a:noFill/>
        </p:spPr>
        <p:txBody>
          <a:bodyPr wrap="square" rtlCol="0">
            <a:spAutoFit/>
          </a:bodyPr>
          <a:lstStyle/>
          <a:p>
            <a:endParaRPr lang="en-US" dirty="0"/>
          </a:p>
        </p:txBody>
      </p:sp>
    </p:spTree>
    <p:extLst>
      <p:ext uri="{BB962C8B-B14F-4D97-AF65-F5344CB8AC3E}">
        <p14:creationId xmlns:p14="http://schemas.microsoft.com/office/powerpoint/2010/main" val="39514859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152718"/>
            <a:ext cx="7804931" cy="1164394"/>
          </a:xfrm>
        </p:spPr>
        <p:txBody>
          <a:bodyPr>
            <a:normAutofit fontScale="90000"/>
          </a:bodyPr>
          <a:lstStyle/>
          <a:p>
            <a:r>
              <a:rPr lang="en-US" dirty="0"/>
              <a:t>How did Theodore Roosevelt Become President?</a:t>
            </a:r>
          </a:p>
        </p:txBody>
      </p:sp>
      <p:sp>
        <p:nvSpPr>
          <p:cNvPr id="3" name="Content Placeholder 2"/>
          <p:cNvSpPr>
            <a:spLocks noGrp="1"/>
          </p:cNvSpPr>
          <p:nvPr>
            <p:ph idx="1"/>
          </p:nvPr>
        </p:nvSpPr>
        <p:spPr>
          <a:xfrm>
            <a:off x="254000" y="1505856"/>
            <a:ext cx="8345714" cy="4934857"/>
          </a:xfrm>
        </p:spPr>
        <p:txBody>
          <a:bodyPr>
            <a:normAutofit fontScale="77500" lnSpcReduction="20000"/>
          </a:bodyPr>
          <a:lstStyle/>
          <a:p>
            <a:pPr marL="342900" indent="-342900">
              <a:buFont typeface="Arial"/>
              <a:buChar char="•"/>
            </a:pPr>
            <a:r>
              <a:rPr lang="en-US" sz="2700" b="0" dirty="0"/>
              <a:t>Appointed Assistant Secretary of the Navy by President William McKinley</a:t>
            </a:r>
          </a:p>
          <a:p>
            <a:pPr marL="800100" lvl="1" indent="-342900">
              <a:buFont typeface="Arial"/>
              <a:buChar char="•"/>
            </a:pPr>
            <a:r>
              <a:rPr lang="en-US" sz="2700" dirty="0">
                <a:sym typeface="Wingdings"/>
              </a:rPr>
              <a:t>R</a:t>
            </a:r>
            <a:r>
              <a:rPr lang="en-US" sz="2700" b="0" dirty="0">
                <a:sym typeface="Wingdings"/>
              </a:rPr>
              <a:t>esigned at the outbreak of the </a:t>
            </a:r>
            <a:r>
              <a:rPr lang="en-US" sz="2700" dirty="0">
                <a:solidFill>
                  <a:srgbClr val="0000FF"/>
                </a:solidFill>
                <a:sym typeface="Wingdings"/>
                <a:hlinkClick r:id="rId2"/>
              </a:rPr>
              <a:t>Spanish-American War </a:t>
            </a:r>
            <a:r>
              <a:rPr lang="en-US" sz="2700" dirty="0">
                <a:solidFill>
                  <a:srgbClr val="0000FF"/>
                </a:solidFill>
                <a:sym typeface="Wingdings"/>
              </a:rPr>
              <a:t>in 1898 to form the Rough Riders </a:t>
            </a:r>
            <a:r>
              <a:rPr lang="en-US" sz="2700" b="0" dirty="0">
                <a:sym typeface="Wingdings"/>
              </a:rPr>
              <a:t>(</a:t>
            </a:r>
            <a:r>
              <a:rPr lang="en-US" sz="2700" b="0" dirty="0"/>
              <a:t>a nickname given to the 1st United States Volunteer Cavalry)</a:t>
            </a:r>
            <a:endParaRPr lang="en-US" sz="2700" b="0" dirty="0">
              <a:sym typeface="Wingdings"/>
            </a:endParaRPr>
          </a:p>
          <a:p>
            <a:pPr marL="342900" indent="-342900">
              <a:buFont typeface="Arial"/>
              <a:buChar char="•"/>
            </a:pPr>
            <a:r>
              <a:rPr lang="en-US" sz="2700" dirty="0">
                <a:solidFill>
                  <a:srgbClr val="0000FF"/>
                </a:solidFill>
                <a:sym typeface="Wingdings"/>
              </a:rPr>
              <a:t>Returned</a:t>
            </a:r>
            <a:r>
              <a:rPr lang="en-US" sz="2700" b="0" dirty="0">
                <a:sym typeface="Wingdings"/>
              </a:rPr>
              <a:t> as a war her-</a:t>
            </a:r>
            <a:r>
              <a:rPr lang="en-US" sz="2700" dirty="0">
                <a:solidFill>
                  <a:srgbClr val="0000FF"/>
                </a:solidFill>
                <a:sym typeface="Wingdings"/>
              </a:rPr>
              <a:t> was elected governor of New York where he pushed for Progressive reforms</a:t>
            </a:r>
          </a:p>
          <a:p>
            <a:pPr marL="342900" indent="-342900">
              <a:buFont typeface="Arial"/>
              <a:buChar char="•"/>
            </a:pPr>
            <a:r>
              <a:rPr lang="en-US" sz="2700" b="0" dirty="0">
                <a:sym typeface="Wingdings"/>
              </a:rPr>
              <a:t>Became Vice President for President McKinley’s 2</a:t>
            </a:r>
            <a:r>
              <a:rPr lang="en-US" sz="2700" b="0" baseline="30000" dirty="0">
                <a:sym typeface="Wingdings"/>
              </a:rPr>
              <a:t>nd</a:t>
            </a:r>
            <a:r>
              <a:rPr lang="en-US" sz="2700" b="0" dirty="0">
                <a:sym typeface="Wingdings"/>
              </a:rPr>
              <a:t> term in office in 1900</a:t>
            </a:r>
          </a:p>
          <a:p>
            <a:pPr marL="342900" indent="-342900">
              <a:buFont typeface="Arial"/>
              <a:buChar char="•"/>
            </a:pPr>
            <a:r>
              <a:rPr lang="en-US" sz="2700" dirty="0">
                <a:solidFill>
                  <a:srgbClr val="0000FF"/>
                </a:solidFill>
                <a:sym typeface="Wingdings"/>
              </a:rPr>
              <a:t>William McKinley was assassinated in September 1901 and Teddy Roosevelt became the POTUS</a:t>
            </a:r>
          </a:p>
          <a:p>
            <a:pPr marL="342900" indent="-342900">
              <a:buFont typeface="Arial"/>
              <a:buChar char="•"/>
            </a:pPr>
            <a:r>
              <a:rPr lang="en-US" sz="2700" b="0" dirty="0">
                <a:sym typeface="Wingdings"/>
              </a:rPr>
              <a:t>First of the Progressive Presidents</a:t>
            </a:r>
          </a:p>
          <a:p>
            <a:pPr marL="800100" lvl="1" indent="-342900">
              <a:buFont typeface="Arial"/>
              <a:buChar char="•"/>
            </a:pPr>
            <a:r>
              <a:rPr lang="en-US" sz="2600" b="1" dirty="0">
                <a:solidFill>
                  <a:srgbClr val="0000FF"/>
                </a:solidFill>
                <a:sym typeface="Wingdings"/>
              </a:rPr>
              <a:t>Theodore Roosevelt: Republican (1901-1909)</a:t>
            </a:r>
          </a:p>
          <a:p>
            <a:pPr marL="800100" lvl="1" indent="-342900">
              <a:buFont typeface="Arial"/>
              <a:buChar char="•"/>
            </a:pPr>
            <a:r>
              <a:rPr lang="en-US" sz="2600" b="1" dirty="0">
                <a:solidFill>
                  <a:srgbClr val="0000FF"/>
                </a:solidFill>
                <a:sym typeface="Wingdings"/>
              </a:rPr>
              <a:t>William H. Taft: Republican (1909-1913)</a:t>
            </a:r>
          </a:p>
          <a:p>
            <a:pPr marL="800100" lvl="1" indent="-342900">
              <a:buFont typeface="Arial"/>
              <a:buChar char="•"/>
            </a:pPr>
            <a:r>
              <a:rPr lang="en-US" sz="2600" b="1" dirty="0">
                <a:solidFill>
                  <a:srgbClr val="0000FF"/>
                </a:solidFill>
                <a:sym typeface="Wingdings"/>
              </a:rPr>
              <a:t>Woodrow Wilson: Democrat (1913-1917)</a:t>
            </a:r>
          </a:p>
        </p:txBody>
      </p:sp>
    </p:spTree>
    <p:extLst>
      <p:ext uri="{BB962C8B-B14F-4D97-AF65-F5344CB8AC3E}">
        <p14:creationId xmlns:p14="http://schemas.microsoft.com/office/powerpoint/2010/main" val="13667163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0C464A-A1AD-594C-A23C-389DAA76005E}"/>
              </a:ext>
            </a:extLst>
          </p:cNvPr>
          <p:cNvSpPr>
            <a:spLocks noGrp="1"/>
          </p:cNvSpPr>
          <p:nvPr>
            <p:ph type="title"/>
          </p:nvPr>
        </p:nvSpPr>
        <p:spPr/>
        <p:txBody>
          <a:bodyPr/>
          <a:lstStyle/>
          <a:p>
            <a:r>
              <a:rPr lang="en-US" dirty="0"/>
              <a:t>Spanish American WAR</a:t>
            </a:r>
          </a:p>
        </p:txBody>
      </p:sp>
      <p:sp>
        <p:nvSpPr>
          <p:cNvPr id="3" name="Content Placeholder 2">
            <a:extLst>
              <a:ext uri="{FF2B5EF4-FFF2-40B4-BE49-F238E27FC236}">
                <a16:creationId xmlns:a16="http://schemas.microsoft.com/office/drawing/2014/main" id="{EB15E5F0-0B20-F147-891D-EA2E7D6E6396}"/>
              </a:ext>
            </a:extLst>
          </p:cNvPr>
          <p:cNvSpPr>
            <a:spLocks noGrp="1"/>
          </p:cNvSpPr>
          <p:nvPr>
            <p:ph idx="1"/>
          </p:nvPr>
        </p:nvSpPr>
        <p:spPr/>
        <p:txBody>
          <a:bodyPr/>
          <a:lstStyle/>
          <a:p>
            <a:r>
              <a:rPr lang="en-US" dirty="0">
                <a:solidFill>
                  <a:schemeClr val="accent2"/>
                </a:solidFill>
                <a:sym typeface="Wingdings"/>
                <a:hlinkClick r:id="rId2">
                  <a:extLst>
                    <a:ext uri="{A12FA001-AC4F-418D-AE19-62706E023703}">
                      <ahyp:hlinkClr xmlns:ahyp="http://schemas.microsoft.com/office/drawing/2018/hyperlinkcolor" val="tx"/>
                    </a:ext>
                  </a:extLst>
                </a:hlinkClick>
              </a:rPr>
              <a:t>Spanish-American Wa</a:t>
            </a:r>
            <a:r>
              <a:rPr lang="en-US" dirty="0">
                <a:solidFill>
                  <a:schemeClr val="accent2"/>
                </a:solidFill>
                <a:sym typeface="Wingdings"/>
              </a:rPr>
              <a:t>r (1898)- </a:t>
            </a:r>
            <a:r>
              <a:rPr lang="en-US" b="0" dirty="0"/>
              <a:t>The US blamed a Spanish mine. McKinley gave the OK for war, both the US and Spain had declared war. In order to assure the world that it was fighting only for the good of Cuba and not for colonial gain, the US promised to make Cuba </a:t>
            </a:r>
            <a:r>
              <a:rPr lang="en-US" dirty="0"/>
              <a:t>independent</a:t>
            </a:r>
            <a:r>
              <a:rPr lang="en-US" b="0" dirty="0"/>
              <a:t> after the war was over.</a:t>
            </a:r>
            <a:endParaRPr lang="en-US" dirty="0">
              <a:solidFill>
                <a:schemeClr val="accent2"/>
              </a:solidFill>
              <a:sym typeface="Wingdings"/>
            </a:endParaRPr>
          </a:p>
          <a:p>
            <a:r>
              <a:rPr lang="en-US" dirty="0">
                <a:solidFill>
                  <a:srgbClr val="0000FF"/>
                </a:solidFill>
                <a:sym typeface="Wingdings"/>
              </a:rPr>
              <a:t>USS Main- </a:t>
            </a:r>
            <a:r>
              <a:rPr lang="en-US" dirty="0">
                <a:sym typeface="Wingdings"/>
              </a:rPr>
              <a:t>American battleship that exploded off the coast of Cuba (a Spanish territory)</a:t>
            </a:r>
          </a:p>
          <a:p>
            <a:r>
              <a:rPr lang="en-US" dirty="0">
                <a:solidFill>
                  <a:srgbClr val="0000FF"/>
                </a:solidFill>
                <a:sym typeface="Wingdings"/>
              </a:rPr>
              <a:t>Yellow Journalism- </a:t>
            </a:r>
            <a:r>
              <a:rPr lang="en-US" dirty="0">
                <a:sym typeface="Wingdings"/>
              </a:rPr>
              <a:t>Exaggerated news or articles that use eye catching headlines and images to fabricate the truth. Typically not backed by factual evidence</a:t>
            </a:r>
          </a:p>
          <a:p>
            <a:endParaRPr lang="en-US" dirty="0"/>
          </a:p>
        </p:txBody>
      </p:sp>
    </p:spTree>
    <p:extLst>
      <p:ext uri="{BB962C8B-B14F-4D97-AF65-F5344CB8AC3E}">
        <p14:creationId xmlns:p14="http://schemas.microsoft.com/office/powerpoint/2010/main" val="24088568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152718"/>
            <a:ext cx="7914675" cy="1371600"/>
          </a:xfrm>
        </p:spPr>
        <p:txBody>
          <a:bodyPr>
            <a:normAutofit/>
          </a:bodyPr>
          <a:lstStyle/>
          <a:p>
            <a:r>
              <a:rPr lang="en-US" dirty="0"/>
              <a:t>How was Teddy Roosevelt a Progressive President?</a:t>
            </a:r>
          </a:p>
        </p:txBody>
      </p:sp>
      <p:sp>
        <p:nvSpPr>
          <p:cNvPr id="3" name="Content Placeholder 2"/>
          <p:cNvSpPr>
            <a:spLocks noGrp="1"/>
          </p:cNvSpPr>
          <p:nvPr>
            <p:ph idx="1"/>
          </p:nvPr>
        </p:nvSpPr>
        <p:spPr>
          <a:xfrm>
            <a:off x="457200" y="1752600"/>
            <a:ext cx="5056909" cy="4648200"/>
          </a:xfrm>
        </p:spPr>
        <p:txBody>
          <a:bodyPr>
            <a:normAutofit/>
          </a:bodyPr>
          <a:lstStyle/>
          <a:p>
            <a:pPr marL="342900" indent="-342900">
              <a:buFont typeface="Arial"/>
              <a:buChar char="•"/>
            </a:pPr>
            <a:r>
              <a:rPr lang="en-US" sz="2400" b="0" dirty="0"/>
              <a:t>Used his office and its powers to convince Americans of the need for change and to push through his reform proposals</a:t>
            </a:r>
          </a:p>
          <a:p>
            <a:pPr marL="342900" indent="-342900">
              <a:buFont typeface="Arial"/>
              <a:buChar char="•"/>
            </a:pPr>
            <a:r>
              <a:rPr lang="en-US" sz="2400" b="0" dirty="0"/>
              <a:t>Called his agenda the </a:t>
            </a:r>
            <a:r>
              <a:rPr lang="en-US" sz="2400" u="sng" dirty="0">
                <a:solidFill>
                  <a:srgbClr val="0000FF"/>
                </a:solidFill>
              </a:rPr>
              <a:t>Square Deal</a:t>
            </a:r>
          </a:p>
          <a:p>
            <a:pPr marL="800100" lvl="1" indent="-342900">
              <a:buFont typeface="Arial"/>
              <a:buChar char="•"/>
            </a:pPr>
            <a:r>
              <a:rPr lang="en-US" sz="2200" b="1" dirty="0">
                <a:solidFill>
                  <a:srgbClr val="0000FF"/>
                </a:solidFill>
              </a:rPr>
              <a:t>Keep the wealthy and powerful from taking advantage of small business owners and laborers</a:t>
            </a:r>
          </a:p>
          <a:p>
            <a:endParaRPr lang="en-US" sz="2400" b="0" dirty="0"/>
          </a:p>
        </p:txBody>
      </p:sp>
      <p:pic>
        <p:nvPicPr>
          <p:cNvPr id="4" name="Picture 3" descr="13.42.jpg"/>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5514109" y="1938484"/>
            <a:ext cx="3148817" cy="3852716"/>
          </a:xfrm>
          <a:prstGeom prst="rect">
            <a:avLst/>
          </a:prstGeom>
        </p:spPr>
      </p:pic>
    </p:spTree>
    <p:extLst>
      <p:ext uri="{BB962C8B-B14F-4D97-AF65-F5344CB8AC3E}">
        <p14:creationId xmlns:p14="http://schemas.microsoft.com/office/powerpoint/2010/main" val="2310812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199" y="313598"/>
            <a:ext cx="8212551" cy="6177884"/>
          </a:xfrm>
        </p:spPr>
        <p:txBody>
          <a:bodyPr>
            <a:normAutofit/>
          </a:bodyPr>
          <a:lstStyle/>
          <a:p>
            <a:pPr marL="342900" indent="-342900">
              <a:buFont typeface="Arial"/>
              <a:buChar char="•"/>
            </a:pPr>
            <a:r>
              <a:rPr lang="en-US" sz="2600" dirty="0">
                <a:solidFill>
                  <a:srgbClr val="0000FF"/>
                </a:solidFill>
              </a:rPr>
              <a:t>Railroad Regulation</a:t>
            </a:r>
          </a:p>
          <a:p>
            <a:pPr marL="800100" lvl="1" indent="-342900">
              <a:buFont typeface="Arial"/>
              <a:buChar char="•"/>
            </a:pPr>
            <a:r>
              <a:rPr lang="en-US" sz="2400" b="0" dirty="0"/>
              <a:t>RR companies could charge whatever they wanted as they were monopolies</a:t>
            </a:r>
            <a:r>
              <a:rPr lang="en-US" sz="2400" dirty="0"/>
              <a:t> </a:t>
            </a:r>
            <a:r>
              <a:rPr lang="en-US" sz="2400" dirty="0">
                <a:sym typeface="Wingdings"/>
              </a:rPr>
              <a:t> hurt western farmers</a:t>
            </a:r>
          </a:p>
          <a:p>
            <a:pPr marL="800100" lvl="1" indent="-342900">
              <a:buFont typeface="Arial"/>
              <a:buChar char="•"/>
            </a:pPr>
            <a:r>
              <a:rPr lang="en-US" sz="2400" b="0" dirty="0">
                <a:sym typeface="Wingdings"/>
              </a:rPr>
              <a:t>1887, Congress created the </a:t>
            </a:r>
            <a:r>
              <a:rPr lang="en-US" sz="2400" b="1" u="sng" dirty="0">
                <a:solidFill>
                  <a:srgbClr val="0000FF"/>
                </a:solidFill>
                <a:sym typeface="Wingdings"/>
              </a:rPr>
              <a:t>Interstate Commerce Commission (ICC)</a:t>
            </a:r>
            <a:r>
              <a:rPr lang="en-US" sz="2400" b="1" dirty="0">
                <a:solidFill>
                  <a:srgbClr val="0000FF"/>
                </a:solidFill>
                <a:sym typeface="Wingdings"/>
              </a:rPr>
              <a:t> to oversee railroad charges for shipments traveling through more than one state</a:t>
            </a:r>
          </a:p>
          <a:p>
            <a:pPr marL="800100" lvl="1" indent="-342900">
              <a:buFont typeface="Arial"/>
              <a:buChar char="•"/>
            </a:pPr>
            <a:r>
              <a:rPr lang="en-US" sz="2400" dirty="0">
                <a:sym typeface="Wingdings"/>
              </a:rPr>
              <a:t>TR pushed Congress to pass two laws that strengthened the ICC</a:t>
            </a:r>
            <a:endParaRPr lang="en-US" sz="2400" b="0" dirty="0">
              <a:sym typeface="Wingdings"/>
            </a:endParaRPr>
          </a:p>
          <a:p>
            <a:pPr marL="1485900" lvl="2" indent="-342900">
              <a:buFont typeface="Arial"/>
              <a:buChar char="•"/>
            </a:pPr>
            <a:r>
              <a:rPr lang="en-US" sz="2200" b="1" u="sng" dirty="0">
                <a:solidFill>
                  <a:srgbClr val="0000FF"/>
                </a:solidFill>
                <a:sym typeface="Wingdings"/>
              </a:rPr>
              <a:t>The Mann Elkins Act (1903)</a:t>
            </a:r>
            <a:r>
              <a:rPr lang="en-US" sz="2200" b="1" dirty="0">
                <a:solidFill>
                  <a:srgbClr val="0000FF"/>
                </a:solidFill>
                <a:sym typeface="Wingdings"/>
              </a:rPr>
              <a:t>: imposed fines on railroads</a:t>
            </a:r>
            <a:r>
              <a:rPr lang="en-US" sz="2200" b="1" dirty="0">
                <a:sym typeface="Wingdings"/>
              </a:rPr>
              <a:t> </a:t>
            </a:r>
            <a:r>
              <a:rPr lang="en-US" sz="2200" dirty="0">
                <a:sym typeface="Wingdings"/>
              </a:rPr>
              <a:t>that gave special rates to favored shippers</a:t>
            </a:r>
          </a:p>
          <a:p>
            <a:pPr marL="800100" lvl="1" indent="-342900">
              <a:buFont typeface="Arial"/>
              <a:buChar char="•"/>
            </a:pPr>
            <a:endParaRPr lang="en-US" sz="2400" b="0" dirty="0"/>
          </a:p>
        </p:txBody>
      </p:sp>
    </p:spTree>
    <p:extLst>
      <p:ext uri="{BB962C8B-B14F-4D97-AF65-F5344CB8AC3E}">
        <p14:creationId xmlns:p14="http://schemas.microsoft.com/office/powerpoint/2010/main" val="40492345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4001" y="181430"/>
            <a:ext cx="8321684" cy="6482532"/>
          </a:xfrm>
        </p:spPr>
        <p:txBody>
          <a:bodyPr>
            <a:normAutofit/>
          </a:bodyPr>
          <a:lstStyle/>
          <a:p>
            <a:pPr marL="342900" indent="-342900">
              <a:buFont typeface="Arial"/>
              <a:buChar char="•"/>
            </a:pPr>
            <a:r>
              <a:rPr lang="en-US" sz="2600" dirty="0">
                <a:solidFill>
                  <a:srgbClr val="0000FF"/>
                </a:solidFill>
              </a:rPr>
              <a:t>Trust-busting</a:t>
            </a:r>
          </a:p>
          <a:p>
            <a:pPr marL="800100" lvl="1" indent="-342900">
              <a:buFont typeface="Arial"/>
              <a:buChar char="•"/>
            </a:pPr>
            <a:r>
              <a:rPr lang="en-US" sz="2400" b="1" dirty="0">
                <a:solidFill>
                  <a:srgbClr val="0000FF"/>
                </a:solidFill>
              </a:rPr>
              <a:t>TR was the first president to enforce the Sherman Anti-Trust Act</a:t>
            </a:r>
          </a:p>
          <a:p>
            <a:pPr marL="800100" lvl="1" indent="-342900">
              <a:buFont typeface="Arial"/>
              <a:buChar char="•"/>
            </a:pPr>
            <a:r>
              <a:rPr lang="en-US" sz="2400" b="1" dirty="0">
                <a:sym typeface="Wingdings"/>
              </a:rPr>
              <a:t>TR made a distinction between “good trusts” and “bad trusts”</a:t>
            </a:r>
          </a:p>
          <a:p>
            <a:pPr marL="1485900" lvl="2" indent="-342900">
              <a:buFont typeface="Arial"/>
              <a:buChar char="•"/>
            </a:pPr>
            <a:r>
              <a:rPr lang="en-US" sz="2200" b="1" dirty="0">
                <a:solidFill>
                  <a:srgbClr val="0000FF"/>
                </a:solidFill>
                <a:sym typeface="Wingdings"/>
              </a:rPr>
              <a:t>Bad trusts: </a:t>
            </a:r>
            <a:r>
              <a:rPr lang="en-US" sz="2200" b="1" dirty="0">
                <a:sym typeface="Wingdings"/>
              </a:rPr>
              <a:t>harmed consumers by raising prices and eliminating competition</a:t>
            </a:r>
          </a:p>
          <a:p>
            <a:pPr marL="1485900" lvl="2" indent="-342900">
              <a:buFont typeface="Arial"/>
              <a:buChar char="•"/>
            </a:pPr>
            <a:r>
              <a:rPr lang="en-US" sz="2200" b="1" dirty="0">
                <a:solidFill>
                  <a:srgbClr val="0000FF"/>
                </a:solidFill>
                <a:sym typeface="Wingdings"/>
              </a:rPr>
              <a:t>Good trusts: </a:t>
            </a:r>
            <a:r>
              <a:rPr lang="en-US" sz="2200" b="1" dirty="0">
                <a:sym typeface="Wingdings"/>
              </a:rPr>
              <a:t>dominated the market through efficiency and low prices</a:t>
            </a:r>
          </a:p>
          <a:p>
            <a:pPr marL="1485900" lvl="2" indent="-342900">
              <a:buFont typeface="Arial"/>
              <a:buChar char="•"/>
            </a:pPr>
            <a:endParaRPr lang="en-US" sz="2200" b="0" dirty="0"/>
          </a:p>
        </p:txBody>
      </p:sp>
    </p:spTree>
    <p:extLst>
      <p:ext uri="{BB962C8B-B14F-4D97-AF65-F5344CB8AC3E}">
        <p14:creationId xmlns:p14="http://schemas.microsoft.com/office/powerpoint/2010/main" val="11011137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60638"/>
            <a:ext cx="8243906" cy="6209244"/>
          </a:xfrm>
        </p:spPr>
        <p:txBody>
          <a:bodyPr>
            <a:normAutofit/>
          </a:bodyPr>
          <a:lstStyle/>
          <a:p>
            <a:pPr marL="342900" indent="-342900">
              <a:buFont typeface="Arial"/>
              <a:buChar char="•"/>
            </a:pPr>
            <a:r>
              <a:rPr lang="en-US" sz="2600" b="0" dirty="0"/>
              <a:t>Consumer protection</a:t>
            </a:r>
          </a:p>
          <a:p>
            <a:pPr marL="800100" lvl="1" indent="-342900">
              <a:buFont typeface="Arial"/>
              <a:buChar char="•"/>
            </a:pPr>
            <a:r>
              <a:rPr lang="en-US" sz="2400" dirty="0"/>
              <a:t>Upton Sinclair’s novel </a:t>
            </a:r>
            <a:r>
              <a:rPr lang="en-US" sz="2400" i="1" dirty="0"/>
              <a:t>The Jungle </a:t>
            </a:r>
            <a:r>
              <a:rPr lang="en-US" sz="2400" dirty="0"/>
              <a:t>motivated Roosevelt and Congress to enact two regulatory laws</a:t>
            </a:r>
          </a:p>
          <a:p>
            <a:pPr marL="800100" lvl="1" indent="-342900">
              <a:buFont typeface="Arial"/>
              <a:buChar char="•"/>
            </a:pPr>
            <a:r>
              <a:rPr lang="en-US" sz="2400" b="1" u="sng" dirty="0">
                <a:solidFill>
                  <a:srgbClr val="0000FF"/>
                </a:solidFill>
              </a:rPr>
              <a:t>Meat Inspection Act </a:t>
            </a:r>
            <a:endParaRPr lang="en-US" sz="2400" b="1" dirty="0">
              <a:solidFill>
                <a:srgbClr val="0000FF"/>
              </a:solidFill>
              <a:sym typeface="Wingdings"/>
            </a:endParaRPr>
          </a:p>
          <a:p>
            <a:pPr marL="800100" lvl="1" indent="-342900">
              <a:buFont typeface="Arial"/>
              <a:buChar char="•"/>
            </a:pPr>
            <a:r>
              <a:rPr lang="en-US" sz="2400" b="1" u="sng" dirty="0">
                <a:solidFill>
                  <a:srgbClr val="0000FF"/>
                </a:solidFill>
                <a:sym typeface="Wingdings"/>
              </a:rPr>
              <a:t>Pure Food and Drug Act </a:t>
            </a:r>
            <a:r>
              <a:rPr lang="en-US" sz="2400" b="1" dirty="0">
                <a:solidFill>
                  <a:srgbClr val="0000FF"/>
                </a:solidFill>
                <a:sym typeface="Wingdings"/>
              </a:rPr>
              <a:t>and drugs </a:t>
            </a:r>
          </a:p>
          <a:p>
            <a:pPr marL="1485900" lvl="2" indent="-342900">
              <a:buFont typeface="Arial"/>
              <a:buChar char="•"/>
            </a:pPr>
            <a:r>
              <a:rPr lang="en-US" sz="2200" dirty="0">
                <a:sym typeface="Wingdings"/>
              </a:rPr>
              <a:t>FDA enforces those laws today</a:t>
            </a:r>
            <a:endParaRPr lang="en-US" sz="2200" b="0" dirty="0"/>
          </a:p>
        </p:txBody>
      </p:sp>
      <p:pic>
        <p:nvPicPr>
          <p:cNvPr id="4" name="Picture 3" descr="13.43.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91522" y="3429000"/>
            <a:ext cx="3680478" cy="2449191"/>
          </a:xfrm>
          <a:prstGeom prst="rect">
            <a:avLst/>
          </a:prstGeom>
        </p:spPr>
      </p:pic>
      <p:pic>
        <p:nvPicPr>
          <p:cNvPr id="5" name="Picture 4" descr="13.44.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758825" y="2912732"/>
            <a:ext cx="2702438" cy="3202311"/>
          </a:xfrm>
          <a:prstGeom prst="rect">
            <a:avLst/>
          </a:prstGeom>
        </p:spPr>
      </p:pic>
    </p:spTree>
    <p:extLst>
      <p:ext uri="{BB962C8B-B14F-4D97-AF65-F5344CB8AC3E}">
        <p14:creationId xmlns:p14="http://schemas.microsoft.com/office/powerpoint/2010/main" val="22528903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ssential">
  <a:themeElements>
    <a:clrScheme name="Essential">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Essential">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sential">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Essential.thmx</Template>
  <TotalTime>1224</TotalTime>
  <Words>1118</Words>
  <Application>Microsoft Macintosh PowerPoint</Application>
  <PresentationFormat>On-screen Show (4:3)</PresentationFormat>
  <Paragraphs>98</Paragraphs>
  <Slides>23</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23</vt:i4>
      </vt:variant>
    </vt:vector>
  </HeadingPairs>
  <TitlesOfParts>
    <vt:vector size="26" baseType="lpstr">
      <vt:lpstr>Arial</vt:lpstr>
      <vt:lpstr>Arial Black</vt:lpstr>
      <vt:lpstr>Essential</vt:lpstr>
      <vt:lpstr>Bell Ringer #5 2/22/19</vt:lpstr>
      <vt:lpstr>Prohibition </vt:lpstr>
      <vt:lpstr> Theodore Roosevelt and the Square Deal</vt:lpstr>
      <vt:lpstr>How did Theodore Roosevelt Become President?</vt:lpstr>
      <vt:lpstr>Spanish American WAR</vt:lpstr>
      <vt:lpstr>How was Teddy Roosevelt a Progressive President?</vt:lpstr>
      <vt:lpstr>PowerPoint Presentation</vt:lpstr>
      <vt:lpstr>PowerPoint Presentation</vt:lpstr>
      <vt:lpstr>PowerPoint Presentation</vt:lpstr>
      <vt:lpstr>PowerPoint Presentation</vt:lpstr>
      <vt:lpstr>PowerPoint Presentation</vt:lpstr>
      <vt:lpstr>PowerPoint Presentation</vt:lpstr>
      <vt:lpstr>Roosevelt in a nutshell</vt:lpstr>
      <vt:lpstr>President William Taft</vt:lpstr>
      <vt:lpstr>PowerPoint Presentation</vt:lpstr>
      <vt:lpstr>PowerPoint Presentation</vt:lpstr>
      <vt:lpstr> Wilson’s New Freedom</vt:lpstr>
      <vt:lpstr>Election of 1912</vt:lpstr>
      <vt:lpstr>PowerPoint Presentation</vt:lpstr>
      <vt:lpstr>PowerPoint Presentation</vt:lpstr>
      <vt:lpstr>How Did Wilson Regulate the Economy?</vt:lpstr>
      <vt:lpstr>PowerPoint Presentation</vt:lpstr>
      <vt:lpstr>PowerPoint Presentation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 13.4 Teddy Roosevelt and the Square Deal</dc:title>
  <dc:subject/>
  <dc:creator>Ryan Abrams</dc:creator>
  <cp:keywords/>
  <dc:description/>
  <cp:lastModifiedBy>Taylor Hunter</cp:lastModifiedBy>
  <cp:revision>38</cp:revision>
  <cp:lastPrinted>2017-09-13T11:51:27Z</cp:lastPrinted>
  <dcterms:created xsi:type="dcterms:W3CDTF">2016-01-25T16:19:03Z</dcterms:created>
  <dcterms:modified xsi:type="dcterms:W3CDTF">2019-02-22T16:20:10Z</dcterms:modified>
  <cp:category/>
</cp:coreProperties>
</file>