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14"/>
  </p:notes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embeddedFontLst>
    <p:embeddedFont>
      <p:font typeface="Cantata One" panose="02060503070700060704" pitchFamily="18" charset="77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7"/>
    <p:restoredTop sz="94643"/>
  </p:normalViewPr>
  <p:slideViewPr>
    <p:cSldViewPr snapToGrid="0">
      <p:cViewPr varScale="1">
        <p:scale>
          <a:sx n="85" d="100"/>
          <a:sy n="85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0bc8fd7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40bc8fd7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5300"/>
              <a:buFont typeface="Cantata One"/>
              <a:buNone/>
              <a:defRPr sz="5300" b="1" i="0" u="none" strike="noStrike" cap="none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683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◾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◾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1750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Noto Sans Symbols"/>
              <a:buChar char="◾"/>
              <a:defRPr sz="1400" b="0" i="0" u="none" strike="noStrike" cap="none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457200" y="6214404"/>
            <a:ext cx="21336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3124200" y="6214404"/>
            <a:ext cx="28956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6553200" y="6214404"/>
            <a:ext cx="21336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 rot="-5400000">
            <a:off x="-1965900" y="2785462"/>
            <a:ext cx="5760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3500"/>
              <a:buFont typeface="Cantata One"/>
              <a:buNone/>
              <a:defRPr sz="3500" b="1" i="0" u="none" strike="noStrike" cap="none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5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400" cy="639900"/>
          </a:xfrm>
          <a:prstGeom prst="roundRect">
            <a:avLst>
              <a:gd name="adj" fmla="val 6772"/>
            </a:avLst>
          </a:prstGeom>
          <a:solidFill>
            <a:schemeClr val="lt1">
              <a:alpha val="54900"/>
            </a:schemeClr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None/>
              <a:defRPr sz="1600" b="1" i="0" u="none" strike="noStrike" cap="none"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sz="1600" b="1" i="0" u="none" strike="noStrike" cap="none"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2"/>
          </p:nvPr>
        </p:nvSpPr>
        <p:spPr>
          <a:xfrm>
            <a:off x="1600200" y="1322362"/>
            <a:ext cx="3383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925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◾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body" idx="3"/>
          </p:nvPr>
        </p:nvSpPr>
        <p:spPr>
          <a:xfrm>
            <a:off x="5128846" y="547468"/>
            <a:ext cx="3383400" cy="639900"/>
          </a:xfrm>
          <a:prstGeom prst="roundRect">
            <a:avLst>
              <a:gd name="adj" fmla="val 5673"/>
            </a:avLst>
          </a:prstGeom>
          <a:solidFill>
            <a:schemeClr val="lt1">
              <a:alpha val="54900"/>
            </a:schemeClr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None/>
              <a:defRPr sz="1600" b="1" i="0" u="none" strike="noStrike" cap="none"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sz="1600" b="1" i="0" u="none" strike="noStrike" cap="none"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4"/>
          </p:nvPr>
        </p:nvSpPr>
        <p:spPr>
          <a:xfrm>
            <a:off x="5128846" y="1322362"/>
            <a:ext cx="3383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925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◾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Char char="◾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Font typeface="Noto Sans Symbols"/>
              <a:buChar char="◾"/>
              <a:defRPr sz="1600" b="0" i="0" u="none" strike="noStrike" cap="none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457200" y="6214404"/>
            <a:ext cx="21336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4200" y="6214404"/>
            <a:ext cx="28956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553200" y="6214404"/>
            <a:ext cx="21336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586A6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6s7jB6-Go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nDh9-X12G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youtube.com/watch?v=XbaQ56nL19Y" TargetMode="Externa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4717-E976-F147-843F-23E9DD17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94A9A-D34B-B243-B58D-B128D2939C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What was the overall reason for the failure of the Articles of Confederation?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In your own words, explain the phrase ”No Taxation Without Representation.”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Each od the following helped lay a foundation for the form of government that was adopted by the US EXCEPT:</a:t>
            </a:r>
          </a:p>
          <a:p>
            <a:pPr marL="939800" lvl="1" indent="-342900">
              <a:buFont typeface="+mj-lt"/>
              <a:buAutoNum type="alphaLcParenR"/>
            </a:pPr>
            <a:r>
              <a:rPr lang="en-US" dirty="0"/>
              <a:t>Magna Carta </a:t>
            </a:r>
          </a:p>
          <a:p>
            <a:pPr marL="939800" lvl="1" indent="-342900">
              <a:buFont typeface="+mj-lt"/>
              <a:buAutoNum type="alphaLcParenR"/>
            </a:pPr>
            <a:r>
              <a:rPr lang="en-US" dirty="0"/>
              <a:t>Totalitarianism</a:t>
            </a:r>
          </a:p>
          <a:p>
            <a:pPr marL="939800" lvl="1" indent="-342900">
              <a:buFont typeface="+mj-lt"/>
              <a:buAutoNum type="alphaLcParenR"/>
            </a:pPr>
            <a:r>
              <a:rPr lang="en-US" dirty="0"/>
              <a:t>The Enlightenment</a:t>
            </a:r>
          </a:p>
          <a:p>
            <a:pPr marL="939800" lvl="1" indent="-342900">
              <a:buFont typeface="+mj-lt"/>
              <a:buAutoNum type="alphaLcParenR"/>
            </a:pPr>
            <a:r>
              <a:rPr lang="en-US" dirty="0"/>
              <a:t>The Roman Republic</a:t>
            </a:r>
          </a:p>
        </p:txBody>
      </p:sp>
    </p:spTree>
    <p:extLst>
      <p:ext uri="{BB962C8B-B14F-4D97-AF65-F5344CB8AC3E}">
        <p14:creationId xmlns:p14="http://schemas.microsoft.com/office/powerpoint/2010/main" val="166244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4770"/>
              <a:buFont typeface="Cantata One"/>
              <a:buNone/>
            </a:pPr>
            <a:r>
              <a:rPr lang="en-US" sz="477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  <a:t>Ratification of the Constitution</a:t>
            </a:r>
            <a:endParaRPr sz="4770" b="1" i="0" u="none" strike="noStrike" cap="none" dirty="0">
              <a:solidFill>
                <a:srgbClr val="171A73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1"/>
          </p:nvPr>
        </p:nvSpPr>
        <p:spPr>
          <a:xfrm>
            <a:off x="2355075" y="1295775"/>
            <a:ext cx="6698700" cy="48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8"/>
              <a:buFont typeface="Noto Sans Symbols"/>
              <a:buChar char="●"/>
            </a:pPr>
            <a:r>
              <a:rPr lang="en-US" sz="196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Ratify=Approve</a:t>
            </a:r>
            <a:endParaRPr dirty="0"/>
          </a:p>
          <a:p>
            <a:pPr marL="457200" marR="0" lvl="0" indent="-27432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568"/>
              <a:buFont typeface="Noto Sans Symbols"/>
              <a:buChar char="●"/>
            </a:pPr>
            <a:r>
              <a:rPr lang="en-US" sz="196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¾ of states (9 out of 13) must ratify</a:t>
            </a:r>
            <a:r>
              <a:rPr lang="en-US" sz="196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the Constitution before it will take effect</a:t>
            </a:r>
            <a:endParaRPr dirty="0"/>
          </a:p>
          <a:p>
            <a:pPr marL="457200" marR="0" lvl="0" indent="-27432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568"/>
              <a:buFont typeface="Noto Sans Symbols"/>
              <a:buChar char="●"/>
            </a:pPr>
            <a:r>
              <a:rPr lang="en-US" sz="196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Delaware is the first to ratify and therefore is the 1</a:t>
            </a:r>
            <a:r>
              <a:rPr lang="en-US" sz="1960" b="1" i="0" u="none" strike="noStrike" cap="none" baseline="30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</a:t>
            </a:r>
            <a:r>
              <a:rPr lang="en-US" sz="196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state</a:t>
            </a:r>
            <a:endParaRPr dirty="0"/>
          </a:p>
          <a:p>
            <a:pPr marL="457200" marR="0" lvl="0" indent="-27432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568"/>
              <a:buFont typeface="Noto Sans Symbols"/>
              <a:buChar char="●"/>
            </a:pPr>
            <a:r>
              <a:rPr lang="en-US" sz="196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Federalists: Group that supports ratification.  Named for the concept of Federalism→ a system of government where the national a state governments share power</a:t>
            </a:r>
            <a:endParaRPr dirty="0"/>
          </a:p>
          <a:p>
            <a:pPr marL="457200" marR="0" lvl="0" indent="-27432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568"/>
              <a:buFont typeface="Noto Sans Symbols"/>
              <a:buChar char="●"/>
            </a:pPr>
            <a:r>
              <a:rPr lang="en-US" sz="196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Anti-Federalists: Group that opposes the Constitution.  Anti-Federalists believe the Constitution makes the national government too powerful and does not adequately protect citizens.</a:t>
            </a:r>
            <a:endParaRPr dirty="0"/>
          </a:p>
          <a:p>
            <a:pPr marL="457200" marR="0" lvl="0" indent="-174752" algn="l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568"/>
              <a:buFont typeface="Noto Sans Symbols"/>
              <a:buNone/>
            </a:pPr>
            <a:endParaRPr sz="196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9" name="Google Shape;149;p26" descr="http://www.bloggang.com/data/moonfleet/picture/119007817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800" y="1851663"/>
            <a:ext cx="2297824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457200" y="915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5300"/>
              <a:buFont typeface="Cantata One"/>
              <a:buNone/>
            </a:pPr>
            <a:r>
              <a:rPr lang="en-US" sz="530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  <a:t>Ratification Occurs</a:t>
            </a:r>
            <a:endParaRPr sz="5300" b="1" i="0" u="none" strike="noStrike" cap="none" dirty="0">
              <a:solidFill>
                <a:srgbClr val="171A73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sp>
        <p:nvSpPr>
          <p:cNvPr id="155" name="Google Shape;155;p27"/>
          <p:cNvSpPr txBox="1">
            <a:spLocks noGrp="1"/>
          </p:cNvSpPr>
          <p:nvPr>
            <p:ph type="body" idx="1"/>
          </p:nvPr>
        </p:nvSpPr>
        <p:spPr>
          <a:xfrm>
            <a:off x="4191000" y="1234505"/>
            <a:ext cx="4572000" cy="43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8"/>
              <a:buFont typeface="Noto Sans Symbols"/>
              <a:buChar char="●"/>
            </a:pPr>
            <a:r>
              <a:rPr lang="en-US" sz="196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After two years of arguing, the Federalists agree to add a Bill of Rights to the Constitution if the Anti-Federalists will support ratification</a:t>
            </a:r>
            <a:endParaRPr dirty="0"/>
          </a:p>
          <a:p>
            <a:pPr marL="457200" marR="0" lvl="0" indent="-27432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568"/>
              <a:buFont typeface="Noto Sans Symbols"/>
              <a:buChar char="●"/>
            </a:pPr>
            <a:r>
              <a:rPr lang="en-US" sz="196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July 21, 1788: New Hampshire becomes the 9</a:t>
            </a:r>
            <a:r>
              <a:rPr lang="en-US" sz="1960" b="1" i="0" u="none" strike="noStrike" cap="none" baseline="30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196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state to ratify the Constitution and it becomes the official plan of government for the United States.</a:t>
            </a:r>
            <a:endParaRPr dirty="0"/>
          </a:p>
          <a:p>
            <a:pPr marL="457200" marR="0" lvl="0" indent="-27432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568"/>
              <a:buFont typeface="Noto Sans Symbols"/>
              <a:buChar char="●"/>
            </a:pPr>
            <a:r>
              <a:rPr lang="en-US" sz="196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NC did not ratify until over a year later.  We are the next to last of the original states to ratify.</a:t>
            </a:r>
            <a:endParaRPr dirty="0"/>
          </a:p>
          <a:p>
            <a:pPr marL="457200" marR="0" lvl="0" indent="-174752" algn="l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568"/>
              <a:buFont typeface="Noto Sans Symbols"/>
              <a:buNone/>
            </a:pPr>
            <a:endParaRPr sz="196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56" name="Google Shape;156;p27" descr="http://amhist.ist.unomaha.edu/module_files/fx12_states_fight_over_ratification_of_the_constitutio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524000"/>
            <a:ext cx="3657600" cy="4844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>
            <a:spLocks noGrp="1"/>
          </p:cNvSpPr>
          <p:nvPr>
            <p:ph type="title"/>
          </p:nvPr>
        </p:nvSpPr>
        <p:spPr>
          <a:xfrm>
            <a:off x="92100" y="6971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 your own, (</a:t>
            </a:r>
            <a:r>
              <a:rPr lang="en-US" i="1" dirty="0"/>
              <a:t>not with a partner today)</a:t>
            </a:r>
            <a:endParaRPr i="1" dirty="0"/>
          </a:p>
        </p:txBody>
      </p:sp>
      <p:sp>
        <p:nvSpPr>
          <p:cNvPr id="162" name="Google Shape;162;p28"/>
          <p:cNvSpPr txBox="1">
            <a:spLocks noGrp="1"/>
          </p:cNvSpPr>
          <p:nvPr>
            <p:ph type="body" idx="1"/>
          </p:nvPr>
        </p:nvSpPr>
        <p:spPr>
          <a:xfrm>
            <a:off x="92100" y="607574"/>
            <a:ext cx="9051900" cy="58381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Directions: Apply your knowledge of history by creating </a:t>
            </a:r>
            <a:r>
              <a:rPr lang="en-US" sz="2400" b="1" u="sng" dirty="0">
                <a:solidFill>
                  <a:schemeClr val="tx1"/>
                </a:solidFill>
              </a:rPr>
              <a:t>two</a:t>
            </a:r>
            <a:r>
              <a:rPr lang="en-US" sz="2400" dirty="0">
                <a:solidFill>
                  <a:schemeClr val="tx1"/>
                </a:solidFill>
              </a:rPr>
              <a:t> campaign buttons or posters (done on 8 ½ x11 paper) of the differences between the Federalists and Anti-Federalists in the struggle for the passage of the US Constitution.  Your work should include a symbol to represent both parties and important information about each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800" u="sng" dirty="0">
                <a:solidFill>
                  <a:schemeClr val="tx1"/>
                </a:solidFill>
              </a:rPr>
              <a:t>Requirements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</a:p>
          <a:p>
            <a:pPr lvl="0" indent="-45720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Visually appealing</a:t>
            </a:r>
          </a:p>
          <a:p>
            <a:pPr lvl="0" indent="-45720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Includes at least 3 key arguments in support per button/poster (at least 6 all together)</a:t>
            </a:r>
          </a:p>
          <a:p>
            <a:pPr lvl="0" indent="-45720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One Symbol per party </a:t>
            </a:r>
          </a:p>
          <a:p>
            <a:pPr lvl="0" indent="-45720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Complete thoughts/ideas</a:t>
            </a:r>
            <a:br>
              <a:rPr lang="en-US" sz="3000" dirty="0">
                <a:solidFill>
                  <a:srgbClr val="FF0000"/>
                </a:solidFill>
              </a:rPr>
            </a:br>
            <a:br>
              <a:rPr lang="en-US" sz="3000" dirty="0"/>
            </a:br>
            <a:endParaRPr sz="3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5B"/>
              </a:buClr>
              <a:buSzPts val="6200"/>
              <a:buFont typeface="Cantata One"/>
              <a:buNone/>
            </a:pPr>
            <a:r>
              <a:rPr lang="en-US" sz="6200" b="1" i="0" u="none" strike="noStrike" cap="none" dirty="0">
                <a:solidFill>
                  <a:srgbClr val="00005B"/>
                </a:solidFill>
                <a:latin typeface="Cantata One"/>
                <a:ea typeface="Cantata One"/>
                <a:cs typeface="Cantata One"/>
                <a:sym typeface="Cantata One"/>
              </a:rPr>
              <a:t>The Constitution</a:t>
            </a:r>
            <a:endParaRPr sz="6200" b="1" i="0" u="none" strike="noStrike" cap="none" dirty="0">
              <a:solidFill>
                <a:srgbClr val="00005B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sp>
        <p:nvSpPr>
          <p:cNvPr id="91" name="Google Shape;91;p18"/>
          <p:cNvSpPr txBox="1"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rPr lang="en-US" sz="2200" b="1" i="0" u="none" strike="noStrike" cap="none" dirty="0">
                <a:solidFill>
                  <a:srgbClr val="202252"/>
                </a:solidFill>
                <a:latin typeface="Verdana"/>
                <a:ea typeface="Verdana"/>
                <a:cs typeface="Verdana"/>
                <a:sym typeface="Verdana"/>
              </a:rPr>
              <a:t>EQ: How did delegates to the Constitutional Convention plan to fix the problems that arose with the Articles of Confederation</a:t>
            </a:r>
            <a:endParaRPr sz="2200" b="1" i="0" u="none" strike="noStrike" cap="none" dirty="0">
              <a:solidFill>
                <a:srgbClr val="20225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4770"/>
              <a:buFont typeface="Cantata One"/>
              <a:buNone/>
            </a:pPr>
            <a:r>
              <a:rPr lang="en-US" sz="477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  <a:t>Constitutional Convention 1787</a:t>
            </a:r>
            <a:br>
              <a:rPr lang="en-US" sz="477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</a:br>
            <a:endParaRPr sz="4770" b="1" i="0" u="none" strike="noStrike" cap="none" dirty="0">
              <a:solidFill>
                <a:srgbClr val="171A73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0" y="1539300"/>
            <a:ext cx="4876800" cy="43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36"/>
              <a:buFont typeface="Noto Sans Symbols"/>
              <a:buChar char="●"/>
            </a:pPr>
            <a:r>
              <a:rPr lang="en-US" sz="217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Delegates from 12 states meet in Philadelphia </a:t>
            </a:r>
            <a:r>
              <a:rPr lang="en-US" sz="217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 revise the Articles of Confederation.  </a:t>
            </a:r>
            <a:r>
              <a:rPr lang="en-US" sz="217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They quickly decide to throw out the Articles and start over.</a:t>
            </a:r>
            <a:endParaRPr dirty="0"/>
          </a:p>
          <a:p>
            <a:pPr marL="457200" marR="0" lvl="0" indent="-27432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736"/>
              <a:buFont typeface="Noto Sans Symbols"/>
              <a:buChar char="●"/>
            </a:pPr>
            <a:r>
              <a:rPr lang="en-US" sz="217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They made George Washington the head of the convention</a:t>
            </a:r>
            <a:endParaRPr dirty="0"/>
          </a:p>
          <a:p>
            <a:pPr marL="457200" marR="0" lvl="0" indent="-27432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736"/>
              <a:buFont typeface="Noto Sans Symbols"/>
              <a:buChar char="●"/>
            </a:pPr>
            <a:r>
              <a:rPr lang="en-US" sz="217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They decided to keep everything </a:t>
            </a:r>
            <a:r>
              <a:rPr lang="en-US" sz="217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were doing </a:t>
            </a:r>
            <a:r>
              <a:rPr lang="en-US" sz="217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secret</a:t>
            </a:r>
            <a:r>
              <a:rPr lang="en-US" sz="217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during the convention.</a:t>
            </a:r>
            <a:endParaRPr dirty="0"/>
          </a:p>
          <a:p>
            <a:pPr marL="457200" marR="0" lvl="0" indent="-164084" algn="l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736"/>
              <a:buFont typeface="Noto Sans Symbols"/>
              <a:buNone/>
            </a:pPr>
            <a:endParaRPr sz="217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8" name="Google Shape;98;p19" descr="http://www.historyteacher.net/AHAP/WebQuests/WQ-ConstitutionalConvention/ConstituitonalConventionPt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2057400"/>
            <a:ext cx="38862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 rot="-5400000">
            <a:off x="-2337500" y="2717887"/>
            <a:ext cx="5760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3150"/>
              <a:buFont typeface="Cantata One"/>
              <a:buNone/>
            </a:pPr>
            <a:r>
              <a:rPr lang="en-US" sz="315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  <a:t>Two Competing Plans For Government </a:t>
            </a:r>
            <a:endParaRPr sz="3150" b="1" i="0" u="none" strike="noStrike" cap="none" dirty="0">
              <a:solidFill>
                <a:srgbClr val="171A73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sp>
        <p:nvSpPr>
          <p:cNvPr id="104" name="Google Shape;104;p20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lt1">
              <a:alpha val="54901"/>
            </a:schemeClr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VIRGINIA PLAN	</a:t>
            </a:r>
            <a:endParaRPr sz="16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2"/>
          </p:nvPr>
        </p:nvSpPr>
        <p:spPr>
          <a:xfrm>
            <a:off x="1508763" y="933862"/>
            <a:ext cx="3383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Written by James Madison</a:t>
            </a:r>
            <a:endParaRPr dirty="0"/>
          </a:p>
          <a:p>
            <a:pPr marL="457200" marR="0" lvl="0" indent="-27432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Supported by states with a large population</a:t>
            </a:r>
            <a:endParaRPr dirty="0"/>
          </a:p>
          <a:p>
            <a:pPr marL="457200" marR="0" lvl="0" indent="-27432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Bicameral legislature (2 houses)</a:t>
            </a:r>
            <a:endParaRPr dirty="0"/>
          </a:p>
          <a:p>
            <a:pPr marL="457200" marR="0" lvl="0" indent="-27432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Representation based on population: large states have more representatives and more power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/>
          </a:p>
          <a:p>
            <a:pPr marL="457200" marR="0" lvl="0" indent="-17272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6" name="Google Shape;106;p20"/>
          <p:cNvSpPr>
            <a:spLocks noGrp="1"/>
          </p:cNvSpPr>
          <p:nvPr>
            <p:ph type="body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lt1">
              <a:alpha val="54901"/>
            </a:schemeClr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NEW JERSEY PLAN</a:t>
            </a:r>
            <a:endParaRPr sz="16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4"/>
          </p:nvPr>
        </p:nvSpPr>
        <p:spPr>
          <a:xfrm>
            <a:off x="4892171" y="866287"/>
            <a:ext cx="3383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Written by William Patterson</a:t>
            </a:r>
            <a:endParaRPr dirty="0"/>
          </a:p>
          <a:p>
            <a:pPr marL="457200" marR="0" lvl="0" indent="-27432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Supported by states with a small population</a:t>
            </a:r>
            <a:endParaRPr dirty="0"/>
          </a:p>
          <a:p>
            <a:pPr marL="457200" marR="0" lvl="0" indent="-27432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Unicameral Legislature (1 house)</a:t>
            </a:r>
            <a:endParaRPr dirty="0"/>
          </a:p>
          <a:p>
            <a:pPr marL="457200" marR="0" lvl="0" indent="-27432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Equal Representation: 1 state, 1 vote</a:t>
            </a:r>
            <a:endParaRPr dirty="0"/>
          </a:p>
          <a:p>
            <a:pPr marL="457200" marR="0" lvl="0" indent="-17272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8" name="Google Shape;108;p20" descr="http://www.virginia-map.org/virginia-nc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75" y="5734450"/>
            <a:ext cx="3047999" cy="126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 descr="http://www.njaudubon.org/Portals/10/Oases/Images/Tom_McKee_Map_copy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85525" y="4410575"/>
            <a:ext cx="1219200" cy="231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197550" y="0"/>
            <a:ext cx="848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5300"/>
              <a:buFont typeface="Cantata One"/>
              <a:buNone/>
            </a:pPr>
            <a:r>
              <a:rPr lang="en-US" sz="530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  <a:t>The Great Compromise</a:t>
            </a:r>
            <a:endParaRPr sz="5300" b="1" i="0" u="none" strike="noStrike" cap="none" dirty="0">
              <a:solidFill>
                <a:srgbClr val="171A73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0" y="967800"/>
            <a:ext cx="5371500" cy="49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Delegates from the small states threaten to leave the convention</a:t>
            </a:r>
            <a:endParaRPr dirty="0"/>
          </a:p>
          <a:p>
            <a:pPr marL="457200" marR="0" lvl="0" indent="-27432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Roger Sherman comes up with an answer</a:t>
            </a:r>
            <a:endParaRPr dirty="0"/>
          </a:p>
          <a:p>
            <a:pPr marL="758952" marR="0" lvl="1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◾"/>
            </a:pPr>
            <a:r>
              <a:rPr lang="en-US" sz="22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Great Compromise/Connecticut Compromise</a:t>
            </a:r>
            <a:endParaRPr dirty="0"/>
          </a:p>
          <a:p>
            <a:pPr marL="1033272" marR="0" lvl="2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◾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1. Bicameral Legislature</a:t>
            </a:r>
            <a:endParaRPr dirty="0"/>
          </a:p>
          <a:p>
            <a:pPr marL="1033272" marR="0" lvl="2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◾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2. Senate with equal representation→ 2 per state</a:t>
            </a:r>
            <a:endParaRPr dirty="0"/>
          </a:p>
          <a:p>
            <a:pPr marL="1033272" marR="0" lvl="2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◾"/>
            </a:pPr>
            <a:r>
              <a:rPr lang="en-US" sz="2000" b="0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3. House of Representatives with representation based on population</a:t>
            </a:r>
            <a:endParaRPr dirty="0"/>
          </a:p>
          <a:p>
            <a:pPr marL="457200" marR="0" lvl="0" indent="-13208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16" name="Google Shape;116;p21" descr="http://www.cyberlearning-world.com/nhhs/amrev/comptoo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8775" y="1515750"/>
            <a:ext cx="3499945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5300"/>
              <a:buFont typeface="Cantata One"/>
              <a:buNone/>
            </a:pPr>
            <a:r>
              <a:rPr lang="en-US" sz="480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  <a:t>Three-Fifths Compromis</a:t>
            </a:r>
            <a:r>
              <a:rPr lang="en-US" sz="4800" dirty="0"/>
              <a:t>e</a:t>
            </a:r>
            <a:endParaRPr sz="4800" b="1" i="0" u="none" strike="noStrike" cap="none" dirty="0">
              <a:solidFill>
                <a:srgbClr val="171A73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3362325" y="1447805"/>
            <a:ext cx="5257800" cy="43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●"/>
            </a:pPr>
            <a:r>
              <a:rPr lang="en-US" sz="238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Set out to deal with the dispute of representation in congress</a:t>
            </a:r>
            <a:endParaRPr dirty="0"/>
          </a:p>
          <a:p>
            <a:pPr marL="457200" marR="0" lvl="0" indent="-27432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●"/>
            </a:pPr>
            <a:r>
              <a:rPr lang="en-US" sz="238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Southern states want slaves to be counted as part of their population.  Northern states opposed to this because it makes slave states more powerful</a:t>
            </a:r>
            <a:endParaRPr dirty="0"/>
          </a:p>
          <a:p>
            <a:pPr marL="457200" marR="0" lvl="0" indent="-27432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●"/>
            </a:pPr>
            <a:r>
              <a:rPr lang="en-US" sz="238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Decide that three out of every five slaves will count in a state’s population</a:t>
            </a:r>
            <a:endParaRPr dirty="0"/>
          </a:p>
          <a:p>
            <a:pPr marL="457200" marR="0" lvl="0" indent="-153416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38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23" name="Google Shape;123;p22" descr="http://msnbcmedia.msn.com/i/MSNBC/Sections/TVNews/MSNBC%20TV/Maddow/Blog/2011/01/three-fifths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2286000"/>
            <a:ext cx="2828925" cy="283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4770"/>
              <a:buFont typeface="Cantata One"/>
              <a:buNone/>
            </a:pPr>
            <a:r>
              <a:rPr lang="en-US" sz="477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  <a:t>Slave Trade/Commerce Compromise</a:t>
            </a:r>
            <a:endParaRPr sz="4770" b="1" i="0" u="none" strike="noStrike" cap="none" dirty="0">
              <a:solidFill>
                <a:srgbClr val="171A73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Set up to deal with taxation of slave trade</a:t>
            </a:r>
            <a:endParaRPr dirty="0"/>
          </a:p>
          <a:p>
            <a:pPr marL="758952" marR="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◾"/>
            </a:pPr>
            <a:r>
              <a:rPr lang="en-US" sz="22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Northern states want the national government to be able to regulate trade.  Southern states concerned that this regulation will include taxes on exports and laws against the slave trade</a:t>
            </a:r>
            <a:endParaRPr dirty="0"/>
          </a:p>
          <a:p>
            <a:pPr marL="758952" marR="0" lvl="1" indent="-228600" algn="l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2200"/>
              <a:buFont typeface="Noto Sans Symbols"/>
              <a:buChar char="◾"/>
            </a:pPr>
            <a:r>
              <a:rPr lang="en-US" sz="2200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National govt. given the power to regulate trade, but cannot put a tax on exports.  Also cannot pass new laws about the slave trade for 20 years.</a:t>
            </a:r>
            <a:endParaRPr sz="2200" b="1" i="0" u="none" strike="noStrike" cap="none" dirty="0">
              <a:solidFill>
                <a:srgbClr val="00B05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5300"/>
              <a:buFont typeface="Cantata One"/>
              <a:buNone/>
            </a:pPr>
            <a:r>
              <a:rPr lang="en-US" sz="530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  <a:t>Presidential Compromise</a:t>
            </a:r>
            <a:endParaRPr sz="5300" b="1" i="0" u="none" strike="noStrike" cap="none" dirty="0">
              <a:solidFill>
                <a:srgbClr val="171A73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>
            <a:off x="304800" y="1676400"/>
            <a:ext cx="43434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Char char="●"/>
            </a:pPr>
            <a:r>
              <a:rPr lang="en-US" sz="259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Who will choose the President?</a:t>
            </a:r>
            <a:endParaRPr dirty="0"/>
          </a:p>
          <a:p>
            <a:pPr marL="758952" marR="0" lvl="1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035"/>
              <a:buFont typeface="Noto Sans Symbols"/>
              <a:buChar char="◾"/>
            </a:pPr>
            <a:r>
              <a:rPr lang="en-US" sz="2035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Constitution writers do not trust common people to make an educated choice about the Presidency</a:t>
            </a:r>
            <a:endParaRPr dirty="0"/>
          </a:p>
          <a:p>
            <a:pPr marL="758952" marR="0" lvl="1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035"/>
              <a:buFont typeface="Noto Sans Symbols"/>
              <a:buChar char="◾"/>
            </a:pPr>
            <a:r>
              <a:rPr lang="en-US" sz="2035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35" b="1" i="0" u="none" strike="noStrike" cap="none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Answer the question with the Electoral College→ State legislatures choose electors who meet together to decide the President (Electoral College).</a:t>
            </a:r>
            <a:endParaRPr dirty="0"/>
          </a:p>
          <a:p>
            <a:pPr lvl="0" indent="-142748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SzPts val="2072"/>
              <a:buNone/>
            </a:pPr>
            <a:r>
              <a:rPr lang="en-US" sz="1200" dirty="0">
                <a:hlinkClick r:id="rId3"/>
              </a:rPr>
              <a:t>https://www.youtube.com/watch?v=V6s7jB6-GoU</a:t>
            </a:r>
            <a:endParaRPr lang="en-US" sz="1200" dirty="0"/>
          </a:p>
          <a:p>
            <a:pPr lvl="0" indent="-142748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SzPts val="2072"/>
              <a:buNone/>
            </a:pPr>
            <a:endParaRPr sz="259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6" name="Google Shape;136;p24" descr="http://blogs.chron.com/txpotomac/2008%20presidential%20map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95800" y="2743200"/>
            <a:ext cx="4237986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xfrm>
            <a:off x="457200" y="929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1A73"/>
              </a:buClr>
              <a:buSzPts val="5300"/>
              <a:buFont typeface="Cantata One"/>
              <a:buNone/>
            </a:pPr>
            <a:r>
              <a:rPr lang="en-US" sz="5300" b="1" i="0" u="none" strike="noStrike" cap="none" dirty="0">
                <a:solidFill>
                  <a:srgbClr val="171A73"/>
                </a:solidFill>
                <a:latin typeface="Cantata One"/>
                <a:ea typeface="Cantata One"/>
                <a:cs typeface="Cantata One"/>
                <a:sym typeface="Cantata One"/>
              </a:rPr>
              <a:t>Federalist Vs. Antifederalists</a:t>
            </a:r>
            <a:endParaRPr sz="5300" b="1" i="0" u="none" strike="noStrike" cap="none" dirty="0">
              <a:solidFill>
                <a:srgbClr val="171A73"/>
              </a:solidFill>
              <a:latin typeface="Cantata One"/>
              <a:ea typeface="Cantata One"/>
              <a:cs typeface="Cantata One"/>
              <a:sym typeface="Cantata One"/>
            </a:endParaRPr>
          </a:p>
        </p:txBody>
      </p:sp>
      <p:pic>
        <p:nvPicPr>
          <p:cNvPr id="142" name="Google Shape;142;p25" descr="A super quick overview of the two beginnings our political party system.  Subscribe to HipHughes to keep the universe aligned for free here https://www.youtube.com/user/hughesdv?&#10;&#10;The Constitution for Dummies Series: https://www.youtube.com/playlist?list=PLi3U-nPPrbS5d-juhFwo3hTBso0gq2sUZ" title="Federalists vs Anti-Federalists in Five Minut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2761775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E479C0-7829-6841-8626-CA45F7670FB9}"/>
              </a:ext>
            </a:extLst>
          </p:cNvPr>
          <p:cNvSpPr txBox="1"/>
          <p:nvPr/>
        </p:nvSpPr>
        <p:spPr>
          <a:xfrm>
            <a:off x="4302177" y="6400800"/>
            <a:ext cx="4706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https://www.youtube.com/watch?v=XbaQ56nL19Y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715</Words>
  <Application>Microsoft Macintosh PowerPoint</Application>
  <PresentationFormat>On-screen Show (4:3)</PresentationFormat>
  <Paragraphs>66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Cantata One</vt:lpstr>
      <vt:lpstr>Verdana</vt:lpstr>
      <vt:lpstr>Noto Sans Symbols</vt:lpstr>
      <vt:lpstr>Simple Light</vt:lpstr>
      <vt:lpstr>Bell Ringer </vt:lpstr>
      <vt:lpstr>The Constitution</vt:lpstr>
      <vt:lpstr>Constitutional Convention 1787 </vt:lpstr>
      <vt:lpstr>Two Competing Plans For Government </vt:lpstr>
      <vt:lpstr>The Great Compromise</vt:lpstr>
      <vt:lpstr>Three-Fifths Compromise</vt:lpstr>
      <vt:lpstr>Slave Trade/Commerce Compromise</vt:lpstr>
      <vt:lpstr>Presidential Compromise</vt:lpstr>
      <vt:lpstr>Federalist Vs. Antifederalists</vt:lpstr>
      <vt:lpstr>Ratification of the Constitution</vt:lpstr>
      <vt:lpstr>Ratification Occurs</vt:lpstr>
      <vt:lpstr>On your own, (not with a partner today)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cp:lastModifiedBy>Taylor Hunter</cp:lastModifiedBy>
  <cp:revision>4</cp:revision>
  <dcterms:modified xsi:type="dcterms:W3CDTF">2019-01-30T03:20:23Z</dcterms:modified>
</cp:coreProperties>
</file>