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9" r:id="rId2"/>
    <p:sldId id="256" r:id="rId3"/>
    <p:sldId id="257" r:id="rId4"/>
    <p:sldId id="258" r:id="rId5"/>
    <p:sldId id="267" r:id="rId6"/>
    <p:sldId id="259" r:id="rId7"/>
    <p:sldId id="268" r:id="rId8"/>
    <p:sldId id="260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7"/>
    <p:restoredTop sz="94712"/>
  </p:normalViewPr>
  <p:slideViewPr>
    <p:cSldViewPr snapToGrid="0" snapToObjects="1">
      <p:cViewPr varScale="1">
        <p:scale>
          <a:sx n="93" d="100"/>
          <a:sy n="93" d="100"/>
        </p:scale>
        <p:origin x="20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9,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4836-50B4-5F45-8D67-7671052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863"/>
            <a:ext cx="5791200" cy="91162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Bell Ringer #2 </a:t>
            </a:r>
            <a:br>
              <a:rPr lang="en-US" sz="2800" dirty="0"/>
            </a:br>
            <a:r>
              <a:rPr lang="en-US" sz="2800" dirty="0"/>
              <a:t>4/10/19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F8AF-2415-A34F-BAE3-3B6D5A7E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0491"/>
            <a:ext cx="7620000" cy="5475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1. Which nations came to be known as the Axis Powers after they signed a mutual defense treaty in 1940?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Germany, Japan, and Italy       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Germany, Japan, and Spain      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Germany, Italy, and Austria</a:t>
            </a:r>
            <a:endParaRPr lang="en-US" sz="2800" dirty="0"/>
          </a:p>
          <a:p>
            <a:r>
              <a:rPr lang="en-US" dirty="0"/>
              <a:t> </a:t>
            </a:r>
            <a:endParaRPr lang="en-US" sz="2800" dirty="0"/>
          </a:p>
          <a:p>
            <a:pPr lvl="0"/>
            <a:r>
              <a:rPr lang="en-US" dirty="0"/>
              <a:t>2. All of the following WWII leaders are correctly paired with the nation they led EXCEPT: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Benito Mussolini – Italy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Adolf Hitler – Germany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Hirohito - Spain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Joseph Stalin – Soviet Union</a:t>
            </a:r>
            <a:endParaRPr lang="en-US" sz="2800" dirty="0"/>
          </a:p>
          <a:p>
            <a:r>
              <a:rPr lang="en-US" dirty="0"/>
              <a:t> </a:t>
            </a:r>
            <a:endParaRPr lang="en-US" sz="2800" dirty="0"/>
          </a:p>
          <a:p>
            <a:pPr lvl="0"/>
            <a:r>
              <a:rPr lang="en-US" dirty="0"/>
              <a:t>3. What event led to the declaration of war by French and Britain in Europe?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The German invasion of Poland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The Allied invasion of Normandy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The Japanese invasion of Manchuria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17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5378"/>
            <a:ext cx="8152800" cy="5921881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Prisoners</a:t>
            </a:r>
            <a:r>
              <a:rPr lang="en-US" sz="2800" b="0" dirty="0"/>
              <a:t> of the camps </a:t>
            </a:r>
            <a:r>
              <a:rPr lang="en-US" sz="2800" dirty="0">
                <a:solidFill>
                  <a:srgbClr val="0000FF"/>
                </a:solidFill>
              </a:rPr>
              <a:t>were administered tattooed numbers</a:t>
            </a:r>
            <a:r>
              <a:rPr lang="en-US" sz="2800" b="0" dirty="0"/>
              <a:t> and given vertically striped uniforms with specified sign </a:t>
            </a:r>
            <a:r>
              <a:rPr lang="en-US" sz="2800" b="0" dirty="0">
                <a:sym typeface="Wingdings"/>
              </a:rPr>
              <a:t> Jews wore yellow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ym typeface="Wingdings"/>
              </a:rPr>
              <a:t>Many died from starvation, disease, and fatigue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sym typeface="Wingdings"/>
              </a:rPr>
              <a:t>Medical experiments were conducted on prisoners at camps such as Dachau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ym typeface="Wingdings"/>
              </a:rPr>
              <a:t>When Germany gained control of Poland and part of the Soviet Union,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he forced millions of Jews to live in crowded walled areas known as ghettos  Warsaw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874"/>
            <a:ext cx="7971362" cy="588889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0" dirty="0"/>
              <a:t>In 1942</a:t>
            </a:r>
            <a:r>
              <a:rPr lang="en-US" sz="2800" b="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Reinhard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Heydrich</a:t>
            </a:r>
            <a:r>
              <a:rPr lang="en-US" sz="2800" dirty="0">
                <a:solidFill>
                  <a:srgbClr val="0000FF"/>
                </a:solidFill>
              </a:rPr>
              <a:t> outlined a plan to complete Hitler’s “Final Solution” that would exterminate about 11 million Jews</a:t>
            </a:r>
          </a:p>
          <a:p>
            <a:pPr marL="342900" indent="-342900">
              <a:buFont typeface="Arial"/>
              <a:buChar char="•"/>
            </a:pPr>
            <a:r>
              <a:rPr lang="en-US" sz="2800" b="0" dirty="0"/>
              <a:t>Many concentration camps became </a:t>
            </a:r>
            <a:r>
              <a:rPr lang="en-US" sz="2800" dirty="0">
                <a:solidFill>
                  <a:srgbClr val="0000FF"/>
                </a:solidFill>
              </a:rPr>
              <a:t>death camps where prisoners were exterminated in gas chambers or firing squads</a:t>
            </a:r>
            <a:r>
              <a:rPr lang="en-US" sz="2800" b="0" dirty="0"/>
              <a:t> then cremated in large ovens</a:t>
            </a:r>
          </a:p>
          <a:p>
            <a:endParaRPr lang="en-US" sz="2800" b="0" dirty="0"/>
          </a:p>
        </p:txBody>
      </p:sp>
      <p:pic>
        <p:nvPicPr>
          <p:cNvPr id="4" name="Picture 3" descr="20.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7" y="3930150"/>
            <a:ext cx="4435883" cy="2552578"/>
          </a:xfrm>
          <a:prstGeom prst="rect">
            <a:avLst/>
          </a:prstGeom>
        </p:spPr>
      </p:pic>
      <p:pic>
        <p:nvPicPr>
          <p:cNvPr id="5" name="Picture 4" descr="20.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83" y="3577039"/>
            <a:ext cx="3958253" cy="29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How did the Allies Intervene?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14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At first they refused entry to Jewish refugees due to multiple factors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Great Depression and underestimation of Hitler’s plans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>
                <a:sym typeface="Wingdings"/>
              </a:rPr>
              <a:t>This led to a lot of criticism by saying that the Allies could have done more to stop the Holocaust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sym typeface="Wingdings"/>
              </a:rPr>
              <a:t>By 1943, the Allies discussed the possibility of rescuing the surviving Jewish refugees from Europe</a:t>
            </a:r>
            <a:r>
              <a:rPr lang="en-US" sz="2800" dirty="0">
                <a:sym typeface="Wingdings"/>
              </a:rPr>
              <a:t> </a:t>
            </a:r>
            <a:r>
              <a:rPr lang="en-US" sz="2800" b="0" dirty="0">
                <a:sym typeface="Wingdings"/>
              </a:rPr>
              <a:t>after understanding the full extent of the mass killings 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War Refugee Board (1944)</a:t>
            </a:r>
          </a:p>
          <a:p>
            <a:pPr marL="800100" lvl="1" indent="-342900">
              <a:buFont typeface="Arial"/>
              <a:buChar char="•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0973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892"/>
            <a:ext cx="8103316" cy="600435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0" dirty="0"/>
              <a:t>As American forces began to seize Nazi controlled territories they began to liberate the concentration camps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The liberation of the camps allowed Americans to understand the enormity of what the Nazis were doing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In 1948, the large Jewish community in Palestine proclaimed the State of Israel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President Truman immediately recognized the new nation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2282124"/>
          </a:xfrm>
        </p:spPr>
        <p:txBody>
          <a:bodyPr/>
          <a:lstStyle/>
          <a:p>
            <a:pPr algn="ctr"/>
            <a:br>
              <a:rPr lang="en-US" sz="6000" dirty="0"/>
            </a:br>
            <a:r>
              <a:rPr lang="en-US" sz="6600" dirty="0"/>
              <a:t>The Holocaust</a:t>
            </a:r>
          </a:p>
        </p:txBody>
      </p:sp>
      <p:pic>
        <p:nvPicPr>
          <p:cNvPr id="4" name="Picture 3" descr="20.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57" y="2903207"/>
            <a:ext cx="3845723" cy="36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9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20527"/>
            <a:ext cx="7620001" cy="1018462"/>
          </a:xfrm>
        </p:spPr>
        <p:txBody>
          <a:bodyPr/>
          <a:lstStyle/>
          <a:p>
            <a:r>
              <a:rPr lang="en-US" dirty="0"/>
              <a:t>What Was the Holocaust?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75" y="921410"/>
            <a:ext cx="8148159" cy="50151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b="0" dirty="0">
                <a:cs typeface="Times New Roman" charset="0"/>
              </a:rPr>
              <a:t>Of the 60 million World War II deaths, 11 million people died in German death camps including 3.5 million Russians, and 6 million Jews (2/3rds of all European Jews)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cs typeface="Times New Roman" charset="0"/>
              </a:rPr>
              <a:t>The word </a:t>
            </a:r>
            <a:r>
              <a:rPr lang="en-US" sz="2400" u="sng" dirty="0">
                <a:solidFill>
                  <a:srgbClr val="0000FF"/>
                </a:solidFill>
                <a:cs typeface="Times New Roman" charset="0"/>
              </a:rPr>
              <a:t>Holocaust</a:t>
            </a:r>
            <a:r>
              <a:rPr lang="en-US" sz="2400" dirty="0">
                <a:solidFill>
                  <a:srgbClr val="0000FF"/>
                </a:solidFill>
                <a:cs typeface="Times New Roman" charset="0"/>
              </a:rPr>
              <a:t> was given to the killing of the 6 million Jews because it was a war of extermination designed to wipe out an entire group of people.</a:t>
            </a:r>
          </a:p>
          <a:p>
            <a:pPr marL="914400" lvl="1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cs typeface="Times New Roman" charset="0"/>
              </a:rPr>
              <a:t>“Holocaust”- burn offering 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b="0" dirty="0">
                <a:cs typeface="Times New Roman" charset="0"/>
              </a:rPr>
              <a:t>Direct result of a racist Nazi ideology that considered Aryans superior to other people</a:t>
            </a:r>
          </a:p>
          <a:p>
            <a:pPr>
              <a:lnSpc>
                <a:spcPct val="90000"/>
              </a:lnSpc>
            </a:pPr>
            <a:endParaRPr lang="en-US" sz="2800" b="0" dirty="0">
              <a:cs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303ED-251A-0E48-A55D-7F1A3E69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121" y="4655126"/>
            <a:ext cx="4104079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What were the roots of the holocaust?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06532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/>
              <a:t>The Nazi movement always pronounced Anti-Semitic rhetoric </a:t>
            </a:r>
            <a:r>
              <a:rPr lang="en-US" sz="2800" b="0" dirty="0">
                <a:sym typeface="Wingdings"/>
              </a:rPr>
              <a:t> the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blamed Jews for all the ills that had fallen on Germany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ym typeface="Wingdings"/>
              </a:rPr>
              <a:t>Anti-Semitism (dislike of Jews) grew even stronger when Hitler became chancellor of Germany in 1933</a:t>
            </a:r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0555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0CBE-D329-214A-97EA-F092D2CA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84" y="-74489"/>
            <a:ext cx="5791200" cy="620014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Hitler’s rise to power: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6D2249-E6E3-9B48-AB2F-AAB26A01D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7" y="512618"/>
            <a:ext cx="8560943" cy="60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79396"/>
            <a:ext cx="8020845" cy="597136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Hitler first began persecuting Jews </a:t>
            </a:r>
            <a:r>
              <a:rPr lang="en-US" sz="2800" b="0" dirty="0"/>
              <a:t>as soon as he came to power and began </a:t>
            </a:r>
            <a:r>
              <a:rPr lang="en-US" sz="2800" dirty="0">
                <a:solidFill>
                  <a:srgbClr val="0000FF"/>
                </a:solidFill>
              </a:rPr>
              <a:t>with an economic focus</a:t>
            </a:r>
            <a:r>
              <a:rPr lang="en-US" sz="2800" dirty="0"/>
              <a:t> </a:t>
            </a:r>
            <a:r>
              <a:rPr lang="en-US" sz="2800" b="0" dirty="0">
                <a:sym typeface="Wingdings"/>
              </a:rPr>
              <a:t> urged Germans to boycott Jewish-owned businesses, barred Jews from jobs in civil service, banking, law, journalism, and medicine</a:t>
            </a:r>
          </a:p>
          <a:p>
            <a:pPr marL="457200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  <a:sym typeface="Wingdings"/>
              </a:rPr>
              <a:t>Nuremberg Laws</a:t>
            </a:r>
            <a:r>
              <a:rPr lang="en-US" sz="2800" b="0" dirty="0">
                <a:sym typeface="Wingdings"/>
              </a:rPr>
              <a:t>: Hitler’s legal persecution of Jews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  <a:sym typeface="Wingdings"/>
              </a:rPr>
              <a:t>Denied German citizenship to Jews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  <a:sym typeface="Wingdings"/>
              </a:rPr>
              <a:t>Banned marriage between Jews and non-Jews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  <a:sym typeface="Wingdings"/>
              </a:rPr>
              <a:t>Segregated Jews at every level of society</a:t>
            </a:r>
            <a:endParaRPr lang="en-US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1531-B755-0849-A7BF-DB806403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817"/>
            <a:ext cx="5791200" cy="651481"/>
          </a:xfrm>
        </p:spPr>
        <p:txBody>
          <a:bodyPr/>
          <a:lstStyle/>
          <a:p>
            <a:r>
              <a:rPr lang="en-US" dirty="0"/>
              <a:t>Aryans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0B38F-C594-0E48-9DF2-0952F1F6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9298"/>
            <a:ext cx="7620000" cy="1206501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The Nazis believed that the </a:t>
            </a:r>
            <a:r>
              <a:rPr lang="en-US" dirty="0"/>
              <a:t>Aryans</a:t>
            </a:r>
            <a:r>
              <a:rPr lang="en-US" b="0" dirty="0"/>
              <a:t> had the most "</a:t>
            </a:r>
            <a:r>
              <a:rPr lang="en-US" dirty="0"/>
              <a:t>pure</a:t>
            </a:r>
            <a:r>
              <a:rPr lang="en-US" b="0" dirty="0"/>
              <a:t> blood" of all the people on earth. The ideal </a:t>
            </a:r>
            <a:r>
              <a:rPr lang="en-US" dirty="0"/>
              <a:t>Aryan</a:t>
            </a:r>
            <a:r>
              <a:rPr lang="en-US" b="0" dirty="0"/>
              <a:t> had pale skin, blond hair and blue eyes. ... The Nazis linked he word '</a:t>
            </a:r>
            <a:r>
              <a:rPr lang="en-US" dirty="0"/>
              <a:t>Aryan</a:t>
            </a:r>
            <a:r>
              <a:rPr lang="en-US" b="0" dirty="0"/>
              <a:t>' with the German word '</a:t>
            </a:r>
            <a:r>
              <a:rPr lang="en-US" b="0" dirty="0" err="1"/>
              <a:t>Ehre</a:t>
            </a:r>
            <a:r>
              <a:rPr lang="en-US" b="0" dirty="0"/>
              <a:t>', which means '</a:t>
            </a:r>
            <a:r>
              <a:rPr lang="en-US" b="0" dirty="0" err="1"/>
              <a:t>honour</a:t>
            </a:r>
            <a:r>
              <a:rPr lang="en-US" b="0" dirty="0"/>
              <a:t>' and said </a:t>
            </a:r>
            <a:r>
              <a:rPr lang="en-US" dirty="0"/>
              <a:t>Aryan </a:t>
            </a:r>
            <a:r>
              <a:rPr lang="en-US" b="0" dirty="0"/>
              <a:t>meant 'the </a:t>
            </a:r>
            <a:r>
              <a:rPr lang="en-US" b="0" dirty="0" err="1"/>
              <a:t>honourable</a:t>
            </a:r>
            <a:r>
              <a:rPr lang="en-US" b="0" dirty="0"/>
              <a:t> people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A96A7-78AA-0749-82AD-C51DE061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8" y="1975448"/>
            <a:ext cx="2535830" cy="3614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C0ADDD-A1CB-3845-BD79-412BDEEC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14" y="2065799"/>
            <a:ext cx="4385924" cy="3132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91165-E825-C040-939E-BD6F72196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129" y="2380090"/>
            <a:ext cx="3006915" cy="3788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F2CDBC-4509-E94C-BD1F-1AC3E6C5A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972" y="2858483"/>
            <a:ext cx="3758992" cy="3437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6D8AD-12FC-0F43-846C-4129A7933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766" y="2252699"/>
            <a:ext cx="3076938" cy="39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62902"/>
            <a:ext cx="8169294" cy="610333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>
                <a:sym typeface="Wingdings"/>
              </a:rPr>
              <a:t>Used the power of the state to go on an Anti-Semitic campaign  newspapers, schools, comic books</a:t>
            </a:r>
          </a:p>
          <a:p>
            <a:pPr marL="457200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</a:rPr>
              <a:t>Kristallnacht</a:t>
            </a:r>
            <a:r>
              <a:rPr lang="en-US" sz="2800" dirty="0">
                <a:solidFill>
                  <a:srgbClr val="0000FF"/>
                </a:solidFill>
              </a:rPr>
              <a:t> “Night of the Broken Glass”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</a:rPr>
              <a:t>November 9, 1938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/>
              <a:t>Retaliation after a Jewish refugee killed a German diplomat in Paris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</a:rPr>
              <a:t>Nazis officials ordered attacks on Jews in Germany, Austria, and Sudetenland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/>
              <a:t>More than 1,500 synagogues, 7,500 Jewish-owned businesses were destroyed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b="0" dirty="0"/>
              <a:t>More than 200 Jews were killed and thousands arrested</a:t>
            </a:r>
          </a:p>
        </p:txBody>
      </p:sp>
    </p:spTree>
    <p:extLst>
      <p:ext uri="{BB962C8B-B14F-4D97-AF65-F5344CB8AC3E}">
        <p14:creationId xmlns:p14="http://schemas.microsoft.com/office/powerpoint/2010/main" val="16781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What was Hitler’s “Final Solution”?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7921879" cy="4598164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Hitler’s “</a:t>
            </a:r>
            <a:r>
              <a:rPr lang="en-US" sz="2800" u="sng" dirty="0">
                <a:solidFill>
                  <a:srgbClr val="0000FF"/>
                </a:solidFill>
              </a:rPr>
              <a:t>Final Solution</a:t>
            </a:r>
            <a:r>
              <a:rPr lang="en-US" sz="2800" dirty="0">
                <a:solidFill>
                  <a:srgbClr val="0000FF"/>
                </a:solidFill>
              </a:rPr>
              <a:t>”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nothing short of extermination of all Jews living in the regions controlled by the Third Reich (genocide)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ym typeface="Wingdings"/>
              </a:rPr>
              <a:t>Hitler began opening </a:t>
            </a:r>
            <a:r>
              <a:rPr lang="en-US" sz="2800" u="sng" dirty="0">
                <a:solidFill>
                  <a:srgbClr val="0000FF"/>
                </a:solidFill>
                <a:sym typeface="Wingdings"/>
              </a:rPr>
              <a:t>concentration camps </a:t>
            </a:r>
            <a:r>
              <a:rPr lang="en-US" sz="2800" b="0" dirty="0">
                <a:sym typeface="Wingdings"/>
              </a:rPr>
              <a:t>in 1933 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confined areas to hold specially designated groups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ym typeface="Wingdings"/>
              </a:rPr>
              <a:t>Not only Jews, but political opponents, socialists, communists, Gypsies, and others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1121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281</TotalTime>
  <Words>637</Words>
  <Application>Microsoft Macintosh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Essential</vt:lpstr>
      <vt:lpstr>Bell Ringer #2  4/10/19</vt:lpstr>
      <vt:lpstr> The Holocaust</vt:lpstr>
      <vt:lpstr>What Was the Holocaust?</vt:lpstr>
      <vt:lpstr>What were the roots of the holocaust?</vt:lpstr>
      <vt:lpstr>Hitler’s rise to power:</vt:lpstr>
      <vt:lpstr>PowerPoint Presentation</vt:lpstr>
      <vt:lpstr>Aryans</vt:lpstr>
      <vt:lpstr>PowerPoint Presentation</vt:lpstr>
      <vt:lpstr>What was Hitler’s “Final Solution”? </vt:lpstr>
      <vt:lpstr>PowerPoint Presentation</vt:lpstr>
      <vt:lpstr>PowerPoint Presentation</vt:lpstr>
      <vt:lpstr>How did the Allies Intervene?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20.4 The Holocaust</dc:title>
  <dc:creator>Ryan Abrams</dc:creator>
  <cp:lastModifiedBy>Taylor Hunter</cp:lastModifiedBy>
  <cp:revision>14</cp:revision>
  <dcterms:created xsi:type="dcterms:W3CDTF">2016-03-22T00:12:32Z</dcterms:created>
  <dcterms:modified xsi:type="dcterms:W3CDTF">2019-04-10T03:29:45Z</dcterms:modified>
</cp:coreProperties>
</file>