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sldIdLst>
    <p:sldId id="269" r:id="rId2"/>
    <p:sldId id="256" r:id="rId3"/>
    <p:sldId id="257" r:id="rId4"/>
    <p:sldId id="258" r:id="rId5"/>
    <p:sldId id="259" r:id="rId6"/>
    <p:sldId id="267" r:id="rId7"/>
    <p:sldId id="260" r:id="rId8"/>
    <p:sldId id="271" r:id="rId9"/>
    <p:sldId id="268" r:id="rId10"/>
    <p:sldId id="262" r:id="rId11"/>
    <p:sldId id="263" r:id="rId12"/>
    <p:sldId id="264" r:id="rId13"/>
    <p:sldId id="272" r:id="rId14"/>
    <p:sldId id="273" r:id="rId15"/>
    <p:sldId id="265" r:id="rId16"/>
    <p:sldId id="26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118"/>
    <p:restoredTop sz="94690"/>
  </p:normalViewPr>
  <p:slideViewPr>
    <p:cSldViewPr snapToGrid="0" snapToObjects="1">
      <p:cViewPr varScale="1">
        <p:scale>
          <a:sx n="99" d="100"/>
          <a:sy n="99" d="100"/>
        </p:scale>
        <p:origin x="824" y="2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December 19, 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December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December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33F43-3E86-47E4-BFBB-2476D384E1C6}" type="datetime4">
              <a:rPr lang="en-US" smtClean="0"/>
              <a:pPr/>
              <a:t>December 19,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December 19, 2019</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December 19,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December 19, 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December 19, 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December 19, 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December 19,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December 19, 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December 19, 2019</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 Id="rId6" Type="http://schemas.openxmlformats.org/officeDocument/2006/relationships/image" Target="../media/image10.tiff"/><Relationship Id="rId5" Type="http://schemas.openxmlformats.org/officeDocument/2006/relationships/image" Target="../media/image9.tiff"/><Relationship Id="rId4" Type="http://schemas.openxmlformats.org/officeDocument/2006/relationships/image" Target="../media/image8.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4836-50B4-5F45-8D67-767105293A5E}"/>
              </a:ext>
            </a:extLst>
          </p:cNvPr>
          <p:cNvSpPr>
            <a:spLocks noGrp="1"/>
          </p:cNvSpPr>
          <p:nvPr>
            <p:ph type="title"/>
          </p:nvPr>
        </p:nvSpPr>
        <p:spPr>
          <a:xfrm>
            <a:off x="457200" y="-156888"/>
            <a:ext cx="5791200" cy="717982"/>
          </a:xfrm>
        </p:spPr>
        <p:txBody>
          <a:bodyPr>
            <a:normAutofit/>
          </a:bodyPr>
          <a:lstStyle/>
          <a:p>
            <a:r>
              <a:rPr lang="en-US" sz="2400" dirty="0"/>
              <a:t>Bell Ringer #4 : 12/20/19</a:t>
            </a:r>
          </a:p>
        </p:txBody>
      </p:sp>
      <p:sp>
        <p:nvSpPr>
          <p:cNvPr id="3" name="Content Placeholder 2">
            <a:extLst>
              <a:ext uri="{FF2B5EF4-FFF2-40B4-BE49-F238E27FC236}">
                <a16:creationId xmlns:a16="http://schemas.microsoft.com/office/drawing/2014/main" id="{CB4FF8AF-2415-A34F-BAE3-3B6D5A7E53C5}"/>
              </a:ext>
            </a:extLst>
          </p:cNvPr>
          <p:cNvSpPr>
            <a:spLocks noGrp="1"/>
          </p:cNvSpPr>
          <p:nvPr>
            <p:ph idx="1"/>
          </p:nvPr>
        </p:nvSpPr>
        <p:spPr>
          <a:xfrm>
            <a:off x="135229" y="2768958"/>
            <a:ext cx="8686800" cy="4327304"/>
          </a:xfrm>
        </p:spPr>
        <p:txBody>
          <a:bodyPr>
            <a:normAutofit/>
          </a:bodyPr>
          <a:lstStyle/>
          <a:p>
            <a:r>
              <a:rPr lang="en-US" sz="1600" b="0" i="1" dirty="0"/>
              <a:t>"I had then set up a committee of top men and had asked them to study with great care the implications the new weapons might have for us… They recommended further that it should be used without specific warning... I had realized, of course, that an atomic bomb explosion would inflict damage and casualties beyond imagination. On the other hand, the scientific advisors of the committee reported... that no technical demonstration they might propose, such as over a deserted island, would be likely to bring the war to an end. It had to be used against an enemy target.” – US President Harry S. Truman</a:t>
            </a:r>
          </a:p>
          <a:p>
            <a:pPr lvl="0"/>
            <a:r>
              <a:rPr lang="en-US" sz="1700" dirty="0"/>
              <a:t>2) Why did President Truman feel that the atomic bomb had to be used against enemy targets?</a:t>
            </a:r>
            <a:endParaRPr lang="en-US" sz="1500" dirty="0"/>
          </a:p>
          <a:p>
            <a:pPr marL="617220" lvl="1" indent="-342900">
              <a:buFont typeface="+mj-lt"/>
              <a:buAutoNum type="alphaLcPeriod"/>
            </a:pPr>
            <a:r>
              <a:rPr lang="en-US" sz="1700" dirty="0"/>
              <a:t>Japan would not surrender unless the bomb was used against them.</a:t>
            </a:r>
            <a:endParaRPr lang="en-US" sz="1500" dirty="0"/>
          </a:p>
          <a:p>
            <a:pPr marL="617220" lvl="1" indent="-342900">
              <a:buFont typeface="+mj-lt"/>
              <a:buAutoNum type="alphaLcPeriod"/>
            </a:pPr>
            <a:r>
              <a:rPr lang="en-US" sz="1700" dirty="0"/>
              <a:t>Demonstrating the bomb’s power at a test site would convince Japan to surrender.</a:t>
            </a:r>
            <a:endParaRPr lang="en-US" sz="1500" dirty="0"/>
          </a:p>
          <a:p>
            <a:pPr marL="617220" lvl="1" indent="-342900">
              <a:buFont typeface="+mj-lt"/>
              <a:buAutoNum type="alphaLcPeriod"/>
            </a:pPr>
            <a:r>
              <a:rPr lang="en-US" sz="1700" dirty="0"/>
              <a:t>Japan already attacked Pearl Harbor with the same weapon. </a:t>
            </a:r>
            <a:endParaRPr lang="en-US" sz="1500" dirty="0"/>
          </a:p>
          <a:p>
            <a:pPr lvl="0"/>
            <a:r>
              <a:rPr lang="en-US" sz="1800" dirty="0"/>
              <a:t>3) In your opinion, was the use of atom bombs against Japan the correct choice?</a:t>
            </a:r>
          </a:p>
        </p:txBody>
      </p:sp>
      <p:pic>
        <p:nvPicPr>
          <p:cNvPr id="4" name="Picture 3" descr="A close up of a map&#10;&#10;Description automatically generated">
            <a:extLst>
              <a:ext uri="{FF2B5EF4-FFF2-40B4-BE49-F238E27FC236}">
                <a16:creationId xmlns:a16="http://schemas.microsoft.com/office/drawing/2014/main" id="{BE760BAB-15E6-BC47-A71D-FDEE5CEC8EE2}"/>
              </a:ext>
            </a:extLst>
          </p:cNvPr>
          <p:cNvPicPr/>
          <p:nvPr/>
        </p:nvPicPr>
        <p:blipFill rotWithShape="1">
          <a:blip r:embed="rId2">
            <a:extLst>
              <a:ext uri="{28A0092B-C50C-407E-A947-70E740481C1C}">
                <a14:useLocalDpi xmlns:a14="http://schemas.microsoft.com/office/drawing/2010/main" val="0"/>
              </a:ext>
            </a:extLst>
          </a:blip>
          <a:srcRect t="3823" b="4423"/>
          <a:stretch/>
        </p:blipFill>
        <p:spPr bwMode="auto">
          <a:xfrm>
            <a:off x="5465445" y="0"/>
            <a:ext cx="3678555" cy="2790038"/>
          </a:xfrm>
          <a:prstGeom prst="rect">
            <a:avLst/>
          </a:prstGeom>
          <a:noFill/>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33A361A5-30E5-714A-AAE6-FC84435E3F39}"/>
              </a:ext>
            </a:extLst>
          </p:cNvPr>
          <p:cNvSpPr txBox="1"/>
          <p:nvPr/>
        </p:nvSpPr>
        <p:spPr>
          <a:xfrm>
            <a:off x="-51516" y="542645"/>
            <a:ext cx="5692462" cy="2339102"/>
          </a:xfrm>
          <a:prstGeom prst="rect">
            <a:avLst/>
          </a:prstGeom>
          <a:noFill/>
        </p:spPr>
        <p:txBody>
          <a:bodyPr wrap="square" rtlCol="0">
            <a:spAutoFit/>
          </a:bodyPr>
          <a:lstStyle/>
          <a:p>
            <a:pPr lvl="0"/>
            <a:r>
              <a:rPr lang="en-US" sz="1600" b="1" dirty="0"/>
              <a:t>1) The map entitled “World War II in Europe, 1939-1941” shows several bombings in Great Britain.  These bombings took place during which event?</a:t>
            </a:r>
          </a:p>
          <a:p>
            <a:r>
              <a:rPr lang="en-US" sz="1600" dirty="0"/>
              <a:t>	</a:t>
            </a:r>
            <a:r>
              <a:rPr lang="en-US" sz="1600" dirty="0">
                <a:solidFill>
                  <a:srgbClr val="FF0000"/>
                </a:solidFill>
              </a:rPr>
              <a:t>a. </a:t>
            </a:r>
            <a:r>
              <a:rPr lang="en-US" sz="1600" dirty="0"/>
              <a:t>The Blitz, where German forces lead</a:t>
            </a:r>
          </a:p>
          <a:p>
            <a:r>
              <a:rPr lang="en-US" sz="1600" dirty="0"/>
              <a:t>	airstrikes over British cities</a:t>
            </a:r>
          </a:p>
          <a:p>
            <a:r>
              <a:rPr lang="en-US" sz="1600" dirty="0"/>
              <a:t>	</a:t>
            </a:r>
            <a:r>
              <a:rPr lang="en-US" sz="1600" dirty="0">
                <a:solidFill>
                  <a:srgbClr val="FF0000"/>
                </a:solidFill>
              </a:rPr>
              <a:t>b. </a:t>
            </a:r>
            <a:r>
              <a:rPr lang="en-US" sz="1600" dirty="0"/>
              <a:t>The D-Day invasion of Normandy.</a:t>
            </a:r>
          </a:p>
          <a:p>
            <a:r>
              <a:rPr lang="en-US" sz="1600" dirty="0"/>
              <a:t>	</a:t>
            </a:r>
            <a:r>
              <a:rPr lang="en-US" sz="1600" dirty="0">
                <a:solidFill>
                  <a:srgbClr val="FF0000"/>
                </a:solidFill>
              </a:rPr>
              <a:t>c. </a:t>
            </a:r>
            <a:r>
              <a:rPr lang="en-US" sz="1600" dirty="0"/>
              <a:t>Italy’s bombings of western European 	countries 	to bring more Allied 	countries into war. </a:t>
            </a:r>
          </a:p>
          <a:p>
            <a:endParaRPr lang="en-US" dirty="0"/>
          </a:p>
        </p:txBody>
      </p:sp>
    </p:spTree>
    <p:extLst>
      <p:ext uri="{BB962C8B-B14F-4D97-AF65-F5344CB8AC3E}">
        <p14:creationId xmlns:p14="http://schemas.microsoft.com/office/powerpoint/2010/main" val="20817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a:t>What was Hitler’s “Final Solution”? </a:t>
            </a:r>
          </a:p>
        </p:txBody>
      </p:sp>
      <p:sp>
        <p:nvSpPr>
          <p:cNvPr id="3" name="Content Placeholder 2"/>
          <p:cNvSpPr>
            <a:spLocks noGrp="1"/>
          </p:cNvSpPr>
          <p:nvPr>
            <p:ph idx="1"/>
          </p:nvPr>
        </p:nvSpPr>
        <p:spPr>
          <a:xfrm>
            <a:off x="457199" y="1752600"/>
            <a:ext cx="7921879" cy="4598164"/>
          </a:xfrm>
        </p:spPr>
        <p:txBody>
          <a:bodyPr>
            <a:normAutofit/>
          </a:bodyPr>
          <a:lstStyle/>
          <a:p>
            <a:pPr marL="457200" indent="-457200">
              <a:buFont typeface="Arial"/>
              <a:buChar char="•"/>
            </a:pPr>
            <a:r>
              <a:rPr lang="en-US" sz="2800" dirty="0">
                <a:solidFill>
                  <a:srgbClr val="0000FF"/>
                </a:solidFill>
              </a:rPr>
              <a:t>Hitler’s “</a:t>
            </a:r>
            <a:r>
              <a:rPr lang="en-US" sz="2800" u="sng" dirty="0">
                <a:solidFill>
                  <a:srgbClr val="0000FF"/>
                </a:solidFill>
              </a:rPr>
              <a:t>Final Solution</a:t>
            </a:r>
            <a:r>
              <a:rPr lang="en-US" sz="2800" dirty="0">
                <a:solidFill>
                  <a:srgbClr val="0000FF"/>
                </a:solidFill>
              </a:rPr>
              <a:t>” </a:t>
            </a:r>
            <a:r>
              <a:rPr lang="en-US" sz="2800" dirty="0">
                <a:solidFill>
                  <a:srgbClr val="0000FF"/>
                </a:solidFill>
                <a:sym typeface="Wingdings"/>
              </a:rPr>
              <a:t> nothing short of extermination of all Jews living in the regions controlled by the Third Reich (genocide)</a:t>
            </a:r>
          </a:p>
          <a:p>
            <a:pPr marL="457200" indent="-457200">
              <a:buFont typeface="Arial"/>
              <a:buChar char="•"/>
            </a:pPr>
            <a:r>
              <a:rPr lang="en-US" sz="2800" b="0" dirty="0">
                <a:sym typeface="Wingdings"/>
              </a:rPr>
              <a:t>Hitler began opening </a:t>
            </a:r>
            <a:r>
              <a:rPr lang="en-US" sz="2800" u="sng" dirty="0">
                <a:solidFill>
                  <a:srgbClr val="0000FF"/>
                </a:solidFill>
                <a:sym typeface="Wingdings"/>
              </a:rPr>
              <a:t>concentration camps </a:t>
            </a:r>
            <a:r>
              <a:rPr lang="en-US" sz="2800" b="0" dirty="0">
                <a:sym typeface="Wingdings"/>
              </a:rPr>
              <a:t>in 1933  </a:t>
            </a:r>
            <a:r>
              <a:rPr lang="en-US" sz="2800" dirty="0">
                <a:solidFill>
                  <a:srgbClr val="0000FF"/>
                </a:solidFill>
                <a:sym typeface="Wingdings"/>
              </a:rPr>
              <a:t>confined areas to hold specially designated groups</a:t>
            </a:r>
          </a:p>
          <a:p>
            <a:pPr marL="457200" indent="-457200">
              <a:buFont typeface="Arial"/>
              <a:buChar char="•"/>
            </a:pPr>
            <a:r>
              <a:rPr lang="en-US" sz="2800" b="0" dirty="0">
                <a:sym typeface="Wingdings"/>
              </a:rPr>
              <a:t>Not only Jews, but political opponents, socialists, communists, Gypsies, and others</a:t>
            </a:r>
            <a:endParaRPr lang="en-US" sz="2800" b="0" dirty="0"/>
          </a:p>
        </p:txBody>
      </p:sp>
    </p:spTree>
    <p:extLst>
      <p:ext uri="{BB962C8B-B14F-4D97-AF65-F5344CB8AC3E}">
        <p14:creationId xmlns:p14="http://schemas.microsoft.com/office/powerpoint/2010/main" val="211214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45378"/>
            <a:ext cx="8152800" cy="5921881"/>
          </a:xfrm>
        </p:spPr>
        <p:txBody>
          <a:bodyPr>
            <a:normAutofit/>
          </a:bodyPr>
          <a:lstStyle/>
          <a:p>
            <a:pPr marL="457200" indent="-457200">
              <a:buFont typeface="Arial"/>
              <a:buChar char="•"/>
            </a:pPr>
            <a:r>
              <a:rPr lang="en-US" sz="2800" dirty="0">
                <a:solidFill>
                  <a:srgbClr val="0000FF"/>
                </a:solidFill>
              </a:rPr>
              <a:t>Prisoners</a:t>
            </a:r>
            <a:r>
              <a:rPr lang="en-US" sz="2800" b="0" dirty="0"/>
              <a:t> of the camps </a:t>
            </a:r>
            <a:r>
              <a:rPr lang="en-US" sz="2800" dirty="0">
                <a:solidFill>
                  <a:srgbClr val="0000FF"/>
                </a:solidFill>
              </a:rPr>
              <a:t>were administered tattooed numbers</a:t>
            </a:r>
            <a:r>
              <a:rPr lang="en-US" sz="2800" b="0" dirty="0"/>
              <a:t> and given vertically striped uniforms with specified sign </a:t>
            </a:r>
            <a:r>
              <a:rPr lang="en-US" sz="2800" b="0" dirty="0">
                <a:sym typeface="Wingdings"/>
              </a:rPr>
              <a:t> Jews wore yellow</a:t>
            </a:r>
          </a:p>
          <a:p>
            <a:pPr marL="457200" indent="-457200">
              <a:buFont typeface="Arial"/>
              <a:buChar char="•"/>
            </a:pPr>
            <a:r>
              <a:rPr lang="en-US" sz="2800" b="0" dirty="0">
                <a:sym typeface="Wingdings"/>
              </a:rPr>
              <a:t>Many died from starvation, disease, and fatigue</a:t>
            </a:r>
          </a:p>
          <a:p>
            <a:pPr marL="457200" indent="-457200">
              <a:buFont typeface="Arial"/>
              <a:buChar char="•"/>
            </a:pPr>
            <a:r>
              <a:rPr lang="en-US" sz="2800" dirty="0">
                <a:solidFill>
                  <a:srgbClr val="0000FF"/>
                </a:solidFill>
                <a:sym typeface="Wingdings"/>
              </a:rPr>
              <a:t>Medical experiments were conducted on prisoners at camps such as Dachau</a:t>
            </a:r>
          </a:p>
          <a:p>
            <a:pPr marL="457200" indent="-457200">
              <a:buFont typeface="Arial"/>
              <a:buChar char="•"/>
            </a:pPr>
            <a:r>
              <a:rPr lang="en-US" sz="2800" b="0" dirty="0">
                <a:sym typeface="Wingdings"/>
              </a:rPr>
              <a:t>When Germany gained control of Poland and part of the Soviet Union,</a:t>
            </a:r>
            <a:r>
              <a:rPr lang="en-US" sz="2800" dirty="0">
                <a:sym typeface="Wingdings"/>
              </a:rPr>
              <a:t> </a:t>
            </a:r>
            <a:r>
              <a:rPr lang="en-US" sz="2800" dirty="0">
                <a:solidFill>
                  <a:srgbClr val="0000FF"/>
                </a:solidFill>
                <a:sym typeface="Wingdings"/>
              </a:rPr>
              <a:t>he forced millions of Jews to live in crowded walled areas known as ghettos  Warsaw</a:t>
            </a:r>
            <a:endParaRPr lang="en-US" sz="2800" dirty="0">
              <a:solidFill>
                <a:srgbClr val="0000FF"/>
              </a:solidFill>
            </a:endParaRPr>
          </a:p>
        </p:txBody>
      </p:sp>
    </p:spTree>
    <p:extLst>
      <p:ext uri="{BB962C8B-B14F-4D97-AF65-F5344CB8AC3E}">
        <p14:creationId xmlns:p14="http://schemas.microsoft.com/office/powerpoint/2010/main" val="299302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61874"/>
            <a:ext cx="7971362" cy="5888890"/>
          </a:xfrm>
        </p:spPr>
        <p:txBody>
          <a:bodyPr>
            <a:normAutofit/>
          </a:bodyPr>
          <a:lstStyle/>
          <a:p>
            <a:pPr marL="342900" indent="-342900">
              <a:buFont typeface="Arial"/>
              <a:buChar char="•"/>
            </a:pPr>
            <a:r>
              <a:rPr lang="en-US" sz="2800" b="0" dirty="0"/>
              <a:t>In 1942</a:t>
            </a:r>
            <a:r>
              <a:rPr lang="en-US" sz="2800" b="0" dirty="0">
                <a:solidFill>
                  <a:srgbClr val="0000FF"/>
                </a:solidFill>
              </a:rPr>
              <a:t>, </a:t>
            </a:r>
            <a:r>
              <a:rPr lang="en-US" sz="2800" dirty="0" err="1">
                <a:solidFill>
                  <a:srgbClr val="0000FF"/>
                </a:solidFill>
              </a:rPr>
              <a:t>Reinhard</a:t>
            </a:r>
            <a:r>
              <a:rPr lang="en-US" sz="2800" dirty="0">
                <a:solidFill>
                  <a:srgbClr val="0000FF"/>
                </a:solidFill>
              </a:rPr>
              <a:t> </a:t>
            </a:r>
            <a:r>
              <a:rPr lang="en-US" sz="2800" dirty="0" err="1">
                <a:solidFill>
                  <a:srgbClr val="0000FF"/>
                </a:solidFill>
              </a:rPr>
              <a:t>Heydrich</a:t>
            </a:r>
            <a:r>
              <a:rPr lang="en-US" sz="2800" dirty="0">
                <a:solidFill>
                  <a:srgbClr val="0000FF"/>
                </a:solidFill>
              </a:rPr>
              <a:t> outlined a plan to complete Hitler’s “Final Solution” that would exterminate about 11 million Jews</a:t>
            </a:r>
          </a:p>
          <a:p>
            <a:pPr marL="342900" indent="-342900">
              <a:buFont typeface="Arial"/>
              <a:buChar char="•"/>
            </a:pPr>
            <a:r>
              <a:rPr lang="en-US" sz="2800" b="0" dirty="0"/>
              <a:t>Many concentration camps became </a:t>
            </a:r>
            <a:r>
              <a:rPr lang="en-US" sz="2800" dirty="0">
                <a:solidFill>
                  <a:srgbClr val="0000FF"/>
                </a:solidFill>
              </a:rPr>
              <a:t>death camps where prisoners were exterminated in gas chambers or firing squads</a:t>
            </a:r>
            <a:r>
              <a:rPr lang="en-US" sz="2800" b="0" dirty="0"/>
              <a:t> then cremated in large ovens</a:t>
            </a:r>
          </a:p>
          <a:p>
            <a:endParaRPr lang="en-US" sz="2800" b="0" dirty="0"/>
          </a:p>
        </p:txBody>
      </p:sp>
      <p:pic>
        <p:nvPicPr>
          <p:cNvPr id="4" name="Picture 3" descr="20.4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2257" y="3930150"/>
            <a:ext cx="4435883" cy="2552578"/>
          </a:xfrm>
          <a:prstGeom prst="rect">
            <a:avLst/>
          </a:prstGeom>
        </p:spPr>
      </p:pic>
      <p:pic>
        <p:nvPicPr>
          <p:cNvPr id="5" name="Picture 4" descr="20.4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93083" y="3577039"/>
            <a:ext cx="3958253" cy="2905689"/>
          </a:xfrm>
          <a:prstGeom prst="rect">
            <a:avLst/>
          </a:prstGeom>
        </p:spPr>
      </p:pic>
    </p:spTree>
    <p:extLst>
      <p:ext uri="{BB962C8B-B14F-4D97-AF65-F5344CB8AC3E}">
        <p14:creationId xmlns:p14="http://schemas.microsoft.com/office/powerpoint/2010/main" val="65611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2C4F-C96E-2F41-BF4C-75A4B9541835}"/>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4E02D390-097C-144C-B458-6962099051FA}"/>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9622" y="345901"/>
            <a:ext cx="8693239" cy="5797321"/>
          </a:xfrm>
          <a:prstGeom prst="rect">
            <a:avLst/>
          </a:prstGeom>
          <a:noFill/>
        </p:spPr>
      </p:pic>
    </p:spTree>
    <p:extLst>
      <p:ext uri="{BB962C8B-B14F-4D97-AF65-F5344CB8AC3E}">
        <p14:creationId xmlns:p14="http://schemas.microsoft.com/office/powerpoint/2010/main" val="1047728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67026-B76E-704B-9F60-E86A340916D4}"/>
              </a:ext>
            </a:extLst>
          </p:cNvPr>
          <p:cNvSpPr>
            <a:spLocks noGrp="1"/>
          </p:cNvSpPr>
          <p:nvPr>
            <p:ph type="title"/>
          </p:nvPr>
        </p:nvSpPr>
        <p:spPr>
          <a:xfrm>
            <a:off x="150603" y="605307"/>
            <a:ext cx="2978963" cy="1371600"/>
          </a:xfrm>
        </p:spPr>
        <p:txBody>
          <a:bodyPr>
            <a:noAutofit/>
          </a:bodyPr>
          <a:lstStyle/>
          <a:p>
            <a:r>
              <a:rPr lang="en-US" sz="2000" dirty="0"/>
              <a:t>How has the Holocaust impacted the population of Jews in Europe since 1939?</a:t>
            </a:r>
          </a:p>
        </p:txBody>
      </p:sp>
      <p:pic>
        <p:nvPicPr>
          <p:cNvPr id="4" name="image5.png">
            <a:extLst>
              <a:ext uri="{FF2B5EF4-FFF2-40B4-BE49-F238E27FC236}">
                <a16:creationId xmlns:a16="http://schemas.microsoft.com/office/drawing/2014/main" id="{9AB3DC6D-87C1-2343-931C-29E4FF1B1536}"/>
              </a:ext>
            </a:extLst>
          </p:cNvPr>
          <p:cNvPicPr>
            <a:picLocks noGrp="1"/>
          </p:cNvPicPr>
          <p:nvPr>
            <p:ph idx="1"/>
          </p:nvPr>
        </p:nvPicPr>
        <p:blipFill rotWithShape="1">
          <a:blip r:embed="rId2">
            <a:extLst>
              <a:ext uri="{28A0092B-C50C-407E-A947-70E740481C1C}">
                <a14:useLocalDpi xmlns:a14="http://schemas.microsoft.com/office/drawing/2010/main" val="0"/>
              </a:ext>
            </a:extLst>
          </a:blip>
          <a:srcRect t="2722" b="2701"/>
          <a:stretch/>
        </p:blipFill>
        <p:spPr bwMode="auto">
          <a:xfrm>
            <a:off x="3425781" y="0"/>
            <a:ext cx="5567616" cy="7572777"/>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3113149-0950-AA4E-A0A5-B6E00BD97596}"/>
              </a:ext>
            </a:extLst>
          </p:cNvPr>
          <p:cNvSpPr txBox="1"/>
          <p:nvPr/>
        </p:nvSpPr>
        <p:spPr>
          <a:xfrm>
            <a:off x="-340043" y="1976907"/>
            <a:ext cx="3960253" cy="2585323"/>
          </a:xfrm>
          <a:prstGeom prst="rect">
            <a:avLst/>
          </a:prstGeom>
          <a:noFill/>
        </p:spPr>
        <p:txBody>
          <a:bodyPr wrap="square" rtlCol="0">
            <a:spAutoFit/>
          </a:bodyPr>
          <a:lstStyle/>
          <a:p>
            <a:pPr marL="742950" marR="0" lvl="1" indent="-285750">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population of Jews has increased each year since 1939.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population of Jews in the France has decreased while the population in the U.K. has grown.</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population of Jews has decreased in most of Europe.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812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a:t>How did the Allies Intervene?</a:t>
            </a:r>
          </a:p>
        </p:txBody>
      </p:sp>
      <p:sp>
        <p:nvSpPr>
          <p:cNvPr id="3" name="Content Placeholder 2"/>
          <p:cNvSpPr>
            <a:spLocks noGrp="1"/>
          </p:cNvSpPr>
          <p:nvPr>
            <p:ph idx="1"/>
          </p:nvPr>
        </p:nvSpPr>
        <p:spPr>
          <a:xfrm>
            <a:off x="457200" y="1752600"/>
            <a:ext cx="8229600" cy="4911436"/>
          </a:xfrm>
        </p:spPr>
        <p:txBody>
          <a:bodyPr>
            <a:normAutofit lnSpcReduction="10000"/>
          </a:bodyPr>
          <a:lstStyle/>
          <a:p>
            <a:pPr marL="342900" indent="-342900">
              <a:buFont typeface="Arial"/>
              <a:buChar char="•"/>
            </a:pPr>
            <a:r>
              <a:rPr lang="en-US" sz="2800" dirty="0">
                <a:solidFill>
                  <a:srgbClr val="0000FF"/>
                </a:solidFill>
              </a:rPr>
              <a:t>At first they refused entry to Jewish refugees due to multiple factors </a:t>
            </a:r>
            <a:r>
              <a:rPr lang="en-US" sz="2800" dirty="0">
                <a:solidFill>
                  <a:srgbClr val="0000FF"/>
                </a:solidFill>
                <a:sym typeface="Wingdings"/>
              </a:rPr>
              <a:t> Great Depression and underestimation of Hitler’s plans</a:t>
            </a:r>
          </a:p>
          <a:p>
            <a:pPr marL="800100" lvl="1" indent="-342900">
              <a:buFont typeface="Arial"/>
              <a:buChar char="•"/>
            </a:pPr>
            <a:r>
              <a:rPr lang="en-US" sz="2600" dirty="0">
                <a:sym typeface="Wingdings"/>
              </a:rPr>
              <a:t>This led to a lot of criticism by saying that the Allies could have done more to stop the Holocaust</a:t>
            </a:r>
          </a:p>
          <a:p>
            <a:pPr marL="342900" indent="-342900">
              <a:buFont typeface="Arial"/>
              <a:buChar char="•"/>
            </a:pPr>
            <a:r>
              <a:rPr lang="en-US" sz="2800" dirty="0">
                <a:solidFill>
                  <a:srgbClr val="0000FF"/>
                </a:solidFill>
                <a:sym typeface="Wingdings"/>
              </a:rPr>
              <a:t>By 1943, the Allies discussed the possibility of rescuing the surviving Jewish refugees from Europe</a:t>
            </a:r>
            <a:r>
              <a:rPr lang="en-US" sz="2800" dirty="0">
                <a:sym typeface="Wingdings"/>
              </a:rPr>
              <a:t> </a:t>
            </a:r>
            <a:r>
              <a:rPr lang="en-US" sz="2800" b="0" dirty="0">
                <a:sym typeface="Wingdings"/>
              </a:rPr>
              <a:t>after understanding the full extent of the mass killings  </a:t>
            </a:r>
            <a:r>
              <a:rPr lang="en-US" sz="2800" dirty="0">
                <a:solidFill>
                  <a:srgbClr val="0000FF"/>
                </a:solidFill>
                <a:sym typeface="Wingdings"/>
              </a:rPr>
              <a:t>War Refugee Board (1944)</a:t>
            </a:r>
          </a:p>
          <a:p>
            <a:pPr marL="800100" lvl="1" indent="-342900">
              <a:buFont typeface="Arial"/>
              <a:buChar char="•"/>
            </a:pPr>
            <a:endParaRPr lang="en-US" sz="2800" b="0" dirty="0"/>
          </a:p>
        </p:txBody>
      </p:sp>
    </p:spTree>
    <p:extLst>
      <p:ext uri="{BB962C8B-B14F-4D97-AF65-F5344CB8AC3E}">
        <p14:creationId xmlns:p14="http://schemas.microsoft.com/office/powerpoint/2010/main" val="4097380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5892"/>
            <a:ext cx="8103316" cy="6004358"/>
          </a:xfrm>
        </p:spPr>
        <p:txBody>
          <a:bodyPr>
            <a:normAutofit/>
          </a:bodyPr>
          <a:lstStyle/>
          <a:p>
            <a:pPr marL="342900" indent="-342900">
              <a:buFont typeface="Arial"/>
              <a:buChar char="•"/>
            </a:pPr>
            <a:r>
              <a:rPr lang="en-US" sz="2800" b="0" dirty="0"/>
              <a:t>As American forces began to seize Nazi controlled territories they began to liberate the concentration camps</a:t>
            </a:r>
          </a:p>
          <a:p>
            <a:pPr marL="342900" indent="-342900">
              <a:buFont typeface="Arial"/>
              <a:buChar char="•"/>
            </a:pPr>
            <a:r>
              <a:rPr lang="en-US" sz="2800" dirty="0">
                <a:solidFill>
                  <a:srgbClr val="0000FF"/>
                </a:solidFill>
              </a:rPr>
              <a:t>The liberation of the camps allowed Americans to understand the enormity of what the Nazis were doing</a:t>
            </a:r>
          </a:p>
          <a:p>
            <a:pPr marL="342900" indent="-342900">
              <a:buFont typeface="Arial"/>
              <a:buChar char="•"/>
            </a:pPr>
            <a:r>
              <a:rPr lang="en-US" sz="2800" dirty="0">
                <a:solidFill>
                  <a:srgbClr val="0000FF"/>
                </a:solidFill>
              </a:rPr>
              <a:t>In 1948, the large Jewish community in Palestine proclaimed the State of Israel </a:t>
            </a:r>
            <a:r>
              <a:rPr lang="en-US" sz="2800" dirty="0">
                <a:solidFill>
                  <a:srgbClr val="0000FF"/>
                </a:solidFill>
                <a:sym typeface="Wingdings"/>
              </a:rPr>
              <a:t> President Truman immediately recognized the new nation</a:t>
            </a:r>
            <a:endParaRPr lang="en-US" sz="2800" dirty="0">
              <a:solidFill>
                <a:srgbClr val="0000FF"/>
              </a:solidFill>
            </a:endParaRPr>
          </a:p>
        </p:txBody>
      </p:sp>
    </p:spTree>
    <p:extLst>
      <p:ext uri="{BB962C8B-B14F-4D97-AF65-F5344CB8AC3E}">
        <p14:creationId xmlns:p14="http://schemas.microsoft.com/office/powerpoint/2010/main" val="403530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1"/>
            <a:ext cx="7772400" cy="2282124"/>
          </a:xfrm>
        </p:spPr>
        <p:txBody>
          <a:bodyPr/>
          <a:lstStyle/>
          <a:p>
            <a:pPr algn="ctr"/>
            <a:br>
              <a:rPr lang="en-US" sz="6000" dirty="0"/>
            </a:br>
            <a:r>
              <a:rPr lang="en-US" sz="6600" dirty="0"/>
              <a:t>The Holocaust</a:t>
            </a:r>
          </a:p>
        </p:txBody>
      </p:sp>
      <p:pic>
        <p:nvPicPr>
          <p:cNvPr id="4" name="Picture 3" descr="20.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1057" y="2903207"/>
            <a:ext cx="3845723" cy="3640618"/>
          </a:xfrm>
          <a:prstGeom prst="rect">
            <a:avLst/>
          </a:prstGeom>
        </p:spPr>
      </p:pic>
    </p:spTree>
    <p:extLst>
      <p:ext uri="{BB962C8B-B14F-4D97-AF65-F5344CB8AC3E}">
        <p14:creationId xmlns:p14="http://schemas.microsoft.com/office/powerpoint/2010/main" val="396079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0527"/>
            <a:ext cx="7620001" cy="1018462"/>
          </a:xfrm>
        </p:spPr>
        <p:txBody>
          <a:bodyPr/>
          <a:lstStyle/>
          <a:p>
            <a:r>
              <a:rPr lang="en-US" dirty="0"/>
              <a:t>What Was the Holocaust?</a:t>
            </a:r>
          </a:p>
        </p:txBody>
      </p:sp>
      <p:sp>
        <p:nvSpPr>
          <p:cNvPr id="3" name="Content Placeholder 2"/>
          <p:cNvSpPr>
            <a:spLocks noGrp="1"/>
          </p:cNvSpPr>
          <p:nvPr>
            <p:ph idx="1"/>
          </p:nvPr>
        </p:nvSpPr>
        <p:spPr>
          <a:xfrm>
            <a:off x="302175" y="921410"/>
            <a:ext cx="8148159" cy="5015179"/>
          </a:xfrm>
        </p:spPr>
        <p:txBody>
          <a:bodyPr>
            <a:normAutofit/>
          </a:bodyPr>
          <a:lstStyle/>
          <a:p>
            <a:pPr marL="457200" indent="-457200">
              <a:lnSpc>
                <a:spcPct val="90000"/>
              </a:lnSpc>
              <a:buFont typeface="Arial"/>
              <a:buChar char="•"/>
            </a:pPr>
            <a:r>
              <a:rPr lang="en-US" sz="2400" b="0" dirty="0">
                <a:cs typeface="Times New Roman" charset="0"/>
              </a:rPr>
              <a:t>Of the 60 million World War II deaths, 11 million people died in German death camps including 3.5 million Russians, and 6 million Jews (2/3rds of all European Jews)</a:t>
            </a:r>
          </a:p>
          <a:p>
            <a:pPr marL="457200" indent="-457200">
              <a:lnSpc>
                <a:spcPct val="90000"/>
              </a:lnSpc>
              <a:buFont typeface="Arial"/>
              <a:buChar char="•"/>
            </a:pPr>
            <a:r>
              <a:rPr lang="en-US" sz="2400" dirty="0">
                <a:solidFill>
                  <a:srgbClr val="0000FF"/>
                </a:solidFill>
                <a:cs typeface="Times New Roman" charset="0"/>
              </a:rPr>
              <a:t>The word </a:t>
            </a:r>
            <a:r>
              <a:rPr lang="en-US" sz="2400" u="sng" dirty="0">
                <a:solidFill>
                  <a:srgbClr val="0000FF"/>
                </a:solidFill>
                <a:cs typeface="Times New Roman" charset="0"/>
              </a:rPr>
              <a:t>Holocaust</a:t>
            </a:r>
            <a:r>
              <a:rPr lang="en-US" sz="2400" dirty="0">
                <a:solidFill>
                  <a:srgbClr val="0000FF"/>
                </a:solidFill>
                <a:cs typeface="Times New Roman" charset="0"/>
              </a:rPr>
              <a:t> was given to the killing of the 6 million Jews because it was a war of extermination designed to wipe out an entire group of people.</a:t>
            </a:r>
          </a:p>
          <a:p>
            <a:pPr marL="914400" lvl="1" indent="-457200">
              <a:lnSpc>
                <a:spcPct val="90000"/>
              </a:lnSpc>
              <a:buFont typeface="Arial"/>
              <a:buChar char="•"/>
            </a:pPr>
            <a:r>
              <a:rPr lang="en-US" sz="2400" dirty="0">
                <a:solidFill>
                  <a:srgbClr val="0000FF"/>
                </a:solidFill>
                <a:cs typeface="Times New Roman" charset="0"/>
              </a:rPr>
              <a:t>“Holocaust”- burn offering </a:t>
            </a:r>
          </a:p>
          <a:p>
            <a:pPr marL="457200" indent="-457200">
              <a:lnSpc>
                <a:spcPct val="90000"/>
              </a:lnSpc>
              <a:buFont typeface="Arial"/>
              <a:buChar char="•"/>
            </a:pPr>
            <a:r>
              <a:rPr lang="en-US" sz="2400" b="0" dirty="0">
                <a:cs typeface="Times New Roman" charset="0"/>
              </a:rPr>
              <a:t>Direct result of a racist Nazi ideology that considered Aryans superior to other people</a:t>
            </a:r>
          </a:p>
          <a:p>
            <a:pPr>
              <a:lnSpc>
                <a:spcPct val="90000"/>
              </a:lnSpc>
            </a:pPr>
            <a:endParaRPr lang="en-US" sz="2800" b="0" dirty="0">
              <a:cs typeface="Times New Roman" charset="0"/>
            </a:endParaRPr>
          </a:p>
        </p:txBody>
      </p:sp>
      <p:pic>
        <p:nvPicPr>
          <p:cNvPr id="4" name="Picture 3">
            <a:extLst>
              <a:ext uri="{FF2B5EF4-FFF2-40B4-BE49-F238E27FC236}">
                <a16:creationId xmlns:a16="http://schemas.microsoft.com/office/drawing/2014/main" id="{C76303ED-251A-0E48-A55D-7F1A3E6904EC}"/>
              </a:ext>
            </a:extLst>
          </p:cNvPr>
          <p:cNvPicPr>
            <a:picLocks noChangeAspect="1"/>
          </p:cNvPicPr>
          <p:nvPr/>
        </p:nvPicPr>
        <p:blipFill>
          <a:blip r:embed="rId2"/>
          <a:stretch>
            <a:fillRect/>
          </a:stretch>
        </p:blipFill>
        <p:spPr>
          <a:xfrm>
            <a:off x="3973121" y="4655126"/>
            <a:ext cx="4104079" cy="2313709"/>
          </a:xfrm>
          <a:prstGeom prst="rect">
            <a:avLst/>
          </a:prstGeom>
        </p:spPr>
      </p:pic>
    </p:spTree>
    <p:extLst>
      <p:ext uri="{BB962C8B-B14F-4D97-AF65-F5344CB8AC3E}">
        <p14:creationId xmlns:p14="http://schemas.microsoft.com/office/powerpoint/2010/main" val="82508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7620000" cy="1371600"/>
          </a:xfrm>
        </p:spPr>
        <p:txBody>
          <a:bodyPr/>
          <a:lstStyle/>
          <a:p>
            <a:r>
              <a:rPr lang="en-US" dirty="0"/>
              <a:t>What were the roots of the holocaust?</a:t>
            </a:r>
          </a:p>
        </p:txBody>
      </p:sp>
      <p:sp>
        <p:nvSpPr>
          <p:cNvPr id="3" name="Content Placeholder 2"/>
          <p:cNvSpPr>
            <a:spLocks noGrp="1"/>
          </p:cNvSpPr>
          <p:nvPr>
            <p:ph idx="1"/>
          </p:nvPr>
        </p:nvSpPr>
        <p:spPr>
          <a:xfrm>
            <a:off x="457200" y="1752600"/>
            <a:ext cx="7620000" cy="4506532"/>
          </a:xfrm>
        </p:spPr>
        <p:txBody>
          <a:bodyPr>
            <a:normAutofit/>
          </a:bodyPr>
          <a:lstStyle/>
          <a:p>
            <a:pPr marL="457200" indent="-457200">
              <a:buFont typeface="Arial"/>
              <a:buChar char="•"/>
            </a:pPr>
            <a:r>
              <a:rPr lang="en-US" sz="2800" b="0" dirty="0"/>
              <a:t>The Nazi movement always pronounced Anti-Semitic rhetoric </a:t>
            </a:r>
            <a:r>
              <a:rPr lang="en-US" sz="2800" b="0" dirty="0">
                <a:sym typeface="Wingdings"/>
              </a:rPr>
              <a:t> the </a:t>
            </a:r>
            <a:r>
              <a:rPr lang="en-US" sz="2800" dirty="0">
                <a:solidFill>
                  <a:srgbClr val="0000FF"/>
                </a:solidFill>
                <a:sym typeface="Wingdings"/>
              </a:rPr>
              <a:t>blamed Jews for all the ills that had fallen on Germany</a:t>
            </a:r>
          </a:p>
          <a:p>
            <a:pPr marL="457200" indent="-457200">
              <a:buFont typeface="Arial"/>
              <a:buChar char="•"/>
            </a:pPr>
            <a:r>
              <a:rPr lang="en-US" sz="2800" u="sng" dirty="0">
                <a:solidFill>
                  <a:srgbClr val="FF0000"/>
                </a:solidFill>
                <a:sym typeface="Wingdings"/>
              </a:rPr>
              <a:t>Anti-Semitism</a:t>
            </a:r>
            <a:r>
              <a:rPr lang="en-US" sz="2800" b="0" dirty="0">
                <a:sym typeface="Wingdings"/>
              </a:rPr>
              <a:t> (dislike of Jews) grew even stronger when Hitler became chancellor of Germany in 1933</a:t>
            </a:r>
          </a:p>
          <a:p>
            <a:endParaRPr lang="en-US" sz="2800" b="0" dirty="0"/>
          </a:p>
        </p:txBody>
      </p:sp>
    </p:spTree>
    <p:extLst>
      <p:ext uri="{BB962C8B-B14F-4D97-AF65-F5344CB8AC3E}">
        <p14:creationId xmlns:p14="http://schemas.microsoft.com/office/powerpoint/2010/main" val="305551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79396"/>
            <a:ext cx="8020845" cy="5971368"/>
          </a:xfrm>
        </p:spPr>
        <p:txBody>
          <a:bodyPr>
            <a:normAutofit/>
          </a:bodyPr>
          <a:lstStyle/>
          <a:p>
            <a:pPr marL="457200" indent="-457200">
              <a:buFont typeface="Arial"/>
              <a:buChar char="•"/>
            </a:pPr>
            <a:r>
              <a:rPr lang="en-US" sz="2800" dirty="0">
                <a:solidFill>
                  <a:srgbClr val="0000FF"/>
                </a:solidFill>
              </a:rPr>
              <a:t>Hitler first began persecuting Jews </a:t>
            </a:r>
            <a:r>
              <a:rPr lang="en-US" sz="2800" b="0" dirty="0"/>
              <a:t>as soon as he came to power and began </a:t>
            </a:r>
            <a:r>
              <a:rPr lang="en-US" sz="2800" dirty="0">
                <a:solidFill>
                  <a:srgbClr val="0000FF"/>
                </a:solidFill>
              </a:rPr>
              <a:t>with an economic focus</a:t>
            </a:r>
            <a:r>
              <a:rPr lang="en-US" sz="2800" dirty="0"/>
              <a:t> </a:t>
            </a:r>
            <a:r>
              <a:rPr lang="en-US" sz="2800" b="0" dirty="0">
                <a:sym typeface="Wingdings"/>
              </a:rPr>
              <a:t> urged Germans to boycott Jewish-owned businesses, barred Jews from jobs in civil service, banking, law, journalism, and medicine</a:t>
            </a:r>
          </a:p>
          <a:p>
            <a:pPr marL="457200" indent="-457200">
              <a:buFont typeface="Arial"/>
              <a:buChar char="•"/>
            </a:pPr>
            <a:r>
              <a:rPr lang="en-US" sz="2800" u="sng" dirty="0">
                <a:solidFill>
                  <a:srgbClr val="0000FF"/>
                </a:solidFill>
                <a:sym typeface="Wingdings"/>
              </a:rPr>
              <a:t>Nuremberg Laws</a:t>
            </a:r>
            <a:r>
              <a:rPr lang="en-US" sz="2800" b="0" dirty="0">
                <a:sym typeface="Wingdings"/>
              </a:rPr>
              <a:t>: Hitler’s legal persecution of Jews</a:t>
            </a:r>
          </a:p>
          <a:p>
            <a:pPr marL="914400" lvl="1" indent="-457200">
              <a:buFont typeface="Arial"/>
              <a:buChar char="•"/>
            </a:pPr>
            <a:r>
              <a:rPr lang="en-US" sz="2600" b="1" dirty="0">
                <a:solidFill>
                  <a:srgbClr val="0000FF"/>
                </a:solidFill>
                <a:sym typeface="Wingdings"/>
              </a:rPr>
              <a:t>Denied German citizenship to Jews</a:t>
            </a:r>
          </a:p>
          <a:p>
            <a:pPr marL="914400" lvl="1" indent="-457200">
              <a:buFont typeface="Arial"/>
              <a:buChar char="•"/>
            </a:pPr>
            <a:r>
              <a:rPr lang="en-US" sz="2600" b="1" dirty="0">
                <a:solidFill>
                  <a:srgbClr val="0000FF"/>
                </a:solidFill>
                <a:sym typeface="Wingdings"/>
              </a:rPr>
              <a:t>Banned marriage between Jews and non-Jews</a:t>
            </a:r>
          </a:p>
          <a:p>
            <a:pPr marL="914400" lvl="1" indent="-457200">
              <a:buFont typeface="Arial"/>
              <a:buChar char="•"/>
            </a:pPr>
            <a:r>
              <a:rPr lang="en-US" sz="2600" b="1" dirty="0">
                <a:solidFill>
                  <a:srgbClr val="0000FF"/>
                </a:solidFill>
                <a:sym typeface="Wingdings"/>
              </a:rPr>
              <a:t>Segregated Jews at every level of society</a:t>
            </a:r>
            <a:endParaRPr lang="en-US" sz="2600" b="1" dirty="0">
              <a:solidFill>
                <a:srgbClr val="0000FF"/>
              </a:solidFill>
            </a:endParaRPr>
          </a:p>
        </p:txBody>
      </p:sp>
    </p:spTree>
    <p:extLst>
      <p:ext uri="{BB962C8B-B14F-4D97-AF65-F5344CB8AC3E}">
        <p14:creationId xmlns:p14="http://schemas.microsoft.com/office/powerpoint/2010/main" val="400120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70CBE-D329-214A-97EA-F092D2CAD938}"/>
              </a:ext>
            </a:extLst>
          </p:cNvPr>
          <p:cNvSpPr>
            <a:spLocks noGrp="1"/>
          </p:cNvSpPr>
          <p:nvPr>
            <p:ph type="title"/>
          </p:nvPr>
        </p:nvSpPr>
        <p:spPr>
          <a:xfrm>
            <a:off x="361384" y="-74489"/>
            <a:ext cx="5791200" cy="620014"/>
          </a:xfrm>
        </p:spPr>
        <p:txBody>
          <a:bodyPr>
            <a:normAutofit/>
          </a:bodyPr>
          <a:lstStyle/>
          <a:p>
            <a:r>
              <a:rPr lang="en-US" sz="2800" dirty="0">
                <a:sym typeface="Wingdings"/>
              </a:rPr>
              <a:t>Hitler’s rise to power:</a:t>
            </a:r>
            <a:endParaRPr lang="en-US" sz="2800" dirty="0"/>
          </a:p>
        </p:txBody>
      </p:sp>
      <p:pic>
        <p:nvPicPr>
          <p:cNvPr id="4" name="Content Placeholder 3">
            <a:extLst>
              <a:ext uri="{FF2B5EF4-FFF2-40B4-BE49-F238E27FC236}">
                <a16:creationId xmlns:a16="http://schemas.microsoft.com/office/drawing/2014/main" id="{6F6D2249-E6E3-9B48-AB2F-AAB26A01D0E6}"/>
              </a:ext>
            </a:extLst>
          </p:cNvPr>
          <p:cNvPicPr>
            <a:picLocks noGrp="1" noChangeAspect="1"/>
          </p:cNvPicPr>
          <p:nvPr>
            <p:ph idx="1"/>
          </p:nvPr>
        </p:nvPicPr>
        <p:blipFill>
          <a:blip r:embed="rId2"/>
          <a:stretch>
            <a:fillRect/>
          </a:stretch>
        </p:blipFill>
        <p:spPr>
          <a:xfrm>
            <a:off x="235527" y="512618"/>
            <a:ext cx="8560943" cy="6082146"/>
          </a:xfrm>
          <a:prstGeom prst="rect">
            <a:avLst/>
          </a:prstGeom>
        </p:spPr>
      </p:pic>
    </p:spTree>
    <p:extLst>
      <p:ext uri="{BB962C8B-B14F-4D97-AF65-F5344CB8AC3E}">
        <p14:creationId xmlns:p14="http://schemas.microsoft.com/office/powerpoint/2010/main" val="851976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362902"/>
            <a:ext cx="8169294" cy="6103330"/>
          </a:xfrm>
        </p:spPr>
        <p:txBody>
          <a:bodyPr>
            <a:normAutofit/>
          </a:bodyPr>
          <a:lstStyle/>
          <a:p>
            <a:pPr marL="457200" indent="-457200">
              <a:buFont typeface="Arial"/>
              <a:buChar char="•"/>
            </a:pPr>
            <a:r>
              <a:rPr lang="en-US" sz="2800" b="0" dirty="0">
                <a:sym typeface="Wingdings"/>
              </a:rPr>
              <a:t>Used the power of the state to go on an Anti-Semitic campaign  newspapers, schools, comic books</a:t>
            </a:r>
          </a:p>
          <a:p>
            <a:pPr marL="457200" indent="-457200">
              <a:buFont typeface="Arial"/>
              <a:buChar char="•"/>
            </a:pPr>
            <a:r>
              <a:rPr lang="en-US" sz="2800" u="sng" dirty="0">
                <a:solidFill>
                  <a:srgbClr val="0000FF"/>
                </a:solidFill>
                <a:highlight>
                  <a:srgbClr val="FFFF00"/>
                </a:highlight>
              </a:rPr>
              <a:t>Kristallnacht</a:t>
            </a:r>
            <a:r>
              <a:rPr lang="en-US" sz="2800" dirty="0">
                <a:solidFill>
                  <a:srgbClr val="0000FF"/>
                </a:solidFill>
                <a:highlight>
                  <a:srgbClr val="FFFF00"/>
                </a:highlight>
              </a:rPr>
              <a:t> “Night of the Broken Glass”</a:t>
            </a:r>
          </a:p>
          <a:p>
            <a:pPr marL="914400" lvl="1" indent="-457200">
              <a:buFont typeface="Arial"/>
              <a:buChar char="•"/>
            </a:pPr>
            <a:r>
              <a:rPr lang="en-US" sz="2600" b="1" dirty="0">
                <a:solidFill>
                  <a:srgbClr val="0000FF"/>
                </a:solidFill>
                <a:highlight>
                  <a:srgbClr val="FFFF00"/>
                </a:highlight>
              </a:rPr>
              <a:t>November 9, 1938</a:t>
            </a:r>
          </a:p>
          <a:p>
            <a:pPr marL="914400" lvl="1" indent="-457200">
              <a:buFont typeface="Arial"/>
              <a:buChar char="•"/>
            </a:pPr>
            <a:r>
              <a:rPr lang="en-US" sz="2600" dirty="0"/>
              <a:t>Retaliation after a Jewish refugee killed a German diplomat in Paris</a:t>
            </a:r>
          </a:p>
          <a:p>
            <a:pPr marL="914400" lvl="1" indent="-457200">
              <a:buFont typeface="Arial"/>
              <a:buChar char="•"/>
            </a:pPr>
            <a:r>
              <a:rPr lang="en-US" sz="2600" b="1" dirty="0">
                <a:solidFill>
                  <a:srgbClr val="0000FF"/>
                </a:solidFill>
              </a:rPr>
              <a:t>Nazis officials ordered attacks on Jews in Germany, Austria, and Sudetenland</a:t>
            </a:r>
          </a:p>
          <a:p>
            <a:pPr marL="914400" lvl="1" indent="-457200">
              <a:buFont typeface="Arial"/>
              <a:buChar char="•"/>
            </a:pPr>
            <a:r>
              <a:rPr lang="en-US" sz="2600" dirty="0"/>
              <a:t>More than 1,500 synagogues, 7,500 Jewish-owned businesses were destroyed</a:t>
            </a:r>
          </a:p>
          <a:p>
            <a:pPr marL="914400" lvl="1" indent="-457200">
              <a:buFont typeface="Arial"/>
              <a:buChar char="•"/>
            </a:pPr>
            <a:r>
              <a:rPr lang="en-US" sz="2600" b="0" dirty="0"/>
              <a:t>More than 200 Jews were killed and thousands arrested</a:t>
            </a:r>
          </a:p>
        </p:txBody>
      </p:sp>
    </p:spTree>
    <p:extLst>
      <p:ext uri="{BB962C8B-B14F-4D97-AF65-F5344CB8AC3E}">
        <p14:creationId xmlns:p14="http://schemas.microsoft.com/office/powerpoint/2010/main" val="167818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B8761-AA26-D949-8C08-31087F3EA80D}"/>
              </a:ext>
            </a:extLst>
          </p:cNvPr>
          <p:cNvSpPr>
            <a:spLocks noGrp="1"/>
          </p:cNvSpPr>
          <p:nvPr>
            <p:ph type="title"/>
          </p:nvPr>
        </p:nvSpPr>
        <p:spPr>
          <a:xfrm>
            <a:off x="457200" y="75014"/>
            <a:ext cx="5791200" cy="1313646"/>
          </a:xfrm>
        </p:spPr>
        <p:txBody>
          <a:bodyPr>
            <a:normAutofit fontScale="90000"/>
          </a:bodyPr>
          <a:lstStyle/>
          <a:p>
            <a:r>
              <a:rPr lang="en-US" u="sng" dirty="0">
                <a:solidFill>
                  <a:srgbClr val="FF0000"/>
                </a:solidFill>
              </a:rPr>
              <a:t>Kristallnacht</a:t>
            </a:r>
            <a:r>
              <a:rPr lang="en-US" dirty="0">
                <a:solidFill>
                  <a:srgbClr val="FF0000"/>
                </a:solidFill>
              </a:rPr>
              <a:t> “Night of the Broken Glass”</a:t>
            </a:r>
            <a:endParaRPr lang="en-US" dirty="0"/>
          </a:p>
        </p:txBody>
      </p:sp>
      <p:sp>
        <p:nvSpPr>
          <p:cNvPr id="3" name="Content Placeholder 2">
            <a:extLst>
              <a:ext uri="{FF2B5EF4-FFF2-40B4-BE49-F238E27FC236}">
                <a16:creationId xmlns:a16="http://schemas.microsoft.com/office/drawing/2014/main" id="{64D6B2E3-5AAD-2F42-BD89-F0380DAC75F0}"/>
              </a:ext>
            </a:extLst>
          </p:cNvPr>
          <p:cNvSpPr>
            <a:spLocks noGrp="1"/>
          </p:cNvSpPr>
          <p:nvPr>
            <p:ph idx="1"/>
          </p:nvPr>
        </p:nvSpPr>
        <p:spPr/>
        <p:txBody>
          <a:bodyPr>
            <a:normAutofit/>
          </a:bodyPr>
          <a:lstStyle/>
          <a:p>
            <a:r>
              <a:rPr lang="en-US" sz="2400" b="0" i="1" dirty="0"/>
              <a:t>“All the things for which my parents had worked for eighteen long years were destroyed in less than ten minutes. Piles of valuable glasses, expensive furniture, linens—in short, everything was destroyed. . . . The Nazis left us, yelling, “Don’t try to leave this house!  We’ll soon be back again and take you to a concentration camp to be shot.” – M. I. </a:t>
            </a:r>
            <a:r>
              <a:rPr lang="en-US" sz="2400" b="0" i="1" dirty="0" err="1"/>
              <a:t>Libau</a:t>
            </a:r>
            <a:r>
              <a:rPr lang="en-US" sz="2400" b="0" i="1" dirty="0"/>
              <a:t>, quoted in Never to Forget, The Jews of the Holocaust</a:t>
            </a:r>
          </a:p>
          <a:p>
            <a:endParaRPr lang="en-US" dirty="0"/>
          </a:p>
        </p:txBody>
      </p:sp>
    </p:spTree>
    <p:extLst>
      <p:ext uri="{BB962C8B-B14F-4D97-AF65-F5344CB8AC3E}">
        <p14:creationId xmlns:p14="http://schemas.microsoft.com/office/powerpoint/2010/main" val="1203387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F1531-B755-0849-A7BF-DB8064038FE4}"/>
              </a:ext>
            </a:extLst>
          </p:cNvPr>
          <p:cNvSpPr>
            <a:spLocks noGrp="1"/>
          </p:cNvSpPr>
          <p:nvPr>
            <p:ph type="title"/>
          </p:nvPr>
        </p:nvSpPr>
        <p:spPr>
          <a:xfrm>
            <a:off x="457200" y="207817"/>
            <a:ext cx="5791200" cy="651481"/>
          </a:xfrm>
        </p:spPr>
        <p:txBody>
          <a:bodyPr/>
          <a:lstStyle/>
          <a:p>
            <a:r>
              <a:rPr lang="en-US" dirty="0"/>
              <a:t>Aryans</a:t>
            </a:r>
          </a:p>
        </p:txBody>
      </p:sp>
      <p:sp>
        <p:nvSpPr>
          <p:cNvPr id="3" name="Content Placeholder 2">
            <a:extLst>
              <a:ext uri="{FF2B5EF4-FFF2-40B4-BE49-F238E27FC236}">
                <a16:creationId xmlns:a16="http://schemas.microsoft.com/office/drawing/2014/main" id="{3760B38F-C594-0E48-9DF2-0952F1F62B6D}"/>
              </a:ext>
            </a:extLst>
          </p:cNvPr>
          <p:cNvSpPr>
            <a:spLocks noGrp="1"/>
          </p:cNvSpPr>
          <p:nvPr>
            <p:ph idx="1"/>
          </p:nvPr>
        </p:nvSpPr>
        <p:spPr>
          <a:xfrm>
            <a:off x="457200" y="859298"/>
            <a:ext cx="7620000" cy="1206501"/>
          </a:xfrm>
        </p:spPr>
        <p:txBody>
          <a:bodyPr>
            <a:normAutofit fontScale="85000" lnSpcReduction="10000"/>
          </a:bodyPr>
          <a:lstStyle/>
          <a:p>
            <a:r>
              <a:rPr lang="en-US" b="0" dirty="0"/>
              <a:t>The Nazis believed that the </a:t>
            </a:r>
            <a:r>
              <a:rPr lang="en-US" dirty="0"/>
              <a:t>Aryans</a:t>
            </a:r>
            <a:r>
              <a:rPr lang="en-US" b="0" dirty="0"/>
              <a:t> had the most "</a:t>
            </a:r>
            <a:r>
              <a:rPr lang="en-US" dirty="0"/>
              <a:t>pure</a:t>
            </a:r>
            <a:r>
              <a:rPr lang="en-US" b="0" dirty="0"/>
              <a:t> blood" of all the people on earth. The ideal </a:t>
            </a:r>
            <a:r>
              <a:rPr lang="en-US" dirty="0"/>
              <a:t>Aryan</a:t>
            </a:r>
            <a:r>
              <a:rPr lang="en-US" b="0" dirty="0"/>
              <a:t> had pale skin, blond hair and blue eyes. ... The Nazis linked he word '</a:t>
            </a:r>
            <a:r>
              <a:rPr lang="en-US" dirty="0"/>
              <a:t>Aryan</a:t>
            </a:r>
            <a:r>
              <a:rPr lang="en-US" b="0" dirty="0"/>
              <a:t>' with the German word '</a:t>
            </a:r>
            <a:r>
              <a:rPr lang="en-US" b="0" dirty="0" err="1"/>
              <a:t>Ehre</a:t>
            </a:r>
            <a:r>
              <a:rPr lang="en-US" b="0" dirty="0"/>
              <a:t>', which means '</a:t>
            </a:r>
            <a:r>
              <a:rPr lang="en-US" b="0" dirty="0" err="1"/>
              <a:t>honour</a:t>
            </a:r>
            <a:r>
              <a:rPr lang="en-US" b="0" dirty="0"/>
              <a:t>' and said </a:t>
            </a:r>
            <a:r>
              <a:rPr lang="en-US" dirty="0"/>
              <a:t>Aryan </a:t>
            </a:r>
            <a:r>
              <a:rPr lang="en-US" b="0" dirty="0"/>
              <a:t>meant 'the </a:t>
            </a:r>
            <a:r>
              <a:rPr lang="en-US" b="0" dirty="0" err="1"/>
              <a:t>honourable</a:t>
            </a:r>
            <a:r>
              <a:rPr lang="en-US" b="0" dirty="0"/>
              <a:t> people</a:t>
            </a:r>
            <a:endParaRPr lang="en-US" dirty="0"/>
          </a:p>
        </p:txBody>
      </p:sp>
      <p:pic>
        <p:nvPicPr>
          <p:cNvPr id="4" name="Picture 3">
            <a:extLst>
              <a:ext uri="{FF2B5EF4-FFF2-40B4-BE49-F238E27FC236}">
                <a16:creationId xmlns:a16="http://schemas.microsoft.com/office/drawing/2014/main" id="{2EDA96A7-78AA-0749-82AD-C51DE061AB48}"/>
              </a:ext>
            </a:extLst>
          </p:cNvPr>
          <p:cNvPicPr>
            <a:picLocks noChangeAspect="1"/>
          </p:cNvPicPr>
          <p:nvPr/>
        </p:nvPicPr>
        <p:blipFill>
          <a:blip r:embed="rId2"/>
          <a:stretch>
            <a:fillRect/>
          </a:stretch>
        </p:blipFill>
        <p:spPr>
          <a:xfrm>
            <a:off x="189908" y="1975448"/>
            <a:ext cx="2535830" cy="3614907"/>
          </a:xfrm>
          <a:prstGeom prst="rect">
            <a:avLst/>
          </a:prstGeom>
        </p:spPr>
      </p:pic>
      <p:pic>
        <p:nvPicPr>
          <p:cNvPr id="6" name="Picture 5">
            <a:extLst>
              <a:ext uri="{FF2B5EF4-FFF2-40B4-BE49-F238E27FC236}">
                <a16:creationId xmlns:a16="http://schemas.microsoft.com/office/drawing/2014/main" id="{D6C0ADDD-A1CB-3845-BD79-412BDEECD9D6}"/>
              </a:ext>
            </a:extLst>
          </p:cNvPr>
          <p:cNvPicPr>
            <a:picLocks noChangeAspect="1"/>
          </p:cNvPicPr>
          <p:nvPr/>
        </p:nvPicPr>
        <p:blipFill>
          <a:blip r:embed="rId3"/>
          <a:stretch>
            <a:fillRect/>
          </a:stretch>
        </p:blipFill>
        <p:spPr>
          <a:xfrm>
            <a:off x="790514" y="2065799"/>
            <a:ext cx="4385924" cy="3132803"/>
          </a:xfrm>
          <a:prstGeom prst="rect">
            <a:avLst/>
          </a:prstGeom>
        </p:spPr>
      </p:pic>
      <p:pic>
        <p:nvPicPr>
          <p:cNvPr id="7" name="Picture 6">
            <a:extLst>
              <a:ext uri="{FF2B5EF4-FFF2-40B4-BE49-F238E27FC236}">
                <a16:creationId xmlns:a16="http://schemas.microsoft.com/office/drawing/2014/main" id="{5A991165-E825-C040-939E-BD6F721960C0}"/>
              </a:ext>
            </a:extLst>
          </p:cNvPr>
          <p:cNvPicPr>
            <a:picLocks noChangeAspect="1"/>
          </p:cNvPicPr>
          <p:nvPr/>
        </p:nvPicPr>
        <p:blipFill>
          <a:blip r:embed="rId4"/>
          <a:stretch>
            <a:fillRect/>
          </a:stretch>
        </p:blipFill>
        <p:spPr>
          <a:xfrm>
            <a:off x="2770129" y="2380090"/>
            <a:ext cx="3006915" cy="3788712"/>
          </a:xfrm>
          <a:prstGeom prst="rect">
            <a:avLst/>
          </a:prstGeom>
        </p:spPr>
      </p:pic>
      <p:pic>
        <p:nvPicPr>
          <p:cNvPr id="8" name="Picture 7">
            <a:extLst>
              <a:ext uri="{FF2B5EF4-FFF2-40B4-BE49-F238E27FC236}">
                <a16:creationId xmlns:a16="http://schemas.microsoft.com/office/drawing/2014/main" id="{BFF2CDBC-4509-E94C-BD1F-1AC3E6C5ABA4}"/>
              </a:ext>
            </a:extLst>
          </p:cNvPr>
          <p:cNvPicPr>
            <a:picLocks noChangeAspect="1"/>
          </p:cNvPicPr>
          <p:nvPr/>
        </p:nvPicPr>
        <p:blipFill>
          <a:blip r:embed="rId5"/>
          <a:stretch>
            <a:fillRect/>
          </a:stretch>
        </p:blipFill>
        <p:spPr>
          <a:xfrm>
            <a:off x="4816972" y="2858483"/>
            <a:ext cx="3758992" cy="3437710"/>
          </a:xfrm>
          <a:prstGeom prst="rect">
            <a:avLst/>
          </a:prstGeom>
        </p:spPr>
      </p:pic>
      <p:pic>
        <p:nvPicPr>
          <p:cNvPr id="9" name="Picture 8">
            <a:extLst>
              <a:ext uri="{FF2B5EF4-FFF2-40B4-BE49-F238E27FC236}">
                <a16:creationId xmlns:a16="http://schemas.microsoft.com/office/drawing/2014/main" id="{F486D8AD-12FC-0F43-846C-4129A7933BC8}"/>
              </a:ext>
            </a:extLst>
          </p:cNvPr>
          <p:cNvPicPr>
            <a:picLocks noChangeAspect="1"/>
          </p:cNvPicPr>
          <p:nvPr/>
        </p:nvPicPr>
        <p:blipFill>
          <a:blip r:embed="rId6"/>
          <a:stretch>
            <a:fillRect/>
          </a:stretch>
        </p:blipFill>
        <p:spPr>
          <a:xfrm>
            <a:off x="5927766" y="2252699"/>
            <a:ext cx="3076938" cy="3916103"/>
          </a:xfrm>
          <a:prstGeom prst="rect">
            <a:avLst/>
          </a:prstGeom>
        </p:spPr>
      </p:pic>
    </p:spTree>
    <p:extLst>
      <p:ext uri="{BB962C8B-B14F-4D97-AF65-F5344CB8AC3E}">
        <p14:creationId xmlns:p14="http://schemas.microsoft.com/office/powerpoint/2010/main" val="75137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2545</TotalTime>
  <Words>1075</Words>
  <Application>Microsoft Macintosh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Bell Ringer #4 : 12/20/19</vt:lpstr>
      <vt:lpstr> The Holocaust</vt:lpstr>
      <vt:lpstr>What Was the Holocaust?</vt:lpstr>
      <vt:lpstr>What were the roots of the holocaust?</vt:lpstr>
      <vt:lpstr>PowerPoint Presentation</vt:lpstr>
      <vt:lpstr>Hitler’s rise to power:</vt:lpstr>
      <vt:lpstr>PowerPoint Presentation</vt:lpstr>
      <vt:lpstr>Kristallnacht “Night of the Broken Glass”</vt:lpstr>
      <vt:lpstr>Aryans</vt:lpstr>
      <vt:lpstr>What was Hitler’s “Final Solution”? </vt:lpstr>
      <vt:lpstr>PowerPoint Presentation</vt:lpstr>
      <vt:lpstr>PowerPoint Presentation</vt:lpstr>
      <vt:lpstr>PowerPoint Presentation</vt:lpstr>
      <vt:lpstr>How has the Holocaust impacted the population of Jews in Europe since 1939?</vt:lpstr>
      <vt:lpstr>How did the Allies Intervene?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20.4 The Holocaust</dc:title>
  <dc:creator>Ryan Abrams</dc:creator>
  <cp:lastModifiedBy>Taylor Hunter</cp:lastModifiedBy>
  <cp:revision>25</cp:revision>
  <dcterms:created xsi:type="dcterms:W3CDTF">2016-03-22T00:12:32Z</dcterms:created>
  <dcterms:modified xsi:type="dcterms:W3CDTF">2019-12-20T12:08:04Z</dcterms:modified>
</cp:coreProperties>
</file>