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68" r:id="rId2"/>
    <p:sldId id="256" r:id="rId3"/>
    <p:sldId id="257" r:id="rId4"/>
    <p:sldId id="258" r:id="rId5"/>
    <p:sldId id="269"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5"/>
    <p:restoredTop sz="94677"/>
  </p:normalViewPr>
  <p:slideViewPr>
    <p:cSldViewPr snapToGrid="0" snapToObjects="1">
      <p:cViewPr varScale="1">
        <p:scale>
          <a:sx n="95" d="100"/>
          <a:sy n="95" d="100"/>
        </p:scale>
        <p:origin x="176"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31,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March 31,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March 31,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31,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31, 2019</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31,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31,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March 31,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31,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31,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31,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31,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F6A24-27E4-6A46-9B2C-05BB1EC5EF9A}"/>
              </a:ext>
            </a:extLst>
          </p:cNvPr>
          <p:cNvSpPr>
            <a:spLocks noGrp="1"/>
          </p:cNvSpPr>
          <p:nvPr>
            <p:ph type="title"/>
          </p:nvPr>
        </p:nvSpPr>
        <p:spPr/>
        <p:txBody>
          <a:bodyPr/>
          <a:lstStyle/>
          <a:p>
            <a:r>
              <a:rPr lang="en-US" dirty="0"/>
              <a:t>Bell ringer #5</a:t>
            </a:r>
            <a:br>
              <a:rPr lang="en-US" dirty="0"/>
            </a:br>
            <a:r>
              <a:rPr lang="en-US" dirty="0"/>
              <a:t>4/1/19</a:t>
            </a:r>
          </a:p>
        </p:txBody>
      </p:sp>
      <p:sp>
        <p:nvSpPr>
          <p:cNvPr id="3" name="Content Placeholder 2">
            <a:extLst>
              <a:ext uri="{FF2B5EF4-FFF2-40B4-BE49-F238E27FC236}">
                <a16:creationId xmlns:a16="http://schemas.microsoft.com/office/drawing/2014/main" id="{CD8A2FC9-1E27-114D-BF84-782DE9B94AEC}"/>
              </a:ext>
            </a:extLst>
          </p:cNvPr>
          <p:cNvSpPr>
            <a:spLocks noGrp="1"/>
          </p:cNvSpPr>
          <p:nvPr>
            <p:ph idx="1"/>
          </p:nvPr>
        </p:nvSpPr>
        <p:spPr>
          <a:xfrm>
            <a:off x="457200" y="1752600"/>
            <a:ext cx="7620000" cy="4952682"/>
          </a:xfrm>
        </p:spPr>
        <p:txBody>
          <a:bodyPr>
            <a:normAutofit/>
          </a:bodyPr>
          <a:lstStyle/>
          <a:p>
            <a:r>
              <a:rPr lang="en-US" sz="1500" dirty="0"/>
              <a:t>"Houses were shut tight, and cloth wedged around doors and windows, but the dust came in so thinly that it could not be seen in the air, and it settled like pollen on the chairs and tables, on the dishes." – John Steinbeck, </a:t>
            </a:r>
            <a:r>
              <a:rPr lang="en-US" sz="1500" i="1" dirty="0"/>
              <a:t>The Grapes of Wrath</a:t>
            </a:r>
            <a:endParaRPr lang="en-US" sz="1500" dirty="0"/>
          </a:p>
          <a:p>
            <a:pPr marL="342900" lvl="0" indent="-342900">
              <a:buFont typeface="+mj-lt"/>
              <a:buAutoNum type="arabicPeriod"/>
            </a:pPr>
            <a:r>
              <a:rPr lang="en-US" sz="1800" dirty="0"/>
              <a:t>What event of the early 1930s is described in the above quote?</a:t>
            </a:r>
          </a:p>
          <a:p>
            <a:pPr marL="617220" lvl="1" indent="-342900">
              <a:buFont typeface="+mj-lt"/>
              <a:buAutoNum type="alphaLcParenR"/>
            </a:pPr>
            <a:r>
              <a:rPr lang="en-US" sz="1600" dirty="0"/>
              <a:t>The period of drought, dust storms, and high winds on the Great Plains, known as the Dust Bowl</a:t>
            </a:r>
          </a:p>
          <a:p>
            <a:pPr marL="617220" lvl="1" indent="-342900">
              <a:buFont typeface="+mj-lt"/>
              <a:buAutoNum type="alphaLcParenR"/>
            </a:pPr>
            <a:r>
              <a:rPr lang="en-US" sz="1600" dirty="0"/>
              <a:t>The poor living conditions of urban immigrants in northeastern cities</a:t>
            </a:r>
          </a:p>
          <a:p>
            <a:pPr marL="617220" lvl="1" indent="-342900">
              <a:buFont typeface="+mj-lt"/>
              <a:buAutoNum type="alphaLcParenR"/>
            </a:pPr>
            <a:r>
              <a:rPr lang="en-US" sz="1600" dirty="0"/>
              <a:t>The prosperity experienced by growers in the valleys of California</a:t>
            </a:r>
          </a:p>
          <a:p>
            <a:pPr marL="457200" lvl="0" indent="-457200">
              <a:buFont typeface="+mj-lt"/>
              <a:buAutoNum type="arabicPeriod"/>
            </a:pPr>
            <a:r>
              <a:rPr lang="en-US" sz="1900" dirty="0"/>
              <a:t>Which of the following is a cause of the severe downturn in the stock market in 1929?</a:t>
            </a:r>
          </a:p>
          <a:p>
            <a:pPr marL="617220" lvl="1" indent="-342900">
              <a:buFont typeface="+mj-lt"/>
              <a:buAutoNum type="alphaLcParenR"/>
            </a:pPr>
            <a:r>
              <a:rPr lang="en-US" sz="1700" dirty="0"/>
              <a:t>Immigration restrictions and a lack of skilled workers</a:t>
            </a:r>
          </a:p>
          <a:p>
            <a:pPr marL="617220" lvl="1" indent="-342900">
              <a:buFont typeface="+mj-lt"/>
              <a:buAutoNum type="alphaLcParenR"/>
            </a:pPr>
            <a:r>
              <a:rPr lang="en-US" sz="1700" dirty="0"/>
              <a:t>High taxation and overspending on social welfare</a:t>
            </a:r>
          </a:p>
          <a:p>
            <a:pPr marL="617220" lvl="1" indent="-342900">
              <a:buFont typeface="+mj-lt"/>
              <a:buAutoNum type="alphaLcParenR"/>
            </a:pPr>
            <a:r>
              <a:rPr lang="en-US" sz="1700" dirty="0"/>
              <a:t>Overproduction and the excessive use of buying on margin</a:t>
            </a:r>
          </a:p>
          <a:p>
            <a:pPr marL="457200" indent="-457200">
              <a:buFont typeface="+mj-lt"/>
              <a:buAutoNum type="arabicPeriod"/>
            </a:pPr>
            <a:r>
              <a:rPr lang="en-US" sz="1900" dirty="0"/>
              <a:t>What does the term “Black Tuesday” refer to? Why is this significant?</a:t>
            </a:r>
          </a:p>
          <a:p>
            <a:endParaRPr lang="en-US" dirty="0"/>
          </a:p>
        </p:txBody>
      </p:sp>
    </p:spTree>
    <p:extLst>
      <p:ext uri="{BB962C8B-B14F-4D97-AF65-F5344CB8AC3E}">
        <p14:creationId xmlns:p14="http://schemas.microsoft.com/office/powerpoint/2010/main" val="201750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835" y="152718"/>
            <a:ext cx="7005919" cy="1371600"/>
          </a:xfrm>
        </p:spPr>
        <p:txBody>
          <a:bodyPr>
            <a:normAutofit/>
          </a:bodyPr>
          <a:lstStyle/>
          <a:p>
            <a:r>
              <a:rPr lang="en-US" sz="3200" dirty="0"/>
              <a:t>What did the “first hundred days” include? </a:t>
            </a:r>
          </a:p>
        </p:txBody>
      </p:sp>
      <p:sp>
        <p:nvSpPr>
          <p:cNvPr id="3" name="Content Placeholder 2"/>
          <p:cNvSpPr>
            <a:spLocks noGrp="1"/>
          </p:cNvSpPr>
          <p:nvPr>
            <p:ph idx="1"/>
          </p:nvPr>
        </p:nvSpPr>
        <p:spPr>
          <a:xfrm>
            <a:off x="457199" y="1752600"/>
            <a:ext cx="8353195" cy="4870303"/>
          </a:xfrm>
        </p:spPr>
        <p:txBody>
          <a:bodyPr>
            <a:normAutofit/>
          </a:bodyPr>
          <a:lstStyle/>
          <a:p>
            <a:pPr marL="457200" indent="-457200">
              <a:buFont typeface="Arial"/>
              <a:buChar char="•"/>
            </a:pPr>
            <a:r>
              <a:rPr lang="en-US" sz="2800" b="0" dirty="0"/>
              <a:t>Repeal of prohibition</a:t>
            </a:r>
          </a:p>
          <a:p>
            <a:pPr marL="914400" lvl="1" indent="-457200">
              <a:buFont typeface="Arial"/>
              <a:buChar char="•"/>
            </a:pPr>
            <a:r>
              <a:rPr lang="en-US" sz="2400" b="1" dirty="0">
                <a:solidFill>
                  <a:srgbClr val="0000FF"/>
                </a:solidFill>
              </a:rPr>
              <a:t>Repealed prohibition with the 21</a:t>
            </a:r>
            <a:r>
              <a:rPr lang="en-US" sz="2400" b="1" baseline="30000" dirty="0">
                <a:solidFill>
                  <a:srgbClr val="0000FF"/>
                </a:solidFill>
              </a:rPr>
              <a:t>st</a:t>
            </a:r>
            <a:r>
              <a:rPr lang="en-US" sz="2400" b="1" dirty="0">
                <a:solidFill>
                  <a:srgbClr val="0000FF"/>
                </a:solidFill>
              </a:rPr>
              <a:t> Amendment (1933)</a:t>
            </a:r>
          </a:p>
          <a:p>
            <a:pPr marL="914400" lvl="1" indent="-457200">
              <a:buFont typeface="Arial"/>
              <a:buChar char="•"/>
            </a:pPr>
            <a:r>
              <a:rPr lang="en-US" sz="2400" b="0" dirty="0"/>
              <a:t>Enacted a tax on beer and wine</a:t>
            </a:r>
          </a:p>
          <a:p>
            <a:pPr marL="457200" indent="-457200">
              <a:buFont typeface="Arial"/>
              <a:buChar char="•"/>
            </a:pPr>
            <a:r>
              <a:rPr lang="en-US" sz="2600" dirty="0">
                <a:solidFill>
                  <a:srgbClr val="0000FF"/>
                </a:solidFill>
              </a:rPr>
              <a:t>The Bank Holiday</a:t>
            </a:r>
          </a:p>
          <a:p>
            <a:pPr marL="914400" lvl="1" indent="-457200">
              <a:buFont typeface="Arial"/>
              <a:buChar char="•"/>
            </a:pPr>
            <a:r>
              <a:rPr lang="en-US" sz="2400" dirty="0"/>
              <a:t>To restore confidence in banks, FDR closed all banks for a </a:t>
            </a:r>
            <a:r>
              <a:rPr lang="en-US" sz="2400" b="1" dirty="0">
                <a:solidFill>
                  <a:srgbClr val="0000FF"/>
                </a:solidFill>
              </a:rPr>
              <a:t>4-day bank holiday </a:t>
            </a:r>
            <a:r>
              <a:rPr lang="en-US" sz="2400" b="1" dirty="0">
                <a:solidFill>
                  <a:srgbClr val="0000FF"/>
                </a:solidFill>
                <a:sym typeface="Wingdings"/>
              </a:rPr>
              <a:t> gave banks time to regroup</a:t>
            </a:r>
          </a:p>
          <a:p>
            <a:pPr marL="914400" lvl="1" indent="-457200">
              <a:buFont typeface="Arial"/>
              <a:buChar char="•"/>
            </a:pPr>
            <a:r>
              <a:rPr lang="en-US" sz="2400" b="0" dirty="0">
                <a:sym typeface="Wingdings"/>
              </a:rPr>
              <a:t>Explained to Americans via radio, that only safe banks would be reopened  start of </a:t>
            </a:r>
            <a:r>
              <a:rPr lang="en-US" sz="2400" b="1" u="sng" dirty="0">
                <a:solidFill>
                  <a:srgbClr val="0000FF"/>
                </a:solidFill>
                <a:sym typeface="Wingdings"/>
              </a:rPr>
              <a:t>fireside chats</a:t>
            </a:r>
            <a:endParaRPr lang="en-US" sz="2400" b="1" u="sng" dirty="0">
              <a:solidFill>
                <a:srgbClr val="0000FF"/>
              </a:solidFill>
            </a:endParaRPr>
          </a:p>
        </p:txBody>
      </p:sp>
      <p:pic>
        <p:nvPicPr>
          <p:cNvPr id="4" name="Picture 3">
            <a:extLst>
              <a:ext uri="{FF2B5EF4-FFF2-40B4-BE49-F238E27FC236}">
                <a16:creationId xmlns:a16="http://schemas.microsoft.com/office/drawing/2014/main" id="{D9D5AEB4-201D-0A47-9569-A41578713490}"/>
              </a:ext>
            </a:extLst>
          </p:cNvPr>
          <p:cNvPicPr>
            <a:picLocks noChangeAspect="1"/>
          </p:cNvPicPr>
          <p:nvPr/>
        </p:nvPicPr>
        <p:blipFill>
          <a:blip r:embed="rId2"/>
          <a:stretch>
            <a:fillRect/>
          </a:stretch>
        </p:blipFill>
        <p:spPr>
          <a:xfrm>
            <a:off x="6392512" y="349998"/>
            <a:ext cx="2294289" cy="1523944"/>
          </a:xfrm>
          <a:prstGeom prst="rect">
            <a:avLst/>
          </a:prstGeom>
        </p:spPr>
      </p:pic>
    </p:spTree>
    <p:extLst>
      <p:ext uri="{BB962C8B-B14F-4D97-AF65-F5344CB8AC3E}">
        <p14:creationId xmlns:p14="http://schemas.microsoft.com/office/powerpoint/2010/main" val="48127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286" y="-140957"/>
            <a:ext cx="8401428" cy="6365703"/>
          </a:xfrm>
        </p:spPr>
        <p:txBody>
          <a:bodyPr>
            <a:normAutofit/>
          </a:bodyPr>
          <a:lstStyle/>
          <a:p>
            <a:pPr marL="342900" indent="-342900">
              <a:buFont typeface="Arial"/>
              <a:buChar char="•"/>
            </a:pPr>
            <a:r>
              <a:rPr lang="en-US" sz="2800" b="0" dirty="0"/>
              <a:t>Financial recovery program</a:t>
            </a:r>
          </a:p>
          <a:p>
            <a:pPr marL="800100" lvl="1" indent="-342900">
              <a:buFont typeface="Arial"/>
              <a:buChar char="•"/>
            </a:pPr>
            <a:r>
              <a:rPr lang="en-US" dirty="0"/>
              <a:t>The Emergency Banking Relief Act: allowed the government to examine finances of banks during the bank holiday and reopen those judged to be sound</a:t>
            </a:r>
          </a:p>
          <a:p>
            <a:pPr marL="800100" lvl="1" indent="-342900">
              <a:buFont typeface="Arial"/>
              <a:buChar char="•"/>
            </a:pPr>
            <a:r>
              <a:rPr lang="en-US" b="1" dirty="0">
                <a:solidFill>
                  <a:srgbClr val="0000FF"/>
                </a:solidFill>
              </a:rPr>
              <a:t>The Federal Deposit Insurance Corporation (FDIC): the federal government insured bank deposits up to $5,000</a:t>
            </a:r>
          </a:p>
          <a:p>
            <a:pPr marL="800100" lvl="1" indent="-342900">
              <a:buFont typeface="Arial"/>
              <a:buChar char="•"/>
            </a:pPr>
            <a:r>
              <a:rPr lang="en-US" sz="2800" u="sng" dirty="0">
                <a:solidFill>
                  <a:srgbClr val="FF0000"/>
                </a:solidFill>
              </a:rPr>
              <a:t>The Agricultural Adjustment Administration (AAA) </a:t>
            </a:r>
            <a:r>
              <a:rPr lang="en-US" sz="2800" dirty="0">
                <a:solidFill>
                  <a:srgbClr val="0000FF"/>
                </a:solidFill>
              </a:rPr>
              <a:t>(1932)</a:t>
            </a:r>
          </a:p>
          <a:p>
            <a:pPr marL="800100" lvl="1" indent="-342900">
              <a:buFont typeface="Arial"/>
              <a:buChar char="•"/>
            </a:pPr>
            <a:r>
              <a:rPr lang="en-US" b="1" dirty="0">
                <a:solidFill>
                  <a:srgbClr val="FF0000"/>
                </a:solidFill>
              </a:rPr>
              <a:t>Designed to raise crop prices and create demand by reducing production</a:t>
            </a:r>
          </a:p>
          <a:p>
            <a:pPr marL="800100" lvl="1" indent="-342900">
              <a:buFont typeface="Arial"/>
              <a:buChar char="•"/>
            </a:pPr>
            <a:r>
              <a:rPr lang="en-US" b="0" dirty="0"/>
              <a:t>The federal government provided subsidies to farmers to not grow crops</a:t>
            </a:r>
          </a:p>
          <a:p>
            <a:pPr marL="800100" lvl="1" indent="-342900">
              <a:buFont typeface="Arial"/>
              <a:buChar char="•"/>
            </a:pPr>
            <a:r>
              <a:rPr lang="en-US" dirty="0"/>
              <a:t>Declared unconstitutional by SCOTUS in 1935</a:t>
            </a:r>
            <a:endParaRPr lang="en-US" b="0" dirty="0"/>
          </a:p>
        </p:txBody>
      </p:sp>
      <p:pic>
        <p:nvPicPr>
          <p:cNvPr id="2" name="Picture 1">
            <a:extLst>
              <a:ext uri="{FF2B5EF4-FFF2-40B4-BE49-F238E27FC236}">
                <a16:creationId xmlns:a16="http://schemas.microsoft.com/office/drawing/2014/main" id="{04C88C59-EE8F-5B4A-9AAD-044D32346E8E}"/>
              </a:ext>
            </a:extLst>
          </p:cNvPr>
          <p:cNvPicPr>
            <a:picLocks noChangeAspect="1"/>
          </p:cNvPicPr>
          <p:nvPr/>
        </p:nvPicPr>
        <p:blipFill>
          <a:blip r:embed="rId2"/>
          <a:stretch>
            <a:fillRect/>
          </a:stretch>
        </p:blipFill>
        <p:spPr>
          <a:xfrm>
            <a:off x="1412886" y="4746811"/>
            <a:ext cx="5660267" cy="1955904"/>
          </a:xfrm>
          <a:prstGeom prst="rect">
            <a:avLst/>
          </a:prstGeom>
        </p:spPr>
      </p:pic>
    </p:spTree>
    <p:extLst>
      <p:ext uri="{BB962C8B-B14F-4D97-AF65-F5344CB8AC3E}">
        <p14:creationId xmlns:p14="http://schemas.microsoft.com/office/powerpoint/2010/main" val="418556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3276"/>
            <a:ext cx="8417504" cy="6301402"/>
          </a:xfrm>
        </p:spPr>
        <p:txBody>
          <a:bodyPr>
            <a:normAutofit lnSpcReduction="10000"/>
          </a:bodyPr>
          <a:lstStyle/>
          <a:p>
            <a:pPr marL="457200" indent="-457200">
              <a:buFont typeface="Arial"/>
              <a:buChar char="•"/>
            </a:pPr>
            <a:r>
              <a:rPr lang="en-US" sz="2800" b="0" dirty="0"/>
              <a:t>Relief programs for the unemployed</a:t>
            </a:r>
          </a:p>
          <a:p>
            <a:pPr marL="914400" lvl="1" indent="-457200">
              <a:buFont typeface="Arial"/>
              <a:buChar char="•"/>
            </a:pPr>
            <a:r>
              <a:rPr lang="en-US" sz="2400" dirty="0"/>
              <a:t>Pump priming:</a:t>
            </a:r>
            <a:r>
              <a:rPr lang="en-US" sz="2400" dirty="0">
                <a:sym typeface="Wingdings"/>
              </a:rPr>
              <a:t> the federal gov’t provides people with jobs and $  people spend $  creating demands for goods increasing economic production</a:t>
            </a:r>
          </a:p>
          <a:p>
            <a:pPr marL="914400" lvl="1" indent="-457200">
              <a:buFont typeface="Arial"/>
              <a:buChar char="•"/>
            </a:pPr>
            <a:r>
              <a:rPr lang="en-US" sz="2400" b="1" u="sng" dirty="0">
                <a:solidFill>
                  <a:srgbClr val="0000FF"/>
                </a:solidFill>
                <a:sym typeface="Wingdings"/>
              </a:rPr>
              <a:t>The Public Works Administration (PWA)</a:t>
            </a:r>
            <a:r>
              <a:rPr lang="en-US" sz="2400" b="0" dirty="0">
                <a:sym typeface="Wingdings"/>
              </a:rPr>
              <a:t>: allotted money to state and local governments to create jobs building roads, bridges, dams, and other public works</a:t>
            </a:r>
          </a:p>
          <a:p>
            <a:pPr marL="914400" lvl="1" indent="-457200">
              <a:buFont typeface="Arial"/>
              <a:buChar char="•"/>
            </a:pPr>
            <a:r>
              <a:rPr lang="en-US" sz="2400" b="1" u="sng" dirty="0">
                <a:solidFill>
                  <a:srgbClr val="0000FF"/>
                </a:solidFill>
                <a:sym typeface="Wingdings"/>
              </a:rPr>
              <a:t>The Civil Conservation Corps (CCC)</a:t>
            </a:r>
            <a:r>
              <a:rPr lang="en-US" sz="2400" dirty="0">
                <a:sym typeface="Wingdings"/>
              </a:rPr>
              <a:t>: federal gov’t </a:t>
            </a:r>
            <a:r>
              <a:rPr lang="en-US" sz="2400" b="1" dirty="0">
                <a:solidFill>
                  <a:srgbClr val="0000FF"/>
                </a:solidFill>
                <a:sym typeface="Wingdings"/>
              </a:rPr>
              <a:t>employed young men on public works projects </a:t>
            </a:r>
            <a:r>
              <a:rPr lang="en-US" sz="2400" dirty="0">
                <a:sym typeface="Wingdings"/>
              </a:rPr>
              <a:t>and paid their families small monthly wages</a:t>
            </a:r>
          </a:p>
          <a:p>
            <a:pPr marL="914400" lvl="1" indent="-457200">
              <a:buFont typeface="Arial"/>
              <a:buChar char="•"/>
            </a:pPr>
            <a:r>
              <a:rPr lang="en-US" sz="2400" b="1" u="sng" dirty="0">
                <a:solidFill>
                  <a:srgbClr val="0000FF"/>
                </a:solidFill>
                <a:sym typeface="Wingdings"/>
              </a:rPr>
              <a:t>The Tennessee Valley Authority (TVA)</a:t>
            </a:r>
          </a:p>
          <a:p>
            <a:pPr marL="1600200" lvl="2" indent="-457200">
              <a:buFont typeface="Arial"/>
              <a:buChar char="•"/>
            </a:pPr>
            <a:r>
              <a:rPr lang="en-US" sz="2200" dirty="0">
                <a:sym typeface="Wingdings"/>
              </a:rPr>
              <a:t>Huge experiment in regional development and public planning</a:t>
            </a:r>
          </a:p>
          <a:p>
            <a:pPr marL="1600200" lvl="2" indent="-457200">
              <a:buFont typeface="Arial"/>
              <a:buChar char="•"/>
            </a:pPr>
            <a:r>
              <a:rPr lang="en-US" sz="2200" b="0" dirty="0">
                <a:sym typeface="Wingdings"/>
              </a:rPr>
              <a:t>Government corporation that </a:t>
            </a:r>
            <a:r>
              <a:rPr lang="en-US" sz="2200" b="1" dirty="0">
                <a:solidFill>
                  <a:srgbClr val="0000FF"/>
                </a:solidFill>
                <a:sym typeface="Wingdings"/>
              </a:rPr>
              <a:t>hired thousands of people in the Tennessee Valley area  public works, flood relief, hydroelectric power</a:t>
            </a:r>
            <a:endParaRPr lang="en-US" sz="2200" b="1" dirty="0">
              <a:solidFill>
                <a:srgbClr val="0000FF"/>
              </a:solidFill>
            </a:endParaRPr>
          </a:p>
        </p:txBody>
      </p:sp>
    </p:spTree>
    <p:extLst>
      <p:ext uri="{BB962C8B-B14F-4D97-AF65-F5344CB8AC3E}">
        <p14:creationId xmlns:p14="http://schemas.microsoft.com/office/powerpoint/2010/main" val="241029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1876"/>
            <a:ext cx="8160266" cy="5724288"/>
          </a:xfrm>
        </p:spPr>
        <p:txBody>
          <a:bodyPr>
            <a:normAutofit/>
          </a:bodyPr>
          <a:lstStyle/>
          <a:p>
            <a:pPr marL="457200" indent="-457200">
              <a:buFont typeface="Arial"/>
              <a:buChar char="•"/>
            </a:pPr>
            <a:r>
              <a:rPr lang="en-US" sz="2800" u="sng" dirty="0">
                <a:solidFill>
                  <a:srgbClr val="0000FF"/>
                </a:solidFill>
              </a:rPr>
              <a:t>The National Industrial Recovery Administration (NIRA) (1933)</a:t>
            </a:r>
          </a:p>
          <a:p>
            <a:pPr marL="914400" lvl="1" indent="-457200">
              <a:buFont typeface="Arial"/>
              <a:buChar char="•"/>
            </a:pPr>
            <a:r>
              <a:rPr lang="en-US" sz="2400" b="1" dirty="0">
                <a:solidFill>
                  <a:srgbClr val="0000FF"/>
                </a:solidFill>
              </a:rPr>
              <a:t>Designed to provide reasonable profits for business and fair wages/hours for labor</a:t>
            </a:r>
          </a:p>
          <a:p>
            <a:pPr marL="914400" lvl="1" indent="-457200">
              <a:buFont typeface="Arial"/>
              <a:buChar char="•"/>
            </a:pPr>
            <a:r>
              <a:rPr lang="en-US" sz="2400" dirty="0"/>
              <a:t>Could set codes for wages, hours, levels of production, and prices of finished goods</a:t>
            </a:r>
          </a:p>
          <a:p>
            <a:pPr marL="914400" lvl="1" indent="-457200">
              <a:buFont typeface="Arial"/>
              <a:buChar char="•"/>
            </a:pPr>
            <a:r>
              <a:rPr lang="en-US" sz="2400" dirty="0"/>
              <a:t>Gave workers the right to organize and to collective bargaining</a:t>
            </a:r>
          </a:p>
          <a:p>
            <a:pPr marL="914400" lvl="1" indent="-457200">
              <a:buFont typeface="Arial"/>
              <a:buChar char="•"/>
            </a:pPr>
            <a:r>
              <a:rPr lang="en-US" sz="2400" dirty="0"/>
              <a:t>Schechter v. U.S: The administration was declared unconstitutional by SCOTUS in 1935</a:t>
            </a:r>
          </a:p>
          <a:p>
            <a:pPr marL="914400" lvl="1" indent="-457200">
              <a:buFont typeface="Arial"/>
              <a:buChar char="•"/>
            </a:pPr>
            <a:endParaRPr lang="en-US" sz="2400" b="0" dirty="0"/>
          </a:p>
        </p:txBody>
      </p:sp>
    </p:spTree>
    <p:extLst>
      <p:ext uri="{BB962C8B-B14F-4D97-AF65-F5344CB8AC3E}">
        <p14:creationId xmlns:p14="http://schemas.microsoft.com/office/powerpoint/2010/main" val="247552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304963" cy="1197583"/>
          </a:xfrm>
        </p:spPr>
        <p:txBody>
          <a:bodyPr>
            <a:normAutofit fontScale="90000"/>
          </a:bodyPr>
          <a:lstStyle/>
          <a:p>
            <a:r>
              <a:rPr lang="en-US" dirty="0"/>
              <a:t>What other programs were enacted during the New Deal?</a:t>
            </a:r>
          </a:p>
        </p:txBody>
      </p:sp>
      <p:sp>
        <p:nvSpPr>
          <p:cNvPr id="3" name="Content Placeholder 2"/>
          <p:cNvSpPr>
            <a:spLocks noGrp="1"/>
          </p:cNvSpPr>
          <p:nvPr>
            <p:ph idx="1"/>
          </p:nvPr>
        </p:nvSpPr>
        <p:spPr>
          <a:xfrm>
            <a:off x="457200" y="1752600"/>
            <a:ext cx="8304962" cy="4838153"/>
          </a:xfrm>
        </p:spPr>
        <p:txBody>
          <a:bodyPr>
            <a:normAutofit/>
          </a:bodyPr>
          <a:lstStyle/>
          <a:p>
            <a:pPr marL="457200" indent="-457200">
              <a:buFont typeface="Arial"/>
              <a:buChar char="•"/>
            </a:pPr>
            <a:r>
              <a:rPr lang="en-US" sz="2800" b="0" dirty="0"/>
              <a:t>After the first 100 days, during late 1933 and early 1934</a:t>
            </a:r>
          </a:p>
          <a:p>
            <a:pPr marL="457200" indent="-457200">
              <a:buFont typeface="Arial"/>
              <a:buChar char="•"/>
            </a:pPr>
            <a:r>
              <a:rPr lang="en-US" sz="2800" u="sng" dirty="0">
                <a:solidFill>
                  <a:srgbClr val="0000FF"/>
                </a:solidFill>
              </a:rPr>
              <a:t>The Securities and Exchange Commission (SEC)</a:t>
            </a:r>
          </a:p>
          <a:p>
            <a:pPr marL="914400" lvl="1" indent="-457200">
              <a:buFont typeface="Arial"/>
              <a:buChar char="•"/>
            </a:pPr>
            <a:r>
              <a:rPr lang="en-US" sz="2400" dirty="0"/>
              <a:t>Designed to regulate stock market</a:t>
            </a:r>
          </a:p>
          <a:p>
            <a:pPr marL="914400" lvl="1" indent="-457200">
              <a:buFont typeface="Arial"/>
              <a:buChar char="•"/>
            </a:pPr>
            <a:r>
              <a:rPr lang="en-US" sz="2400" b="1" dirty="0">
                <a:solidFill>
                  <a:srgbClr val="0000FF"/>
                </a:solidFill>
              </a:rPr>
              <a:t>Put limits on the types of speculative buying that led to the crash on Wall Street</a:t>
            </a:r>
          </a:p>
          <a:p>
            <a:pPr marL="457200" indent="-457200">
              <a:buFont typeface="Arial"/>
              <a:buChar char="•"/>
            </a:pPr>
            <a:r>
              <a:rPr lang="en-US" sz="2800" dirty="0">
                <a:solidFill>
                  <a:srgbClr val="0000FF"/>
                </a:solidFill>
              </a:rPr>
              <a:t>Congress took the U.S. off the gold standard in an attempt to halt deflation </a:t>
            </a:r>
          </a:p>
        </p:txBody>
      </p:sp>
    </p:spTree>
    <p:extLst>
      <p:ext uri="{BB962C8B-B14F-4D97-AF65-F5344CB8AC3E}">
        <p14:creationId xmlns:p14="http://schemas.microsoft.com/office/powerpoint/2010/main" val="386168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br>
              <a:rPr lang="en-US" sz="6000" dirty="0"/>
            </a:br>
            <a:r>
              <a:rPr lang="en-US" sz="4800" dirty="0"/>
              <a:t>The New Deal</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4870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08498" cy="1213658"/>
          </a:xfrm>
        </p:spPr>
        <p:txBody>
          <a:bodyPr>
            <a:normAutofit fontScale="90000"/>
          </a:bodyPr>
          <a:lstStyle/>
          <a:p>
            <a:r>
              <a:rPr lang="en-US" dirty="0"/>
              <a:t>What impact did the depression have on the election of 1932?</a:t>
            </a:r>
          </a:p>
        </p:txBody>
      </p:sp>
      <p:sp>
        <p:nvSpPr>
          <p:cNvPr id="3" name="Content Placeholder 2"/>
          <p:cNvSpPr>
            <a:spLocks noGrp="1"/>
          </p:cNvSpPr>
          <p:nvPr>
            <p:ph idx="1"/>
          </p:nvPr>
        </p:nvSpPr>
        <p:spPr>
          <a:xfrm>
            <a:off x="457200" y="1591426"/>
            <a:ext cx="8208498" cy="4806427"/>
          </a:xfrm>
        </p:spPr>
        <p:txBody>
          <a:bodyPr>
            <a:normAutofit/>
          </a:bodyPr>
          <a:lstStyle/>
          <a:p>
            <a:pPr marL="457200" indent="-457200">
              <a:buFont typeface="Arial"/>
              <a:buChar char="•"/>
            </a:pPr>
            <a:r>
              <a:rPr lang="en-US" sz="2800" b="0" dirty="0"/>
              <a:t>1932 was the worst year of the Depression and an election year</a:t>
            </a:r>
          </a:p>
          <a:p>
            <a:pPr marL="457200" indent="-457200">
              <a:buFont typeface="Arial"/>
              <a:buChar char="•"/>
            </a:pPr>
            <a:r>
              <a:rPr lang="en-US" sz="2800" b="0" dirty="0"/>
              <a:t>Democrats nominate NY Governor Franklin D. Roosevelt (FDR)</a:t>
            </a:r>
          </a:p>
          <a:p>
            <a:pPr marL="914400" lvl="1" indent="-457200">
              <a:buFont typeface="Arial"/>
              <a:buChar char="•"/>
            </a:pPr>
            <a:r>
              <a:rPr lang="en-US" sz="2400" b="1" dirty="0">
                <a:solidFill>
                  <a:srgbClr val="0000FF"/>
                </a:solidFill>
              </a:rPr>
              <a:t>FDR promised a “new deal” for Americans, the repeal of prohibition, and aid for the unemployed, and cuts in government spending</a:t>
            </a:r>
          </a:p>
          <a:p>
            <a:pPr marL="457200" indent="-457200">
              <a:buFont typeface="Arial"/>
              <a:buChar char="•"/>
            </a:pPr>
            <a:r>
              <a:rPr lang="en-US" sz="2800" b="0" dirty="0"/>
              <a:t>60% of Americans voted FDR over Hoover</a:t>
            </a:r>
          </a:p>
          <a:p>
            <a:pPr marL="457200" indent="-457200">
              <a:buFont typeface="Arial"/>
              <a:buChar char="•"/>
            </a:pPr>
            <a:r>
              <a:rPr lang="en-US" sz="2800" dirty="0">
                <a:solidFill>
                  <a:srgbClr val="0000FF"/>
                </a:solidFill>
              </a:rPr>
              <a:t>Democrats also won control of House &amp; Senate</a:t>
            </a:r>
          </a:p>
        </p:txBody>
      </p:sp>
    </p:spTree>
    <p:extLst>
      <p:ext uri="{BB962C8B-B14F-4D97-AF65-F5344CB8AC3E}">
        <p14:creationId xmlns:p14="http://schemas.microsoft.com/office/powerpoint/2010/main" val="281163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85800"/>
            <a:ext cx="8256732" cy="6156728"/>
          </a:xfrm>
        </p:spPr>
        <p:txBody>
          <a:bodyPr>
            <a:normAutofit/>
          </a:bodyPr>
          <a:lstStyle/>
          <a:p>
            <a:pPr marL="457200" indent="-457200">
              <a:buFont typeface="Arial"/>
              <a:buChar char="•"/>
            </a:pPr>
            <a:r>
              <a:rPr lang="en-US" sz="2800" dirty="0">
                <a:solidFill>
                  <a:srgbClr val="0000FF"/>
                </a:solidFill>
              </a:rPr>
              <a:t>Roosevelt was elected November, 1932 but was not sworn in until March, 1933</a:t>
            </a:r>
          </a:p>
          <a:p>
            <a:pPr marL="457200" indent="-457200">
              <a:buFont typeface="Arial"/>
              <a:buChar char="•"/>
            </a:pPr>
            <a:r>
              <a:rPr lang="en-US" sz="2800" b="0" dirty="0"/>
              <a:t>Later in 1933 the </a:t>
            </a:r>
            <a:r>
              <a:rPr lang="en-US" sz="2800" u="sng" dirty="0"/>
              <a:t>20</a:t>
            </a:r>
            <a:r>
              <a:rPr lang="en-US" sz="2800" u="sng" baseline="30000" dirty="0"/>
              <a:t>th</a:t>
            </a:r>
            <a:r>
              <a:rPr lang="en-US" sz="2800" u="sng" dirty="0"/>
              <a:t> Amendment </a:t>
            </a:r>
            <a:r>
              <a:rPr lang="en-US" sz="2800" b="0" dirty="0"/>
              <a:t>(lame-duck amendment) </a:t>
            </a:r>
            <a:r>
              <a:rPr lang="en-US" sz="2800" dirty="0"/>
              <a:t>shortened the time between the election and when the president took office</a:t>
            </a:r>
          </a:p>
          <a:p>
            <a:pPr marL="457200" indent="-457200">
              <a:buFont typeface="Arial"/>
              <a:buChar char="•"/>
            </a:pPr>
            <a:r>
              <a:rPr lang="en-US" sz="2800" dirty="0">
                <a:solidFill>
                  <a:srgbClr val="0000FF"/>
                </a:solidFill>
              </a:rPr>
              <a:t>Appointed the first female cabinet member </a:t>
            </a:r>
            <a:r>
              <a:rPr lang="en-US" sz="2800" dirty="0">
                <a:solidFill>
                  <a:srgbClr val="0000FF"/>
                </a:solidFill>
                <a:sym typeface="Wingdings"/>
              </a:rPr>
              <a:t> </a:t>
            </a:r>
            <a:r>
              <a:rPr lang="en-US" sz="2800" u="sng" dirty="0">
                <a:solidFill>
                  <a:srgbClr val="FF0000"/>
                </a:solidFill>
                <a:sym typeface="Wingdings"/>
              </a:rPr>
              <a:t>Frances Perkins </a:t>
            </a:r>
            <a:r>
              <a:rPr lang="en-US" sz="2800" b="0" dirty="0">
                <a:sym typeface="Wingdings"/>
              </a:rPr>
              <a:t>(Secretary of Labor)</a:t>
            </a:r>
            <a:endParaRPr lang="en-US" sz="2800" b="0" dirty="0"/>
          </a:p>
        </p:txBody>
      </p:sp>
      <p:pic>
        <p:nvPicPr>
          <p:cNvPr id="2" name="Picture 1">
            <a:extLst>
              <a:ext uri="{FF2B5EF4-FFF2-40B4-BE49-F238E27FC236}">
                <a16:creationId xmlns:a16="http://schemas.microsoft.com/office/drawing/2014/main" id="{E7414E0E-0B80-A541-BFF0-E90E580B898F}"/>
              </a:ext>
            </a:extLst>
          </p:cNvPr>
          <p:cNvPicPr>
            <a:picLocks noChangeAspect="1"/>
          </p:cNvPicPr>
          <p:nvPr/>
        </p:nvPicPr>
        <p:blipFill>
          <a:blip r:embed="rId2"/>
          <a:stretch>
            <a:fillRect/>
          </a:stretch>
        </p:blipFill>
        <p:spPr>
          <a:xfrm>
            <a:off x="5100544" y="3934819"/>
            <a:ext cx="2066738" cy="2537381"/>
          </a:xfrm>
          <a:prstGeom prst="rect">
            <a:avLst/>
          </a:prstGeom>
        </p:spPr>
      </p:pic>
    </p:spTree>
    <p:extLst>
      <p:ext uri="{BB962C8B-B14F-4D97-AF65-F5344CB8AC3E}">
        <p14:creationId xmlns:p14="http://schemas.microsoft.com/office/powerpoint/2010/main" val="257439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9339-AF73-024D-B6E7-1BA55F131088}"/>
              </a:ext>
            </a:extLst>
          </p:cNvPr>
          <p:cNvSpPr>
            <a:spLocks noGrp="1"/>
          </p:cNvSpPr>
          <p:nvPr>
            <p:ph type="title"/>
          </p:nvPr>
        </p:nvSpPr>
        <p:spPr>
          <a:xfrm>
            <a:off x="400316" y="127219"/>
            <a:ext cx="5791200" cy="867776"/>
          </a:xfrm>
        </p:spPr>
        <p:txBody>
          <a:bodyPr/>
          <a:lstStyle/>
          <a:p>
            <a:r>
              <a:rPr lang="en-US" dirty="0" err="1"/>
              <a:t>ELections</a:t>
            </a:r>
            <a:endParaRPr lang="en-US" dirty="0"/>
          </a:p>
        </p:txBody>
      </p:sp>
      <p:sp>
        <p:nvSpPr>
          <p:cNvPr id="3" name="Content Placeholder 2">
            <a:extLst>
              <a:ext uri="{FF2B5EF4-FFF2-40B4-BE49-F238E27FC236}">
                <a16:creationId xmlns:a16="http://schemas.microsoft.com/office/drawing/2014/main" id="{4FBB0CD1-C77C-AF4A-9BA9-73B9B7B296B1}"/>
              </a:ext>
            </a:extLst>
          </p:cNvPr>
          <p:cNvSpPr>
            <a:spLocks noGrp="1"/>
          </p:cNvSpPr>
          <p:nvPr>
            <p:ph idx="1"/>
          </p:nvPr>
        </p:nvSpPr>
        <p:spPr>
          <a:xfrm>
            <a:off x="457200" y="4468813"/>
            <a:ext cx="7620000" cy="2425260"/>
          </a:xfrm>
        </p:spPr>
        <p:txBody>
          <a:bodyPr>
            <a:normAutofit fontScale="92500"/>
          </a:bodyPr>
          <a:lstStyle/>
          <a:p>
            <a:r>
              <a:rPr lang="en-US" dirty="0"/>
              <a:t> Which conclusion is most clearly supported by the information provided by these maps?</a:t>
            </a:r>
            <a:endParaRPr lang="en-US" sz="2800" dirty="0"/>
          </a:p>
          <a:p>
            <a:pPr marL="731520" lvl="1" indent="-457200">
              <a:buFont typeface="+mj-lt"/>
              <a:buAutoNum type="alphaLcParenR"/>
            </a:pPr>
            <a:r>
              <a:rPr lang="en-US" dirty="0"/>
              <a:t>The Democratic Party lost support in the Northeast between the two elections</a:t>
            </a:r>
          </a:p>
          <a:p>
            <a:pPr marL="731520" lvl="1" indent="-457200">
              <a:buFont typeface="+mj-lt"/>
              <a:buAutoNum type="alphaLcParenR"/>
            </a:pPr>
            <a:r>
              <a:rPr lang="en-US" dirty="0"/>
              <a:t>The Great Depression altered American political preferences</a:t>
            </a:r>
          </a:p>
          <a:p>
            <a:pPr marL="731520" lvl="1" indent="-457200">
              <a:buFont typeface="+mj-lt"/>
              <a:buAutoNum type="alphaLcParenR"/>
            </a:pPr>
            <a:r>
              <a:rPr lang="en-US" dirty="0"/>
              <a:t>Most voters believed in the theory of trickle-down economics to revive the economy</a:t>
            </a:r>
            <a:endParaRPr lang="en-US" sz="2800" dirty="0"/>
          </a:p>
          <a:p>
            <a:endParaRPr lang="en-US" dirty="0"/>
          </a:p>
        </p:txBody>
      </p:sp>
      <p:pic>
        <p:nvPicPr>
          <p:cNvPr id="4" name="Picture 3" descr="Description: https://encrypted-tbn0.gstatic.com/images?q=tbn:ANd9GcTH_9wAXoo6NtbcBndbzhRlavebxeN6EE296Yl7MPQoX1qjXQjC">
            <a:extLst>
              <a:ext uri="{FF2B5EF4-FFF2-40B4-BE49-F238E27FC236}">
                <a16:creationId xmlns:a16="http://schemas.microsoft.com/office/drawing/2014/main" id="{8B0FADF8-6ED9-3241-808F-C13F6B9A31D0}"/>
              </a:ext>
            </a:extLst>
          </p:cNvPr>
          <p:cNvPicPr/>
          <p:nvPr/>
        </p:nvPicPr>
        <p:blipFill>
          <a:blip r:embed="rId2" cstate="print"/>
          <a:srcRect/>
          <a:stretch>
            <a:fillRect/>
          </a:stretch>
        </p:blipFill>
        <p:spPr bwMode="auto">
          <a:xfrm>
            <a:off x="589207" y="1103001"/>
            <a:ext cx="3465490" cy="2572371"/>
          </a:xfrm>
          <a:prstGeom prst="rect">
            <a:avLst/>
          </a:prstGeom>
          <a:noFill/>
          <a:ln w="9525">
            <a:noFill/>
            <a:miter lim="800000"/>
            <a:headEnd/>
            <a:tailEnd/>
          </a:ln>
        </p:spPr>
      </p:pic>
      <p:pic>
        <p:nvPicPr>
          <p:cNvPr id="5" name="Picture 4" descr="Description: http://voteview.com/images/Election_of_1932.jpg">
            <a:extLst>
              <a:ext uri="{FF2B5EF4-FFF2-40B4-BE49-F238E27FC236}">
                <a16:creationId xmlns:a16="http://schemas.microsoft.com/office/drawing/2014/main" id="{AA9C904D-70AB-3A4B-B575-D7096A02554F}"/>
              </a:ext>
            </a:extLst>
          </p:cNvPr>
          <p:cNvPicPr/>
          <p:nvPr/>
        </p:nvPicPr>
        <p:blipFill>
          <a:blip r:embed="rId3" cstate="print"/>
          <a:srcRect/>
          <a:stretch>
            <a:fillRect/>
          </a:stretch>
        </p:blipFill>
        <p:spPr bwMode="auto">
          <a:xfrm>
            <a:off x="4648197" y="1103001"/>
            <a:ext cx="3086637" cy="2572370"/>
          </a:xfrm>
          <a:prstGeom prst="rect">
            <a:avLst/>
          </a:prstGeom>
          <a:noFill/>
          <a:ln w="9525">
            <a:noFill/>
            <a:miter lim="800000"/>
            <a:headEnd/>
            <a:tailEnd/>
          </a:ln>
        </p:spPr>
      </p:pic>
      <p:sp>
        <p:nvSpPr>
          <p:cNvPr id="6" name="TextBox 5">
            <a:extLst>
              <a:ext uri="{FF2B5EF4-FFF2-40B4-BE49-F238E27FC236}">
                <a16:creationId xmlns:a16="http://schemas.microsoft.com/office/drawing/2014/main" id="{5303BEB9-B77E-FF49-84C5-17990A93F378}"/>
              </a:ext>
            </a:extLst>
          </p:cNvPr>
          <p:cNvSpPr txBox="1"/>
          <p:nvPr/>
        </p:nvSpPr>
        <p:spPr>
          <a:xfrm>
            <a:off x="1261056" y="3706149"/>
            <a:ext cx="1701085" cy="584775"/>
          </a:xfrm>
          <a:prstGeom prst="rect">
            <a:avLst/>
          </a:prstGeom>
          <a:noFill/>
        </p:spPr>
        <p:txBody>
          <a:bodyPr wrap="square" rtlCol="0">
            <a:spAutoFit/>
          </a:bodyPr>
          <a:lstStyle/>
          <a:p>
            <a:r>
              <a:rPr lang="en-US" sz="1600" dirty="0"/>
              <a:t>Hoover (Rep) </a:t>
            </a:r>
          </a:p>
          <a:p>
            <a:r>
              <a:rPr lang="en-US" sz="1600" dirty="0"/>
              <a:t>Smith (Dem)</a:t>
            </a:r>
          </a:p>
        </p:txBody>
      </p:sp>
      <p:sp>
        <p:nvSpPr>
          <p:cNvPr id="7" name="TextBox 6">
            <a:extLst>
              <a:ext uri="{FF2B5EF4-FFF2-40B4-BE49-F238E27FC236}">
                <a16:creationId xmlns:a16="http://schemas.microsoft.com/office/drawing/2014/main" id="{9C4AA812-4E54-E041-94DF-C8FED075E9BE}"/>
              </a:ext>
            </a:extLst>
          </p:cNvPr>
          <p:cNvSpPr txBox="1"/>
          <p:nvPr/>
        </p:nvSpPr>
        <p:spPr>
          <a:xfrm>
            <a:off x="5185890" y="3675372"/>
            <a:ext cx="2459865" cy="646331"/>
          </a:xfrm>
          <a:prstGeom prst="rect">
            <a:avLst/>
          </a:prstGeom>
          <a:noFill/>
        </p:spPr>
        <p:txBody>
          <a:bodyPr wrap="square" rtlCol="0">
            <a:spAutoFit/>
          </a:bodyPr>
          <a:lstStyle/>
          <a:p>
            <a:r>
              <a:rPr lang="en-US" dirty="0"/>
              <a:t>Hoover (Rep)</a:t>
            </a:r>
          </a:p>
          <a:p>
            <a:r>
              <a:rPr lang="en-US" dirty="0"/>
              <a:t>Roosevelt (Dem)</a:t>
            </a:r>
          </a:p>
        </p:txBody>
      </p:sp>
    </p:spTree>
    <p:extLst>
      <p:ext uri="{BB962C8B-B14F-4D97-AF65-F5344CB8AC3E}">
        <p14:creationId xmlns:p14="http://schemas.microsoft.com/office/powerpoint/2010/main" val="259703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085058"/>
          </a:xfrm>
        </p:spPr>
        <p:txBody>
          <a:bodyPr>
            <a:normAutofit fontScale="90000"/>
          </a:bodyPr>
          <a:lstStyle/>
          <a:p>
            <a:r>
              <a:rPr lang="en-US" dirty="0"/>
              <a:t>What do you need to know about FDR?</a:t>
            </a:r>
          </a:p>
        </p:txBody>
      </p:sp>
      <p:sp>
        <p:nvSpPr>
          <p:cNvPr id="3" name="Content Placeholder 2"/>
          <p:cNvSpPr>
            <a:spLocks noGrp="1"/>
          </p:cNvSpPr>
          <p:nvPr>
            <p:ph idx="1"/>
          </p:nvPr>
        </p:nvSpPr>
        <p:spPr>
          <a:xfrm>
            <a:off x="457199" y="1478902"/>
            <a:ext cx="7207625" cy="4999326"/>
          </a:xfrm>
        </p:spPr>
        <p:txBody>
          <a:bodyPr>
            <a:normAutofit lnSpcReduction="10000"/>
          </a:bodyPr>
          <a:lstStyle/>
          <a:p>
            <a:pPr marL="457200" indent="-457200">
              <a:buFont typeface="Arial"/>
              <a:buChar char="•"/>
            </a:pPr>
            <a:r>
              <a:rPr lang="en-US" sz="2800" dirty="0">
                <a:solidFill>
                  <a:srgbClr val="0000FF"/>
                </a:solidFill>
              </a:rPr>
              <a:t>Drastically increased the size and powers of the federal government and the presidency</a:t>
            </a:r>
          </a:p>
          <a:p>
            <a:pPr marL="457200" indent="-457200">
              <a:buFont typeface="Arial"/>
              <a:buChar char="•"/>
            </a:pPr>
            <a:r>
              <a:rPr lang="en-US" sz="2800" dirty="0">
                <a:solidFill>
                  <a:srgbClr val="0000FF"/>
                </a:solidFill>
              </a:rPr>
              <a:t>Elected to four terms in office </a:t>
            </a:r>
            <a:r>
              <a:rPr lang="en-US" sz="2800" b="0" dirty="0"/>
              <a:t>(12 years 2 months)</a:t>
            </a:r>
          </a:p>
          <a:p>
            <a:pPr marL="457200" indent="-457200">
              <a:buFont typeface="Arial"/>
              <a:buChar char="•"/>
            </a:pPr>
            <a:r>
              <a:rPr lang="en-US" sz="2800" b="0" dirty="0"/>
              <a:t>Distant cousin of Teddy Roosevelt (married TR’s niece Eleanor Roosevelt)</a:t>
            </a:r>
          </a:p>
          <a:p>
            <a:pPr marL="457200" indent="-457200">
              <a:buFont typeface="Arial"/>
              <a:buChar char="•"/>
            </a:pPr>
            <a:r>
              <a:rPr lang="en-US" sz="2800" b="0" dirty="0"/>
              <a:t>Contracted polio in 1921</a:t>
            </a:r>
          </a:p>
          <a:p>
            <a:pPr marL="457200" indent="-457200">
              <a:buFont typeface="Arial"/>
              <a:buChar char="•"/>
            </a:pPr>
            <a:r>
              <a:rPr lang="en-US" sz="2800" b="0" dirty="0"/>
              <a:t>Eleanor was one of the most active first ladies in U.S. history</a:t>
            </a:r>
          </a:p>
        </p:txBody>
      </p:sp>
      <p:pic>
        <p:nvPicPr>
          <p:cNvPr id="4" name="Picture 3">
            <a:extLst>
              <a:ext uri="{FF2B5EF4-FFF2-40B4-BE49-F238E27FC236}">
                <a16:creationId xmlns:a16="http://schemas.microsoft.com/office/drawing/2014/main" id="{F44ED145-806E-B44D-AE99-A89A6DE19F21}"/>
              </a:ext>
            </a:extLst>
          </p:cNvPr>
          <p:cNvPicPr>
            <a:picLocks noChangeAspect="1"/>
          </p:cNvPicPr>
          <p:nvPr/>
        </p:nvPicPr>
        <p:blipFill>
          <a:blip r:embed="rId2"/>
          <a:stretch>
            <a:fillRect/>
          </a:stretch>
        </p:blipFill>
        <p:spPr>
          <a:xfrm>
            <a:off x="7486650" y="379772"/>
            <a:ext cx="1657350" cy="2405831"/>
          </a:xfrm>
          <a:prstGeom prst="rect">
            <a:avLst/>
          </a:prstGeom>
        </p:spPr>
      </p:pic>
    </p:spTree>
    <p:extLst>
      <p:ext uri="{BB962C8B-B14F-4D97-AF65-F5344CB8AC3E}">
        <p14:creationId xmlns:p14="http://schemas.microsoft.com/office/powerpoint/2010/main" val="301328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838719" cy="1371600"/>
          </a:xfrm>
        </p:spPr>
        <p:txBody>
          <a:bodyPr/>
          <a:lstStyle/>
          <a:p>
            <a:r>
              <a:rPr lang="en-US" dirty="0"/>
              <a:t>What did the New Deal Include?</a:t>
            </a:r>
          </a:p>
        </p:txBody>
      </p:sp>
      <p:sp>
        <p:nvSpPr>
          <p:cNvPr id="3" name="Content Placeholder 2"/>
          <p:cNvSpPr>
            <a:spLocks noGrp="1"/>
          </p:cNvSpPr>
          <p:nvPr>
            <p:ph idx="1"/>
          </p:nvPr>
        </p:nvSpPr>
        <p:spPr>
          <a:xfrm>
            <a:off x="457200" y="1752600"/>
            <a:ext cx="8160266" cy="4741703"/>
          </a:xfrm>
        </p:spPr>
        <p:txBody>
          <a:bodyPr>
            <a:normAutofit/>
          </a:bodyPr>
          <a:lstStyle/>
          <a:p>
            <a:pPr marL="457200" indent="-457200">
              <a:buFont typeface="Arial"/>
              <a:buChar char="•"/>
            </a:pPr>
            <a:r>
              <a:rPr lang="en-US" sz="2800" b="0" dirty="0"/>
              <a:t>The Three R’s: relief, recovery, and reform</a:t>
            </a:r>
          </a:p>
          <a:p>
            <a:pPr marL="914400" lvl="1" indent="-457200">
              <a:buFont typeface="Arial"/>
              <a:buChar char="•"/>
            </a:pPr>
            <a:r>
              <a:rPr lang="en-US" sz="2600" b="1" u="sng" dirty="0">
                <a:solidFill>
                  <a:srgbClr val="0000FF"/>
                </a:solidFill>
              </a:rPr>
              <a:t>Relief</a:t>
            </a:r>
            <a:r>
              <a:rPr lang="en-US" sz="2600" dirty="0"/>
              <a:t>: relief/aid for victims of the Depression</a:t>
            </a:r>
          </a:p>
          <a:p>
            <a:pPr marL="914400" lvl="1" indent="-457200">
              <a:buFont typeface="Arial"/>
              <a:buChar char="•"/>
            </a:pPr>
            <a:r>
              <a:rPr lang="en-US" sz="2600" b="1" u="sng" dirty="0">
                <a:solidFill>
                  <a:srgbClr val="0000FF"/>
                </a:solidFill>
              </a:rPr>
              <a:t>Recovery</a:t>
            </a:r>
            <a:r>
              <a:rPr lang="en-US" sz="2600" b="0" dirty="0"/>
              <a:t>: bringing the nation out of depression</a:t>
            </a:r>
          </a:p>
          <a:p>
            <a:pPr marL="914400" lvl="1" indent="-457200">
              <a:buFont typeface="Arial"/>
              <a:buChar char="•"/>
            </a:pPr>
            <a:r>
              <a:rPr lang="en-US" sz="2600" b="1" u="sng" dirty="0">
                <a:solidFill>
                  <a:srgbClr val="0000FF"/>
                </a:solidFill>
              </a:rPr>
              <a:t>Reform</a:t>
            </a:r>
            <a:r>
              <a:rPr lang="en-US" sz="2600" dirty="0"/>
              <a:t>: reforming American economic institutions to prevent future depressions</a:t>
            </a:r>
          </a:p>
        </p:txBody>
      </p:sp>
      <p:pic>
        <p:nvPicPr>
          <p:cNvPr id="4" name="Picture 3" descr="18.1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82985" y="4265265"/>
            <a:ext cx="4292656" cy="2229038"/>
          </a:xfrm>
          <a:prstGeom prst="rect">
            <a:avLst/>
          </a:prstGeom>
        </p:spPr>
      </p:pic>
    </p:spTree>
    <p:extLst>
      <p:ext uri="{BB962C8B-B14F-4D97-AF65-F5344CB8AC3E}">
        <p14:creationId xmlns:p14="http://schemas.microsoft.com/office/powerpoint/2010/main" val="138185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530476"/>
            <a:ext cx="8224577" cy="5979902"/>
          </a:xfrm>
        </p:spPr>
        <p:txBody>
          <a:bodyPr>
            <a:normAutofit/>
          </a:bodyPr>
          <a:lstStyle/>
          <a:p>
            <a:pPr marL="342900" indent="-342900">
              <a:buFont typeface="Arial"/>
              <a:buChar char="•"/>
            </a:pPr>
            <a:r>
              <a:rPr lang="en-US" sz="2800" u="sng" dirty="0">
                <a:solidFill>
                  <a:srgbClr val="0000FF"/>
                </a:solidFill>
              </a:rPr>
              <a:t>Deficit Spending</a:t>
            </a:r>
            <a:r>
              <a:rPr lang="en-US" sz="2800" dirty="0">
                <a:solidFill>
                  <a:srgbClr val="0000FF"/>
                </a:solidFill>
              </a:rPr>
              <a:t>: government spent more money than it actually had as a means of stimulating growth</a:t>
            </a:r>
          </a:p>
          <a:p>
            <a:pPr marL="342900" indent="-342900">
              <a:buFont typeface="Arial"/>
              <a:buChar char="•"/>
            </a:pPr>
            <a:r>
              <a:rPr lang="en-US" sz="2800" b="0" dirty="0"/>
              <a:t>The First New Deal was enacted during FDR’s first two years in office</a:t>
            </a:r>
          </a:p>
          <a:p>
            <a:pPr marL="342900" indent="-342900">
              <a:buFont typeface="Arial"/>
              <a:buChar char="•"/>
            </a:pPr>
            <a:r>
              <a:rPr lang="en-US" sz="2800" b="0" dirty="0"/>
              <a:t>The Second New Deal was enacted during FDR’s second two years</a:t>
            </a:r>
          </a:p>
        </p:txBody>
      </p:sp>
    </p:spTree>
    <p:extLst>
      <p:ext uri="{BB962C8B-B14F-4D97-AF65-F5344CB8AC3E}">
        <p14:creationId xmlns:p14="http://schemas.microsoft.com/office/powerpoint/2010/main" val="315512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72808" cy="1371600"/>
          </a:xfrm>
        </p:spPr>
        <p:txBody>
          <a:bodyPr>
            <a:normAutofit/>
          </a:bodyPr>
          <a:lstStyle/>
          <a:p>
            <a:r>
              <a:rPr lang="en-US" dirty="0"/>
              <a:t>What was Significance of FDR’s “first hundred Days” ?</a:t>
            </a:r>
          </a:p>
        </p:txBody>
      </p:sp>
      <p:sp>
        <p:nvSpPr>
          <p:cNvPr id="3" name="Content Placeholder 2"/>
          <p:cNvSpPr>
            <a:spLocks noGrp="1"/>
          </p:cNvSpPr>
          <p:nvPr>
            <p:ph idx="1"/>
          </p:nvPr>
        </p:nvSpPr>
        <p:spPr>
          <a:xfrm>
            <a:off x="457200" y="1752600"/>
            <a:ext cx="8272808" cy="4757778"/>
          </a:xfrm>
        </p:spPr>
        <p:txBody>
          <a:bodyPr>
            <a:normAutofit/>
          </a:bodyPr>
          <a:lstStyle/>
          <a:p>
            <a:pPr marL="457200" indent="-457200">
              <a:buFont typeface="Arial"/>
              <a:buChar char="•"/>
            </a:pPr>
            <a:r>
              <a:rPr lang="en-US" sz="2800" b="0" dirty="0"/>
              <a:t>After being sworn in as President on March 4, 1933, FDR called Congress into a 100 day long special session</a:t>
            </a:r>
          </a:p>
          <a:p>
            <a:pPr marL="457200" indent="-457200">
              <a:buFont typeface="Arial"/>
              <a:buChar char="•"/>
            </a:pPr>
            <a:r>
              <a:rPr lang="en-US" sz="2800" dirty="0">
                <a:solidFill>
                  <a:srgbClr val="0000FF"/>
                </a:solidFill>
              </a:rPr>
              <a:t>During the 100 days Congress passed 15 bills</a:t>
            </a:r>
          </a:p>
          <a:p>
            <a:pPr marL="914400" lvl="1" indent="-457200">
              <a:buFont typeface="Arial"/>
              <a:buChar char="•"/>
            </a:pPr>
            <a:r>
              <a:rPr lang="en-US" sz="2600" dirty="0"/>
              <a:t>Enacted more laws than and Congress in history</a:t>
            </a:r>
          </a:p>
          <a:p>
            <a:pPr marL="914400" lvl="1" indent="-457200">
              <a:buFont typeface="Arial"/>
              <a:buChar char="•"/>
            </a:pPr>
            <a:r>
              <a:rPr lang="en-US" sz="2600" b="0" dirty="0"/>
              <a:t>The new laws and agencies were so numerous that they were commonly referred to by their initials (alphabet soup)</a:t>
            </a:r>
          </a:p>
        </p:txBody>
      </p:sp>
    </p:spTree>
    <p:extLst>
      <p:ext uri="{BB962C8B-B14F-4D97-AF65-F5344CB8AC3E}">
        <p14:creationId xmlns:p14="http://schemas.microsoft.com/office/powerpoint/2010/main" val="243036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958</TotalTime>
  <Words>943</Words>
  <Application>Microsoft Macintosh PowerPoint</Application>
  <PresentationFormat>On-screen Show (4:3)</PresentationFormat>
  <Paragraphs>81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Arial Black</vt:lpstr>
      <vt:lpstr>Essential</vt:lpstr>
      <vt:lpstr>Bell ringer #5 4/1/19</vt:lpstr>
      <vt:lpstr> The New Deal</vt:lpstr>
      <vt:lpstr>What impact did the depression have on the election of 1932?</vt:lpstr>
      <vt:lpstr>PowerPoint Presentation</vt:lpstr>
      <vt:lpstr>ELections</vt:lpstr>
      <vt:lpstr>What do you need to know about FDR?</vt:lpstr>
      <vt:lpstr>What did the New Deal Include?</vt:lpstr>
      <vt:lpstr>PowerPoint Presentation</vt:lpstr>
      <vt:lpstr>What was Significance of FDR’s “first hundred Days” ?</vt:lpstr>
      <vt:lpstr>What did the “first hundred days” include? </vt:lpstr>
      <vt:lpstr>PowerPoint Presentation</vt:lpstr>
      <vt:lpstr>PowerPoint Presentation</vt:lpstr>
      <vt:lpstr>PowerPoint Presentation</vt:lpstr>
      <vt:lpstr>What other programs were enacted during the New Deal?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18.1 The New Deal</dc:title>
  <dc:creator>Ryan Abrams</dc:creator>
  <cp:lastModifiedBy>Taylor Hunter</cp:lastModifiedBy>
  <cp:revision>19</cp:revision>
  <dcterms:created xsi:type="dcterms:W3CDTF">2016-03-07T00:28:30Z</dcterms:created>
  <dcterms:modified xsi:type="dcterms:W3CDTF">2019-04-01T15:26:50Z</dcterms:modified>
</cp:coreProperties>
</file>