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67" r:id="rId2"/>
    <p:sldId id="256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6"/>
    <p:restoredTop sz="94643"/>
  </p:normalViewPr>
  <p:slideViewPr>
    <p:cSldViewPr snapToGrid="0" snapToObjects="1">
      <p:cViewPr varScale="1">
        <p:scale>
          <a:sx n="85" d="100"/>
          <a:sy n="85" d="100"/>
        </p:scale>
        <p:origin x="14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7,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February 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7, 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February 7,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7,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7,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February 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7,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4B546-1313-914E-99FD-BD36242E7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#5</a:t>
            </a:r>
            <a:br>
              <a:rPr lang="en-US" dirty="0"/>
            </a:br>
            <a:r>
              <a:rPr lang="en-US" dirty="0"/>
              <a:t>2/8/19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45300-EA20-CC4A-942B-6F8A09300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896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4718"/>
            <a:ext cx="8279160" cy="5989724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b="0" dirty="0"/>
              <a:t>Many immigrants had trouble being accepted into American society</a:t>
            </a:r>
          </a:p>
          <a:p>
            <a:pPr marL="800100" lvl="1" indent="-342900">
              <a:buFont typeface="Arial"/>
              <a:buChar char="•"/>
            </a:pPr>
            <a:r>
              <a:rPr lang="en-US" b="1" dirty="0">
                <a:solidFill>
                  <a:srgbClr val="0070C0"/>
                </a:solidFill>
              </a:rPr>
              <a:t>They often faced </a:t>
            </a:r>
            <a:r>
              <a:rPr lang="en-US" b="1" u="sng" dirty="0">
                <a:solidFill>
                  <a:srgbClr val="0070C0"/>
                </a:solidFill>
              </a:rPr>
              <a:t>nativism</a:t>
            </a:r>
            <a:r>
              <a:rPr lang="en-US" b="1" dirty="0">
                <a:solidFill>
                  <a:srgbClr val="0070C0"/>
                </a:solidFill>
              </a:rPr>
              <a:t> – the belief that native-born white Americans were superior to immigrants.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Religion also created suspicion between Protestants, Catholics, and Jews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0070C0"/>
                </a:solidFill>
              </a:rPr>
              <a:t>One of the most discriminated groups were the Chinese and other Asian immigrants </a:t>
            </a:r>
            <a:r>
              <a:rPr lang="en-US" dirty="0">
                <a:solidFill>
                  <a:srgbClr val="0070C0"/>
                </a:solidFill>
                <a:sym typeface="Wingdings"/>
              </a:rPr>
              <a:t> </a:t>
            </a:r>
            <a:r>
              <a:rPr lang="en-US" u="sng" dirty="0">
                <a:solidFill>
                  <a:srgbClr val="0070C0"/>
                </a:solidFill>
                <a:sym typeface="Wingdings"/>
              </a:rPr>
              <a:t>Chinese Exclusion Act</a:t>
            </a:r>
          </a:p>
          <a:p>
            <a:pPr marL="342900" indent="-342900">
              <a:buFont typeface="Arial"/>
              <a:buChar char="•"/>
            </a:pPr>
            <a:r>
              <a:rPr lang="en-US" b="0" dirty="0">
                <a:sym typeface="Wingdings"/>
              </a:rPr>
              <a:t>Gentlemen’s Agreement of 1907-1908 repealed the San Francisco segregation order against the Japanese</a:t>
            </a:r>
          </a:p>
          <a:p>
            <a:pPr lvl="1" indent="0">
              <a:buNone/>
            </a:pPr>
            <a:endParaRPr lang="en-US" b="0" dirty="0">
              <a:sym typeface="Wingdings"/>
            </a:endParaRPr>
          </a:p>
          <a:p>
            <a:pPr marL="800100" lvl="1" indent="-342900">
              <a:buFont typeface="Arial"/>
              <a:buChar char="•"/>
            </a:pPr>
            <a:endParaRPr lang="en-US" b="0" dirty="0"/>
          </a:p>
        </p:txBody>
      </p:sp>
      <p:pic>
        <p:nvPicPr>
          <p:cNvPr id="2" name="Picture 1" descr="10.1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34" y="3878007"/>
            <a:ext cx="3384542" cy="2566435"/>
          </a:xfrm>
          <a:prstGeom prst="rect">
            <a:avLst/>
          </a:prstGeom>
        </p:spPr>
      </p:pic>
      <p:pic>
        <p:nvPicPr>
          <p:cNvPr id="4" name="Picture 3" descr="10.1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731" y="3848749"/>
            <a:ext cx="3743786" cy="259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038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9"/>
            <a:ext cx="6143098" cy="803756"/>
          </a:xfrm>
        </p:spPr>
        <p:txBody>
          <a:bodyPr/>
          <a:lstStyle/>
          <a:p>
            <a:r>
              <a:rPr lang="en-US" dirty="0"/>
              <a:t>So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6476"/>
            <a:ext cx="7946030" cy="5169688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b="0" dirty="0"/>
              <a:t>Despite opposition, immigrants transformed American society by expanding the meaning of what is was to be an ‘American’</a:t>
            </a:r>
          </a:p>
          <a:p>
            <a:pPr marL="800100" lvl="1" indent="-342900">
              <a:buFont typeface="Arial"/>
              <a:buChar char="•"/>
            </a:pPr>
            <a:r>
              <a:rPr lang="en-US" b="1" dirty="0">
                <a:solidFill>
                  <a:srgbClr val="0070C0"/>
                </a:solidFill>
              </a:rPr>
              <a:t>Immigrants fueled industrial growth, acquired citizenship, elected politicians, incorporated traditions into part of American culture</a:t>
            </a:r>
          </a:p>
          <a:p>
            <a:pPr marL="800100" lvl="1" indent="-342900">
              <a:buFont typeface="Arial"/>
              <a:buChar char="•"/>
            </a:pPr>
            <a:r>
              <a:rPr lang="en-US" b="1" dirty="0">
                <a:solidFill>
                  <a:srgbClr val="0070C0"/>
                </a:solidFill>
              </a:rPr>
              <a:t>Immigrants’ labor helped the US become a world power</a:t>
            </a:r>
          </a:p>
          <a:p>
            <a:endParaRPr lang="en-US" b="0" dirty="0"/>
          </a:p>
          <a:p>
            <a:pPr algn="ctr"/>
            <a:endParaRPr lang="en-US" b="0" dirty="0"/>
          </a:p>
          <a:p>
            <a:pPr marL="800100" lvl="1" indent="-342900">
              <a:buFont typeface="Arial"/>
              <a:buChar char="•"/>
            </a:pPr>
            <a:endParaRPr lang="en-US" b="0" dirty="0"/>
          </a:p>
          <a:p>
            <a:pPr lvl="1" indent="0">
              <a:buNone/>
            </a:pPr>
            <a:endParaRPr lang="en-US" b="0" dirty="0"/>
          </a:p>
        </p:txBody>
      </p:sp>
      <p:pic>
        <p:nvPicPr>
          <p:cNvPr id="4" name="Picture 3" descr="10.12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739" y="3063126"/>
            <a:ext cx="6043080" cy="376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88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2654462"/>
          </a:xfrm>
        </p:spPr>
        <p:txBody>
          <a:bodyPr/>
          <a:lstStyle/>
          <a:p>
            <a:pPr algn="ctr"/>
            <a:r>
              <a:rPr lang="en-US" sz="4800"/>
              <a:t>The </a:t>
            </a:r>
            <a:r>
              <a:rPr lang="en-US" sz="4800" dirty="0"/>
              <a:t>New Immigrants</a:t>
            </a:r>
          </a:p>
        </p:txBody>
      </p:sp>
      <p:pic>
        <p:nvPicPr>
          <p:cNvPr id="3" name="Picture 2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548" y="2728614"/>
            <a:ext cx="6452167" cy="375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334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14AEC-0A9F-D747-A1A1-E7074E762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Bell ringer #5</a:t>
            </a:r>
            <a:br>
              <a:rPr lang="en-US" dirty="0"/>
            </a:br>
            <a:r>
              <a:rPr lang="en-US" dirty="0"/>
              <a:t>Immigrants</a:t>
            </a:r>
            <a:br>
              <a:rPr lang="en-US" dirty="0"/>
            </a:br>
            <a:r>
              <a:rPr lang="en-US" sz="2200" dirty="0"/>
              <a:t>2/8/19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596F9-BD81-7847-BCE4-51A185CBA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“Immigrant”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first thing that comes to your mind when you hear this term?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associate this with positive or negative thoughts?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events or ideas have shaped your opinion on immigration?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12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these new Immigrants?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Prior to the 1870’s, most immigrants were from western and northern Europe </a:t>
            </a:r>
            <a:r>
              <a:rPr lang="en-US" sz="2400" b="0" dirty="0"/>
              <a:t>(ex. Germany and Ireland)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Beginning in the 1870’s a wave of </a:t>
            </a:r>
            <a:r>
              <a:rPr lang="en-US" sz="2400" u="sng" dirty="0">
                <a:solidFill>
                  <a:srgbClr val="0070C0"/>
                </a:solidFill>
              </a:rPr>
              <a:t>“new” immigrants</a:t>
            </a:r>
            <a:r>
              <a:rPr lang="en-US" sz="2400" dirty="0">
                <a:solidFill>
                  <a:srgbClr val="0070C0"/>
                </a:solidFill>
              </a:rPr>
              <a:t> from southern and eastern Europe starting arriving in the US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“New” immigrants were often unskilled, poor, Catholic or Jewish, and moved to cities rather than farms</a:t>
            </a:r>
          </a:p>
          <a:p>
            <a:pPr marL="342900" indent="-342900">
              <a:buFont typeface="Arial"/>
              <a:buChar char="•"/>
            </a:pPr>
            <a:r>
              <a:rPr lang="en-US" sz="2400" b="0" dirty="0"/>
              <a:t>Italy, Greece, Poland, Hungary, Russia (1900 = 70% of all immigrants in the US)</a:t>
            </a:r>
          </a:p>
          <a:p>
            <a:pPr marL="342900" indent="-342900">
              <a:buFont typeface="Arial"/>
              <a:buChar char="•"/>
            </a:pPr>
            <a:r>
              <a:rPr lang="en-US" sz="2400" b="0" dirty="0"/>
              <a:t>Chinese immigrants came in smaller numbers to the west coast</a:t>
            </a:r>
          </a:p>
          <a:p>
            <a:pPr marL="342900" indent="-342900">
              <a:buFont typeface="Arial"/>
              <a:buChar char="•"/>
            </a:pPr>
            <a:endParaRPr lang="en-US" sz="2400" b="0" dirty="0"/>
          </a:p>
          <a:p>
            <a:pPr marL="342900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2001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09180" cy="1195754"/>
          </a:xfrm>
        </p:spPr>
        <p:txBody>
          <a:bodyPr/>
          <a:lstStyle/>
          <a:p>
            <a:r>
              <a:rPr lang="en-US" dirty="0"/>
              <a:t>Why the New Wave of Immigrants?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8231"/>
            <a:ext cx="8055774" cy="4970531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b="0" dirty="0"/>
              <a:t>Two types of factors lead to immigration: </a:t>
            </a:r>
            <a:r>
              <a:rPr lang="en-US" u="sng" dirty="0">
                <a:solidFill>
                  <a:srgbClr val="0070C0"/>
                </a:solidFill>
              </a:rPr>
              <a:t>Push factors </a:t>
            </a:r>
            <a:r>
              <a:rPr lang="en-US" b="0" dirty="0"/>
              <a:t>and </a:t>
            </a:r>
            <a:r>
              <a:rPr lang="en-US" u="sng" dirty="0">
                <a:solidFill>
                  <a:srgbClr val="0070C0"/>
                </a:solidFill>
              </a:rPr>
              <a:t>Pull factors</a:t>
            </a:r>
            <a:endParaRPr lang="en-US" b="0" u="sng" dirty="0">
              <a:solidFill>
                <a:srgbClr val="0070C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0070C0"/>
                </a:solidFill>
              </a:rPr>
              <a:t>Push factors</a:t>
            </a:r>
          </a:p>
          <a:p>
            <a:pPr marL="800100" lvl="1" indent="-342900">
              <a:buFont typeface="Arial"/>
              <a:buChar char="•"/>
            </a:pPr>
            <a:r>
              <a:rPr lang="en-US" b="1" dirty="0">
                <a:solidFill>
                  <a:srgbClr val="0070C0"/>
                </a:solidFill>
              </a:rPr>
              <a:t>Land reform and low prices</a:t>
            </a:r>
            <a:r>
              <a:rPr lang="en-US" b="1" dirty="0"/>
              <a:t> </a:t>
            </a:r>
            <a:r>
              <a:rPr lang="en-US" dirty="0"/>
              <a:t>in eastern Europe and China </a:t>
            </a:r>
            <a:r>
              <a:rPr lang="en-US" b="1" dirty="0">
                <a:solidFill>
                  <a:srgbClr val="0070C0"/>
                </a:solidFill>
              </a:rPr>
              <a:t>forced many farmers off their land</a:t>
            </a:r>
          </a:p>
          <a:p>
            <a:pPr marL="800100" lvl="1" indent="-342900">
              <a:buFont typeface="Arial"/>
              <a:buChar char="•"/>
            </a:pPr>
            <a:r>
              <a:rPr lang="en-US" b="1" dirty="0">
                <a:solidFill>
                  <a:srgbClr val="0070C0"/>
                </a:solidFill>
              </a:rPr>
              <a:t>War and religious persecution </a:t>
            </a:r>
            <a:r>
              <a:rPr lang="en-US" b="0" dirty="0"/>
              <a:t>in Russia and eastern Europe forced many to flee and seek better lives in the US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0070C0"/>
                </a:solidFill>
              </a:rPr>
              <a:t>Pull factors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The </a:t>
            </a:r>
            <a:r>
              <a:rPr lang="en-US" b="1" dirty="0">
                <a:solidFill>
                  <a:srgbClr val="0070C0"/>
                </a:solidFill>
              </a:rPr>
              <a:t>United States offered plentiful land and employment</a:t>
            </a:r>
          </a:p>
          <a:p>
            <a:pPr marL="800100" lvl="1" indent="-342900">
              <a:buFont typeface="Arial"/>
              <a:buChar char="•"/>
            </a:pPr>
            <a:r>
              <a:rPr lang="en-US" b="0" dirty="0"/>
              <a:t>The </a:t>
            </a:r>
            <a:r>
              <a:rPr lang="en-US" b="1" dirty="0">
                <a:solidFill>
                  <a:srgbClr val="0070C0"/>
                </a:solidFill>
              </a:rPr>
              <a:t>1862 Homestead Act made western farmland cheap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Earlier immigrants often “recruited” their families to immigrate with the promise of religious and political freedom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40366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036725" cy="1371600"/>
          </a:xfrm>
        </p:spPr>
        <p:txBody>
          <a:bodyPr/>
          <a:lstStyle/>
          <a:p>
            <a:r>
              <a:rPr lang="en-US" dirty="0"/>
              <a:t>How Did they get to America?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393" y="1524318"/>
            <a:ext cx="8552811" cy="509260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/>
              <a:t>Most immigrants only brought what they could carry; clothes, photo, tools of their trade, or even a musical instrument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They made the trip across the Atlantic or Pacific by steamships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Most traveled in extremely cramped and dirty accommodations 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0070C0"/>
                </a:solidFill>
              </a:rPr>
              <a:t>By 1892, European immigrants were brought to New York Harbor and processed at </a:t>
            </a:r>
            <a:r>
              <a:rPr lang="en-US" u="sng" dirty="0">
                <a:solidFill>
                  <a:srgbClr val="0070C0"/>
                </a:solidFill>
              </a:rPr>
              <a:t>Ellis Island </a:t>
            </a:r>
            <a:r>
              <a:rPr lang="en-US" dirty="0">
                <a:solidFill>
                  <a:srgbClr val="0070C0"/>
                </a:solidFill>
              </a:rPr>
              <a:t>within hours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0070C0"/>
                </a:solidFill>
              </a:rPr>
              <a:t>Chinese and other Asian immigrants arrived in the San Francisco Bay, and were processed at </a:t>
            </a:r>
            <a:r>
              <a:rPr lang="en-US" u="sng" dirty="0">
                <a:solidFill>
                  <a:srgbClr val="0070C0"/>
                </a:solidFill>
              </a:rPr>
              <a:t>Angel Island </a:t>
            </a:r>
            <a:r>
              <a:rPr lang="en-US" dirty="0">
                <a:solidFill>
                  <a:srgbClr val="0070C0"/>
                </a:solidFill>
              </a:rPr>
              <a:t>(open from 1910-1940).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Opposite of Ellis Island - immigrants were often detained for weeks or even months</a:t>
            </a:r>
          </a:p>
          <a:p>
            <a:pPr marL="800100" lvl="1" indent="-342900">
              <a:buFont typeface="Arial"/>
              <a:buChar char="•"/>
            </a:pPr>
            <a:r>
              <a:rPr lang="en-US" b="1" dirty="0">
                <a:solidFill>
                  <a:srgbClr val="0070C0"/>
                </a:solidFill>
              </a:rPr>
              <a:t>Backed by the </a:t>
            </a:r>
            <a:r>
              <a:rPr lang="en-US" b="1" u="sng" dirty="0">
                <a:solidFill>
                  <a:srgbClr val="0070C0"/>
                </a:solidFill>
              </a:rPr>
              <a:t>Chinese Exclusion Act </a:t>
            </a:r>
            <a:r>
              <a:rPr lang="en-US" b="1" dirty="0">
                <a:solidFill>
                  <a:srgbClr val="0070C0"/>
                </a:solidFill>
              </a:rPr>
              <a:t>(1882) – prohibited immigration by Chinese laborers </a:t>
            </a:r>
            <a:r>
              <a:rPr lang="en-US" b="1" dirty="0">
                <a:solidFill>
                  <a:srgbClr val="0070C0"/>
                </a:solidFill>
                <a:sym typeface="Wingdings"/>
              </a:rPr>
              <a:t> First time federal government restricted immigration</a:t>
            </a:r>
            <a:endParaRPr lang="en-US" b="1" dirty="0">
              <a:solidFill>
                <a:srgbClr val="0070C0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b="0" dirty="0"/>
          </a:p>
          <a:p>
            <a:pPr marL="342900" indent="-342900">
              <a:buFont typeface="Arial"/>
              <a:buChar char="•"/>
            </a:pPr>
            <a:endParaRPr lang="en-US" b="0" dirty="0"/>
          </a:p>
          <a:p>
            <a:pPr marL="342900" indent="-342900">
              <a:buFont typeface="Arial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57183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0.10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8" r="6838"/>
          <a:stretch>
            <a:fillRect/>
          </a:stretch>
        </p:blipFill>
        <p:spPr>
          <a:xfrm>
            <a:off x="267160" y="323476"/>
            <a:ext cx="3746963" cy="1917391"/>
          </a:xfrm>
        </p:spPr>
      </p:pic>
      <p:pic>
        <p:nvPicPr>
          <p:cNvPr id="5" name="Picture 4" descr="10.1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13" y="2037029"/>
            <a:ext cx="2648885" cy="2790625"/>
          </a:xfrm>
          <a:prstGeom prst="rect">
            <a:avLst/>
          </a:prstGeom>
        </p:spPr>
      </p:pic>
      <p:pic>
        <p:nvPicPr>
          <p:cNvPr id="6" name="Picture 5" descr="10.1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60" y="4045617"/>
            <a:ext cx="3479800" cy="2336800"/>
          </a:xfrm>
          <a:prstGeom prst="rect">
            <a:avLst/>
          </a:prstGeom>
        </p:spPr>
      </p:pic>
      <p:pic>
        <p:nvPicPr>
          <p:cNvPr id="7" name="Picture 6" descr="10.13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048" y="63501"/>
            <a:ext cx="3402054" cy="2578348"/>
          </a:xfrm>
          <a:prstGeom prst="rect">
            <a:avLst/>
          </a:prstGeom>
        </p:spPr>
      </p:pic>
      <p:pic>
        <p:nvPicPr>
          <p:cNvPr id="8" name="Picture 7" descr="10.14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566" y="2240867"/>
            <a:ext cx="3776514" cy="2130341"/>
          </a:xfrm>
          <a:prstGeom prst="rect">
            <a:avLst/>
          </a:prstGeom>
        </p:spPr>
      </p:pic>
      <p:pic>
        <p:nvPicPr>
          <p:cNvPr id="9" name="Picture 8" descr="10.15.gif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005" y="4237965"/>
            <a:ext cx="3626097" cy="240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137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256213" cy="1133035"/>
          </a:xfrm>
        </p:spPr>
        <p:txBody>
          <a:bodyPr>
            <a:normAutofit fontScale="90000"/>
          </a:bodyPr>
          <a:lstStyle/>
          <a:p>
            <a:r>
              <a:rPr lang="en-US" dirty="0"/>
              <a:t>What was Life like for new immigrants?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43" y="1285754"/>
            <a:ext cx="8434585" cy="464125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New immigrants tried to </a:t>
            </a:r>
            <a:r>
              <a:rPr lang="en-US" sz="2200" u="sng" dirty="0">
                <a:solidFill>
                  <a:srgbClr val="0070C0"/>
                </a:solidFill>
              </a:rPr>
              <a:t>assimilate</a:t>
            </a:r>
            <a:r>
              <a:rPr lang="en-US" sz="2200" dirty="0">
                <a:solidFill>
                  <a:srgbClr val="0070C0"/>
                </a:solidFill>
              </a:rPr>
              <a:t> to new life in the United States</a:t>
            </a: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200" b="0" dirty="0">
                <a:cs typeface="ＭＳ Ｐゴシック" charset="0"/>
              </a:rPr>
              <a:t>Most immigrants stayed in cities and lived in ethnic neighborhoods called ghettos</a:t>
            </a: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200" dirty="0">
                <a:solidFill>
                  <a:srgbClr val="0070C0"/>
                </a:solidFill>
                <a:cs typeface="ＭＳ Ｐゴシック" charset="0"/>
              </a:rPr>
              <a:t>Social reformers founded settlement houses in these poor neighborhoods in order to relieve terrible living conditions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200" b="1" u="sng" dirty="0">
                <a:solidFill>
                  <a:srgbClr val="0070C0"/>
                </a:solidFill>
                <a:cs typeface="ＭＳ Ｐゴシック" charset="0"/>
              </a:rPr>
              <a:t>Jane Addams </a:t>
            </a:r>
            <a:r>
              <a:rPr lang="en-US" sz="2200" b="1" dirty="0">
                <a:solidFill>
                  <a:srgbClr val="0070C0"/>
                </a:solidFill>
                <a:cs typeface="ＭＳ Ｐゴシック" charset="0"/>
              </a:rPr>
              <a:t>founded </a:t>
            </a:r>
            <a:r>
              <a:rPr lang="en-US" sz="2200" b="1" u="sng" dirty="0">
                <a:solidFill>
                  <a:srgbClr val="0070C0"/>
                </a:solidFill>
                <a:cs typeface="ＭＳ Ｐゴシック" charset="0"/>
              </a:rPr>
              <a:t>Hull-House</a:t>
            </a:r>
            <a:r>
              <a:rPr lang="en-US" sz="2200" b="1" dirty="0">
                <a:solidFill>
                  <a:srgbClr val="0070C0"/>
                </a:solidFill>
                <a:cs typeface="ＭＳ Ｐゴシック" charset="0"/>
              </a:rPr>
              <a:t> in Chicago (1889) </a:t>
            </a:r>
          </a:p>
          <a:p>
            <a:endParaRPr lang="en-US" b="0" dirty="0"/>
          </a:p>
        </p:txBody>
      </p:sp>
      <p:pic>
        <p:nvPicPr>
          <p:cNvPr id="4" name="Picture 3" descr="10.16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837" y="3952383"/>
            <a:ext cx="2059151" cy="2627192"/>
          </a:xfrm>
          <a:prstGeom prst="rect">
            <a:avLst/>
          </a:prstGeom>
        </p:spPr>
      </p:pic>
      <p:pic>
        <p:nvPicPr>
          <p:cNvPr id="5" name="Picture 4" descr="10.1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972" y="3952382"/>
            <a:ext cx="4131440" cy="261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2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564477"/>
            <a:ext cx="8024419" cy="5785885"/>
          </a:xfrm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200" b="0" dirty="0">
                <a:cs typeface="ＭＳ Ｐゴシック" charset="0"/>
              </a:rPr>
              <a:t>Many new immigrants were introduced to </a:t>
            </a:r>
            <a:r>
              <a:rPr lang="en-US" sz="2200" u="sng" dirty="0">
                <a:solidFill>
                  <a:srgbClr val="0070C0"/>
                </a:solidFill>
                <a:cs typeface="ＭＳ Ｐゴシック" charset="0"/>
              </a:rPr>
              <a:t>Americanization</a:t>
            </a:r>
            <a:r>
              <a:rPr lang="en-US" sz="2200" b="0" dirty="0">
                <a:cs typeface="ＭＳ Ｐゴシック" charset="0"/>
              </a:rPr>
              <a:t> programs that helped them learn English and adopt an “American” lifestyle</a:t>
            </a: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200" dirty="0">
                <a:solidFill>
                  <a:srgbClr val="0070C0"/>
                </a:solidFill>
                <a:cs typeface="ＭＳ Ｐゴシック" charset="0"/>
              </a:rPr>
              <a:t>By 1890 many cities had a huge immigrant population</a:t>
            </a:r>
            <a:r>
              <a:rPr lang="en-US" sz="2200" b="0" dirty="0">
                <a:cs typeface="ＭＳ Ｐゴシック" charset="0"/>
              </a:rPr>
              <a:t>. 4/5 people in NYC were immigrants</a:t>
            </a:r>
            <a:endParaRPr lang="en-US" sz="2200" b="0" dirty="0"/>
          </a:p>
          <a:p>
            <a:pPr marL="342900" indent="-342900">
              <a:buFont typeface="Arial"/>
              <a:buChar char="•"/>
            </a:pPr>
            <a:r>
              <a:rPr lang="en-US" sz="2200" b="0" dirty="0"/>
              <a:t>The idea of the </a:t>
            </a:r>
            <a:r>
              <a:rPr lang="en-US" sz="2200" dirty="0">
                <a:solidFill>
                  <a:srgbClr val="0070C0"/>
                </a:solidFill>
              </a:rPr>
              <a:t>“</a:t>
            </a:r>
            <a:r>
              <a:rPr lang="en-US" sz="2200" u="sng" dirty="0">
                <a:solidFill>
                  <a:srgbClr val="0070C0"/>
                </a:solidFill>
              </a:rPr>
              <a:t>melting pot</a:t>
            </a:r>
            <a:r>
              <a:rPr lang="en-US" sz="2200" dirty="0">
                <a:solidFill>
                  <a:srgbClr val="0070C0"/>
                </a:solidFill>
              </a:rPr>
              <a:t>” in which white people of all different nationalities blended to create a single culture </a:t>
            </a:r>
            <a:r>
              <a:rPr lang="en-US" sz="2200" b="0" dirty="0"/>
              <a:t>became popular among settlement workers and immigrants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Immigrants usually held on to their traditions after arriving in the US.  </a:t>
            </a:r>
            <a:r>
              <a:rPr lang="en-US" sz="2200" b="0" dirty="0"/>
              <a:t>They established gathering places and religious institutions that made them feel more at home.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/>
              <a:t>Ex: Catholic churches and schools, Jewish synagogues</a:t>
            </a:r>
          </a:p>
          <a:p>
            <a:pPr marL="342900" indent="-342900">
              <a:buFont typeface="Arial"/>
              <a:buChar char="•"/>
            </a:pPr>
            <a:r>
              <a:rPr lang="en-US" sz="2200" b="0" dirty="0"/>
              <a:t>Many of their children became more Americanized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13923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1100</TotalTime>
  <Words>654</Words>
  <Application>Microsoft Macintosh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Arial Black</vt:lpstr>
      <vt:lpstr>Essential</vt:lpstr>
      <vt:lpstr>Bell Ringer #5 2/8/19</vt:lpstr>
      <vt:lpstr>The New Immigrants</vt:lpstr>
      <vt:lpstr>Bell ringer #5 Immigrants 2/8/19</vt:lpstr>
      <vt:lpstr>Who are these new Immigrants?</vt:lpstr>
      <vt:lpstr>Why the New Wave of Immigrants?</vt:lpstr>
      <vt:lpstr>How Did they get to America?</vt:lpstr>
      <vt:lpstr>PowerPoint Presentation</vt:lpstr>
      <vt:lpstr>What was Life like for new immigrants?</vt:lpstr>
      <vt:lpstr>PowerPoint Presentation</vt:lpstr>
      <vt:lpstr>PowerPoint Presentation</vt:lpstr>
      <vt:lpstr>So What?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10.1 The New Immigrants</dc:title>
  <dc:creator>Ryan Abrams</dc:creator>
  <cp:lastModifiedBy>Taylor Hunter</cp:lastModifiedBy>
  <cp:revision>33</cp:revision>
  <dcterms:created xsi:type="dcterms:W3CDTF">2016-01-11T14:12:47Z</dcterms:created>
  <dcterms:modified xsi:type="dcterms:W3CDTF">2019-02-08T15:24:26Z</dcterms:modified>
</cp:coreProperties>
</file>