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64" r:id="rId2"/>
    <p:sldId id="256" r:id="rId3"/>
    <p:sldId id="257" r:id="rId4"/>
    <p:sldId id="258" r:id="rId5"/>
    <p:sldId id="259" r:id="rId6"/>
    <p:sldId id="265" r:id="rId7"/>
    <p:sldId id="261" r:id="rId8"/>
    <p:sldId id="262"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18"/>
    <p:restoredTop sz="94737"/>
  </p:normalViewPr>
  <p:slideViewPr>
    <p:cSldViewPr snapToGrid="0" snapToObjects="1">
      <p:cViewPr varScale="1">
        <p:scale>
          <a:sx n="85" d="100"/>
          <a:sy n="85" d="100"/>
        </p:scale>
        <p:origin x="165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March 3,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March 3,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March 3,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March 3,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March 3, 2019</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March 3,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March 3,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March 3, 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March 3,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March 3,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March 3,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March 3,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AcwbMmUWHG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8585-96FF-BE4A-B3E2-8F00B8CF5F87}"/>
              </a:ext>
            </a:extLst>
          </p:cNvPr>
          <p:cNvSpPr>
            <a:spLocks noGrp="1"/>
          </p:cNvSpPr>
          <p:nvPr>
            <p:ph type="title"/>
          </p:nvPr>
        </p:nvSpPr>
        <p:spPr>
          <a:xfrm>
            <a:off x="457200" y="152718"/>
            <a:ext cx="5791200" cy="1166416"/>
          </a:xfrm>
        </p:spPr>
        <p:txBody>
          <a:bodyPr/>
          <a:lstStyle/>
          <a:p>
            <a:r>
              <a:rPr lang="en-US" dirty="0"/>
              <a:t>Bell Ringer #4</a:t>
            </a:r>
            <a:br>
              <a:rPr lang="en-US" dirty="0"/>
            </a:br>
            <a:r>
              <a:rPr lang="en-US" sz="2800" dirty="0"/>
              <a:t>3/4/19</a:t>
            </a:r>
          </a:p>
        </p:txBody>
      </p:sp>
      <p:sp>
        <p:nvSpPr>
          <p:cNvPr id="3" name="Content Placeholder 2">
            <a:extLst>
              <a:ext uri="{FF2B5EF4-FFF2-40B4-BE49-F238E27FC236}">
                <a16:creationId xmlns:a16="http://schemas.microsoft.com/office/drawing/2014/main" id="{6C9AF744-BCC9-E940-ADB9-6596E7AC271F}"/>
              </a:ext>
            </a:extLst>
          </p:cNvPr>
          <p:cNvSpPr>
            <a:spLocks noGrp="1"/>
          </p:cNvSpPr>
          <p:nvPr>
            <p:ph idx="1"/>
          </p:nvPr>
        </p:nvSpPr>
        <p:spPr>
          <a:xfrm>
            <a:off x="457200" y="1319134"/>
            <a:ext cx="7982262" cy="5180964"/>
          </a:xfrm>
        </p:spPr>
        <p:txBody>
          <a:bodyPr>
            <a:normAutofit/>
          </a:bodyPr>
          <a:lstStyle/>
          <a:p>
            <a:pPr marL="457200" indent="-457200">
              <a:buAutoNum type="arabicPeriod"/>
            </a:pPr>
            <a:r>
              <a:rPr lang="en-US" sz="1700" dirty="0"/>
              <a:t>What major event sparked the Spanish-American War?</a:t>
            </a:r>
          </a:p>
          <a:p>
            <a:pPr marL="457200" indent="-457200">
              <a:buAutoNum type="arabicPeriod"/>
            </a:pPr>
            <a:r>
              <a:rPr lang="en-US" sz="1700" dirty="0"/>
              <a:t>Who was the leader of the Filipino rebellion against American forces in the Philippines after the Spanish-American War ended? (see notes from Friday)</a:t>
            </a:r>
          </a:p>
          <a:p>
            <a:pPr marL="457200" indent="-457200">
              <a:buAutoNum type="arabicPeriod"/>
            </a:pPr>
            <a:r>
              <a:rPr lang="en-US" sz="1600" b="0" i="1" dirty="0"/>
              <a:t>“That the United States hereby disclaims any disposition or intention to exercise sovereignty, jurisdiction, or control over said Island except for the pacification thereof, and asserts its determination, when that is accomplished, to leave the government and control of the Island to its people.”</a:t>
            </a:r>
            <a:br>
              <a:rPr lang="en-US" sz="1600" i="1" dirty="0"/>
            </a:br>
            <a:r>
              <a:rPr lang="en-US" sz="1600" dirty="0"/>
              <a:t>The purpose of the Teller Amendment, referenced above and adopted shortly before the Spanish-American War began, was to do which of the following?</a:t>
            </a:r>
          </a:p>
          <a:p>
            <a:pPr marL="617220" lvl="1" indent="-342900">
              <a:buFont typeface="+mj-lt"/>
              <a:buAutoNum type="alphaLcParenR"/>
            </a:pPr>
            <a:r>
              <a:rPr lang="en-US" sz="1600" dirty="0"/>
              <a:t>Create “spheres of influence” in China to ensure European trade</a:t>
            </a:r>
          </a:p>
          <a:p>
            <a:pPr marL="617220" lvl="1" indent="-342900">
              <a:buFont typeface="+mj-lt"/>
              <a:buAutoNum type="alphaLcParenR"/>
            </a:pPr>
            <a:r>
              <a:rPr lang="en-US" sz="1600" dirty="0"/>
              <a:t>Assure Cuba and the rest of the world that US did not intend to make Cuba an imperial possession after the Spanish American War</a:t>
            </a:r>
          </a:p>
          <a:p>
            <a:pPr marL="617220" lvl="1" indent="-342900">
              <a:buFont typeface="+mj-lt"/>
              <a:buAutoNum type="alphaLcParenR"/>
            </a:pPr>
            <a:r>
              <a:rPr lang="en-US" sz="1600" dirty="0"/>
              <a:t>Open up trade relations with Japan and other Asian countries</a:t>
            </a:r>
          </a:p>
          <a:p>
            <a:pPr marL="457200" indent="-457200">
              <a:buAutoNum type="arabicPeriod"/>
            </a:pPr>
            <a:endParaRPr lang="en-US" dirty="0"/>
          </a:p>
        </p:txBody>
      </p:sp>
    </p:spTree>
    <p:extLst>
      <p:ext uri="{BB962C8B-B14F-4D97-AF65-F5344CB8AC3E}">
        <p14:creationId xmlns:p14="http://schemas.microsoft.com/office/powerpoint/2010/main" val="252361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br>
              <a:rPr lang="en-US" sz="4800" dirty="0"/>
            </a:br>
            <a:r>
              <a:rPr lang="en-US" sz="4800" dirty="0"/>
              <a:t>The United States And East Asia</a:t>
            </a:r>
          </a:p>
        </p:txBody>
      </p:sp>
    </p:spTree>
    <p:extLst>
      <p:ext uri="{BB962C8B-B14F-4D97-AF65-F5344CB8AC3E}">
        <p14:creationId xmlns:p14="http://schemas.microsoft.com/office/powerpoint/2010/main" val="3959307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965" y="152718"/>
            <a:ext cx="8599049" cy="1220169"/>
          </a:xfrm>
        </p:spPr>
        <p:txBody>
          <a:bodyPr>
            <a:normAutofit/>
          </a:bodyPr>
          <a:lstStyle/>
          <a:p>
            <a:r>
              <a:rPr lang="en-US" dirty="0"/>
              <a:t>What happened in the Philippines after Spain Left?</a:t>
            </a:r>
          </a:p>
        </p:txBody>
      </p:sp>
      <p:sp>
        <p:nvSpPr>
          <p:cNvPr id="3" name="Content Placeholder 2"/>
          <p:cNvSpPr>
            <a:spLocks noGrp="1"/>
          </p:cNvSpPr>
          <p:nvPr>
            <p:ph idx="1"/>
          </p:nvPr>
        </p:nvSpPr>
        <p:spPr>
          <a:xfrm>
            <a:off x="377603" y="1527338"/>
            <a:ext cx="8238611" cy="4993876"/>
          </a:xfrm>
        </p:spPr>
        <p:txBody>
          <a:bodyPr>
            <a:normAutofit lnSpcReduction="10000"/>
          </a:bodyPr>
          <a:lstStyle/>
          <a:p>
            <a:pPr marL="342900" indent="-342900">
              <a:buFont typeface="Arial"/>
              <a:buChar char="•"/>
            </a:pPr>
            <a:r>
              <a:rPr lang="en-US" sz="2800" dirty="0">
                <a:solidFill>
                  <a:srgbClr val="0000FF"/>
                </a:solidFill>
              </a:rPr>
              <a:t>Filipino nationalists, led by </a:t>
            </a:r>
            <a:r>
              <a:rPr lang="en-US" sz="2800" u="sng" dirty="0">
                <a:solidFill>
                  <a:srgbClr val="0000FF"/>
                </a:solidFill>
              </a:rPr>
              <a:t>Emilio Aguinaldo</a:t>
            </a:r>
            <a:r>
              <a:rPr lang="en-US" sz="2800" dirty="0">
                <a:solidFill>
                  <a:srgbClr val="0000FF"/>
                </a:solidFill>
              </a:rPr>
              <a:t>, were not happy about the U.S. maintaining control of the Philippines</a:t>
            </a:r>
          </a:p>
          <a:p>
            <a:pPr marL="342900" indent="-342900">
              <a:buFont typeface="Arial"/>
              <a:buChar char="•"/>
            </a:pPr>
            <a:r>
              <a:rPr lang="en-US" sz="2800" dirty="0">
                <a:solidFill>
                  <a:srgbClr val="0000FF"/>
                </a:solidFill>
              </a:rPr>
              <a:t>They led an insurrection (rebellion) against U.S. rule </a:t>
            </a:r>
            <a:r>
              <a:rPr lang="en-US" sz="2800" dirty="0">
                <a:solidFill>
                  <a:srgbClr val="0000FF"/>
                </a:solidFill>
                <a:sym typeface="Wingdings"/>
              </a:rPr>
              <a:t> fought for the principle of self-rule </a:t>
            </a:r>
            <a:r>
              <a:rPr lang="en-US" sz="2800" b="0" dirty="0">
                <a:sym typeface="Wingdings"/>
              </a:rPr>
              <a:t>like American colonials in American Revolution</a:t>
            </a:r>
          </a:p>
          <a:p>
            <a:pPr marL="342900" indent="-342900">
              <a:buFont typeface="Arial"/>
              <a:buChar char="•"/>
            </a:pPr>
            <a:r>
              <a:rPr lang="en-US" sz="2800" b="0" dirty="0">
                <a:sym typeface="Wingdings"/>
              </a:rPr>
              <a:t>Rebels used guerilla warfare and the U.S. used 100,000 troops  US put down the insurgency</a:t>
            </a:r>
          </a:p>
          <a:p>
            <a:pPr marL="800100" lvl="1" indent="-342900">
              <a:buFont typeface="Arial"/>
              <a:buChar char="•"/>
            </a:pPr>
            <a:r>
              <a:rPr lang="en-US" sz="2800" b="1" dirty="0">
                <a:solidFill>
                  <a:srgbClr val="0000FF"/>
                </a:solidFill>
                <a:sym typeface="Wingdings"/>
              </a:rPr>
              <a:t>Death toll: 5,000 U.S. troops, 200,000 Filipinos</a:t>
            </a:r>
            <a:endParaRPr lang="en-US" sz="2800" b="1" dirty="0">
              <a:solidFill>
                <a:srgbClr val="0000FF"/>
              </a:solidFill>
            </a:endParaRPr>
          </a:p>
        </p:txBody>
      </p:sp>
    </p:spTree>
    <p:extLst>
      <p:ext uri="{BB962C8B-B14F-4D97-AF65-F5344CB8AC3E}">
        <p14:creationId xmlns:p14="http://schemas.microsoft.com/office/powerpoint/2010/main" val="162146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293" y="257416"/>
            <a:ext cx="8444575" cy="6332442"/>
          </a:xfrm>
        </p:spPr>
        <p:txBody>
          <a:bodyPr>
            <a:normAutofit/>
          </a:bodyPr>
          <a:lstStyle/>
          <a:p>
            <a:pPr marL="457200" indent="-457200">
              <a:buFont typeface="Arial"/>
              <a:buChar char="•"/>
            </a:pPr>
            <a:r>
              <a:rPr lang="en-US" sz="2800" b="0" dirty="0"/>
              <a:t>In 1916, Congress passed the </a:t>
            </a:r>
            <a:r>
              <a:rPr lang="en-US" sz="2800" u="sng" dirty="0">
                <a:solidFill>
                  <a:srgbClr val="0000FF"/>
                </a:solidFill>
              </a:rPr>
              <a:t>Jones Act</a:t>
            </a:r>
            <a:r>
              <a:rPr lang="en-US" sz="2800" dirty="0">
                <a:solidFill>
                  <a:srgbClr val="0000FF"/>
                </a:solidFill>
              </a:rPr>
              <a:t>, which pledged that the Philippines would gain their independence</a:t>
            </a:r>
          </a:p>
          <a:p>
            <a:pPr marL="914400" lvl="1" indent="-457200">
              <a:buFont typeface="Arial"/>
              <a:buChar char="•"/>
            </a:pPr>
            <a:r>
              <a:rPr lang="en-US" sz="2800" dirty="0"/>
              <a:t>Did not fully happen until after WWII</a:t>
            </a:r>
            <a:endParaRPr lang="en-US" sz="2800" b="0" dirty="0"/>
          </a:p>
        </p:txBody>
      </p:sp>
      <p:pic>
        <p:nvPicPr>
          <p:cNvPr id="4" name="Picture 3" descr="14.3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233" y="2700866"/>
            <a:ext cx="2501900" cy="3251200"/>
          </a:xfrm>
          <a:prstGeom prst="rect">
            <a:avLst/>
          </a:prstGeom>
        </p:spPr>
      </p:pic>
      <p:pic>
        <p:nvPicPr>
          <p:cNvPr id="5" name="Picture 4" descr="14.3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6499" y="3111499"/>
            <a:ext cx="4639795" cy="2561167"/>
          </a:xfrm>
          <a:prstGeom prst="rect">
            <a:avLst/>
          </a:prstGeom>
        </p:spPr>
      </p:pic>
    </p:spTree>
    <p:extLst>
      <p:ext uri="{BB962C8B-B14F-4D97-AF65-F5344CB8AC3E}">
        <p14:creationId xmlns:p14="http://schemas.microsoft.com/office/powerpoint/2010/main" val="2689269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928431"/>
          </a:xfrm>
        </p:spPr>
        <p:txBody>
          <a:bodyPr/>
          <a:lstStyle/>
          <a:p>
            <a:r>
              <a:rPr lang="en-US" dirty="0"/>
              <a:t>Interest in China Grows </a:t>
            </a:r>
          </a:p>
        </p:txBody>
      </p:sp>
      <p:sp>
        <p:nvSpPr>
          <p:cNvPr id="3" name="Content Placeholder 2"/>
          <p:cNvSpPr>
            <a:spLocks noGrp="1"/>
          </p:cNvSpPr>
          <p:nvPr>
            <p:ph idx="1"/>
          </p:nvPr>
        </p:nvSpPr>
        <p:spPr>
          <a:xfrm>
            <a:off x="457200" y="1338565"/>
            <a:ext cx="7987376" cy="5079681"/>
          </a:xfrm>
        </p:spPr>
        <p:txBody>
          <a:bodyPr>
            <a:normAutofit/>
          </a:bodyPr>
          <a:lstStyle/>
          <a:p>
            <a:pPr marL="457200" indent="-457200">
              <a:buFont typeface="Arial"/>
              <a:buChar char="•"/>
            </a:pPr>
            <a:r>
              <a:rPr lang="en-US" sz="2400" b="0" dirty="0"/>
              <a:t>China had fallen into disarray and became a target for other global powers</a:t>
            </a:r>
          </a:p>
          <a:p>
            <a:pPr marL="914400" lvl="1" indent="-457200">
              <a:buFont typeface="Arial"/>
              <a:buChar char="•"/>
            </a:pPr>
            <a:r>
              <a:rPr lang="en-US" sz="2400" dirty="0"/>
              <a:t>Weakened by war and foreign intervention </a:t>
            </a:r>
            <a:endParaRPr lang="en-US" sz="2400" b="0" dirty="0"/>
          </a:p>
          <a:p>
            <a:pPr marL="914400" lvl="1" indent="-457200">
              <a:buFont typeface="Arial"/>
              <a:buChar char="•"/>
            </a:pPr>
            <a:r>
              <a:rPr lang="en-US" sz="2400" dirty="0"/>
              <a:t>Nicknamed the “sick man of Asia”</a:t>
            </a:r>
            <a:endParaRPr lang="en-US" sz="2400" b="0" dirty="0"/>
          </a:p>
          <a:p>
            <a:pPr marL="457200" indent="-457200">
              <a:buFont typeface="Arial"/>
              <a:buChar char="•"/>
            </a:pPr>
            <a:r>
              <a:rPr lang="en-US" sz="2400" dirty="0">
                <a:solidFill>
                  <a:srgbClr val="0000FF"/>
                </a:solidFill>
              </a:rPr>
              <a:t>Rather than compete for Chinese trade, Britain, France, Germany, and Russia divided up China into spheres of influence </a:t>
            </a:r>
            <a:r>
              <a:rPr lang="en-US" sz="2400" b="0" dirty="0">
                <a:sym typeface="Wingdings"/>
              </a:rPr>
              <a:t> unrestricted access to Chinese ports and markets</a:t>
            </a:r>
          </a:p>
          <a:p>
            <a:pPr marL="457200" indent="-457200">
              <a:buFont typeface="Arial"/>
              <a:buChar char="•"/>
            </a:pPr>
            <a:r>
              <a:rPr lang="en-US" sz="2400" dirty="0">
                <a:solidFill>
                  <a:srgbClr val="0000FF"/>
                </a:solidFill>
                <a:sym typeface="Wingdings"/>
              </a:rPr>
              <a:t>United States was in fear of being left out as they did not have a sphere of influence</a:t>
            </a:r>
            <a:endParaRPr lang="en-US" sz="2400" dirty="0">
              <a:solidFill>
                <a:srgbClr val="0000FF"/>
              </a:solidFill>
            </a:endParaRPr>
          </a:p>
        </p:txBody>
      </p:sp>
    </p:spTree>
    <p:extLst>
      <p:ext uri="{BB962C8B-B14F-4D97-AF65-F5344CB8AC3E}">
        <p14:creationId xmlns:p14="http://schemas.microsoft.com/office/powerpoint/2010/main" val="1242663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E5C36-2738-D544-B53A-22C7D4281B1E}"/>
              </a:ext>
            </a:extLst>
          </p:cNvPr>
          <p:cNvSpPr>
            <a:spLocks noGrp="1"/>
          </p:cNvSpPr>
          <p:nvPr>
            <p:ph type="title"/>
          </p:nvPr>
        </p:nvSpPr>
        <p:spPr/>
        <p:txBody>
          <a:bodyPr/>
          <a:lstStyle/>
          <a:p>
            <a:r>
              <a:rPr lang="en-US" dirty="0"/>
              <a:t>Boxer Rebellion </a:t>
            </a:r>
          </a:p>
        </p:txBody>
      </p:sp>
      <p:sp>
        <p:nvSpPr>
          <p:cNvPr id="3" name="Content Placeholder 2">
            <a:extLst>
              <a:ext uri="{FF2B5EF4-FFF2-40B4-BE49-F238E27FC236}">
                <a16:creationId xmlns:a16="http://schemas.microsoft.com/office/drawing/2014/main" id="{F5A4D0FB-10A1-174E-A018-F4DC371F9225}"/>
              </a:ext>
            </a:extLst>
          </p:cNvPr>
          <p:cNvSpPr>
            <a:spLocks noGrp="1"/>
          </p:cNvSpPr>
          <p:nvPr>
            <p:ph idx="1"/>
          </p:nvPr>
        </p:nvSpPr>
        <p:spPr/>
        <p:txBody>
          <a:bodyPr/>
          <a:lstStyle/>
          <a:p>
            <a:pPr marL="342900" indent="-342900">
              <a:buFont typeface="Arial"/>
              <a:buChar char="•"/>
            </a:pPr>
            <a:r>
              <a:rPr lang="en-US" b="0" dirty="0"/>
              <a:t>By 1900, </a:t>
            </a:r>
            <a:r>
              <a:rPr lang="en-US" dirty="0">
                <a:solidFill>
                  <a:srgbClr val="0000FF"/>
                </a:solidFill>
              </a:rPr>
              <a:t>group of Chinese nationalist, “Boxers”, rebelled against the foreign power</a:t>
            </a:r>
            <a:r>
              <a:rPr lang="en-US" dirty="0"/>
              <a:t> </a:t>
            </a:r>
            <a:r>
              <a:rPr lang="en-US" b="0" dirty="0"/>
              <a:t>and took over the diplomats’ district in Beijing</a:t>
            </a:r>
          </a:p>
          <a:p>
            <a:pPr marL="342900" indent="-342900">
              <a:buFont typeface="Arial"/>
              <a:buChar char="•"/>
            </a:pPr>
            <a:r>
              <a:rPr lang="en-US" dirty="0">
                <a:solidFill>
                  <a:srgbClr val="0000FF"/>
                </a:solidFill>
              </a:rPr>
              <a:t>Boxer Rebellion </a:t>
            </a:r>
            <a:r>
              <a:rPr lang="en-US" dirty="0"/>
              <a:t>was</a:t>
            </a:r>
            <a:r>
              <a:rPr lang="en-US" dirty="0">
                <a:solidFill>
                  <a:srgbClr val="0000FF"/>
                </a:solidFill>
              </a:rPr>
              <a:t> put down by a multinational force</a:t>
            </a:r>
            <a:r>
              <a:rPr lang="en-US" dirty="0"/>
              <a:t> </a:t>
            </a:r>
            <a:r>
              <a:rPr lang="en-US" b="0" dirty="0"/>
              <a:t>of European, American, and Japanese troops</a:t>
            </a:r>
          </a:p>
          <a:p>
            <a:pPr marL="342900" indent="-342900">
              <a:buFont typeface="Arial"/>
              <a:buChar char="•"/>
            </a:pPr>
            <a:r>
              <a:rPr lang="en-US" b="0" dirty="0"/>
              <a:t>Secretary of State </a:t>
            </a:r>
            <a:r>
              <a:rPr lang="en-US" dirty="0"/>
              <a:t>John Hay said that the U.S. does not want colonies in China, only free trade with Chinese markets </a:t>
            </a:r>
            <a:r>
              <a:rPr lang="en-US" dirty="0">
                <a:solidFill>
                  <a:srgbClr val="0000FF"/>
                </a:solidFill>
                <a:sym typeface="Wingdings"/>
              </a:rPr>
              <a:t> </a:t>
            </a:r>
            <a:r>
              <a:rPr lang="en-US" u="sng" dirty="0">
                <a:solidFill>
                  <a:srgbClr val="0000FF"/>
                </a:solidFill>
                <a:sym typeface="Wingdings"/>
              </a:rPr>
              <a:t>Open Door Policy</a:t>
            </a:r>
            <a:r>
              <a:rPr lang="en-US" dirty="0">
                <a:solidFill>
                  <a:srgbClr val="0000FF"/>
                </a:solidFill>
                <a:sym typeface="Wingdings"/>
              </a:rPr>
              <a:t> </a:t>
            </a:r>
          </a:p>
          <a:p>
            <a:endParaRPr lang="en-US" dirty="0">
              <a:solidFill>
                <a:srgbClr val="0000FF"/>
              </a:solidFill>
              <a:sym typeface="Wingdings"/>
            </a:endParaRPr>
          </a:p>
          <a:p>
            <a:r>
              <a:rPr lang="en-US" sz="1200" b="0" dirty="0">
                <a:solidFill>
                  <a:srgbClr val="0000FF"/>
                </a:solidFill>
                <a:hlinkClick r:id="rId2"/>
              </a:rPr>
              <a:t>https://www.youtube.com/watch?v=AcwbMmUWHGw</a:t>
            </a:r>
            <a:endParaRPr lang="en-US" sz="1200" b="0" dirty="0">
              <a:solidFill>
                <a:srgbClr val="0000FF"/>
              </a:solidFill>
            </a:endParaRPr>
          </a:p>
          <a:p>
            <a:endParaRPr lang="en-US" dirty="0"/>
          </a:p>
        </p:txBody>
      </p:sp>
    </p:spTree>
    <p:extLst>
      <p:ext uri="{BB962C8B-B14F-4D97-AF65-F5344CB8AC3E}">
        <p14:creationId xmlns:p14="http://schemas.microsoft.com/office/powerpoint/2010/main" val="3053338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38868" cy="808303"/>
          </a:xfrm>
        </p:spPr>
        <p:txBody>
          <a:bodyPr>
            <a:normAutofit fontScale="90000"/>
          </a:bodyPr>
          <a:lstStyle/>
          <a:p>
            <a:r>
              <a:rPr lang="en-US" dirty="0"/>
              <a:t>U.S. and Japan create Tension</a:t>
            </a:r>
          </a:p>
        </p:txBody>
      </p:sp>
      <p:sp>
        <p:nvSpPr>
          <p:cNvPr id="3" name="Content Placeholder 2"/>
          <p:cNvSpPr>
            <a:spLocks noGrp="1"/>
          </p:cNvSpPr>
          <p:nvPr>
            <p:ph idx="1"/>
          </p:nvPr>
        </p:nvSpPr>
        <p:spPr>
          <a:xfrm>
            <a:off x="457199" y="1098310"/>
            <a:ext cx="8038869" cy="5388581"/>
          </a:xfrm>
        </p:spPr>
        <p:txBody>
          <a:bodyPr>
            <a:normAutofit lnSpcReduction="10000"/>
          </a:bodyPr>
          <a:lstStyle/>
          <a:p>
            <a:pPr marL="457200" indent="-457200">
              <a:buFont typeface="Arial"/>
              <a:buChar char="•"/>
            </a:pPr>
            <a:r>
              <a:rPr lang="en-US" sz="2800" dirty="0">
                <a:solidFill>
                  <a:srgbClr val="0000FF"/>
                </a:solidFill>
              </a:rPr>
              <a:t>Japan wants to extend its influence like the U.S.</a:t>
            </a:r>
            <a:r>
              <a:rPr lang="en-US" sz="2800" dirty="0"/>
              <a:t> </a:t>
            </a:r>
            <a:r>
              <a:rPr lang="en-US" sz="2800" b="0" dirty="0"/>
              <a:t>but does not like the “spheres of influence” by the Europeans</a:t>
            </a:r>
          </a:p>
          <a:p>
            <a:pPr marL="457200" indent="-457200">
              <a:buFont typeface="Arial"/>
              <a:buChar char="•"/>
            </a:pPr>
            <a:r>
              <a:rPr lang="en-US" sz="2800" dirty="0">
                <a:solidFill>
                  <a:srgbClr val="0000FF"/>
                </a:solidFill>
              </a:rPr>
              <a:t>Starts a war with Russia </a:t>
            </a:r>
            <a:r>
              <a:rPr lang="en-US" sz="2800" b="0" dirty="0"/>
              <a:t>over Manchuria (Chinese Region)</a:t>
            </a:r>
          </a:p>
          <a:p>
            <a:pPr marL="457200" indent="-457200">
              <a:buFont typeface="Arial"/>
              <a:buChar char="•"/>
            </a:pPr>
            <a:r>
              <a:rPr lang="en-US" sz="2800" b="0" dirty="0"/>
              <a:t>1905, </a:t>
            </a:r>
            <a:r>
              <a:rPr lang="en-US" sz="2800" dirty="0"/>
              <a:t>President Teddy Roosevelt, convinced Russia and Japan to sign a peace treaty</a:t>
            </a:r>
          </a:p>
          <a:p>
            <a:pPr marL="457200" indent="-457200">
              <a:buFont typeface="Arial"/>
              <a:buChar char="•"/>
            </a:pPr>
            <a:r>
              <a:rPr lang="en-US" sz="2800" dirty="0">
                <a:solidFill>
                  <a:srgbClr val="0000FF"/>
                </a:solidFill>
              </a:rPr>
              <a:t>Created tension with Japan because of      anti-Asian sentiment on the U.S. Pacific Coast</a:t>
            </a:r>
          </a:p>
          <a:p>
            <a:r>
              <a:rPr lang="en-US" sz="2800" b="0" dirty="0"/>
              <a:t> </a:t>
            </a:r>
          </a:p>
        </p:txBody>
      </p:sp>
    </p:spTree>
    <p:extLst>
      <p:ext uri="{BB962C8B-B14F-4D97-AF65-F5344CB8AC3E}">
        <p14:creationId xmlns:p14="http://schemas.microsoft.com/office/powerpoint/2010/main" val="4184099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8948" y="377544"/>
            <a:ext cx="8187120" cy="6040703"/>
          </a:xfrm>
        </p:spPr>
        <p:txBody>
          <a:bodyPr>
            <a:normAutofit/>
          </a:bodyPr>
          <a:lstStyle/>
          <a:p>
            <a:pPr marL="457200" indent="-457200">
              <a:buFont typeface="Arial"/>
              <a:buChar char="•"/>
            </a:pPr>
            <a:r>
              <a:rPr lang="en-US" sz="2400" b="0" dirty="0"/>
              <a:t>To ease tensions, Roosevelt negotiated a </a:t>
            </a:r>
            <a:r>
              <a:rPr lang="en-US" sz="2400" dirty="0">
                <a:solidFill>
                  <a:srgbClr val="0000FF"/>
                </a:solidFill>
              </a:rPr>
              <a:t>“</a:t>
            </a:r>
            <a:r>
              <a:rPr lang="en-US" sz="2400" u="sng" dirty="0">
                <a:solidFill>
                  <a:srgbClr val="0000FF"/>
                </a:solidFill>
              </a:rPr>
              <a:t>Gentlemen’s Agreement</a:t>
            </a:r>
            <a:r>
              <a:rPr lang="en-US" sz="2400" dirty="0">
                <a:solidFill>
                  <a:srgbClr val="0000FF"/>
                </a:solidFill>
              </a:rPr>
              <a:t>” </a:t>
            </a:r>
            <a:r>
              <a:rPr lang="en-US" sz="2400" b="0" dirty="0"/>
              <a:t>with Japan</a:t>
            </a:r>
          </a:p>
          <a:p>
            <a:pPr marL="914400" lvl="1" indent="-457200">
              <a:buFont typeface="Arial"/>
              <a:buChar char="•"/>
            </a:pPr>
            <a:r>
              <a:rPr lang="en-US" sz="2400" b="1" dirty="0"/>
              <a:t>San Francisco schools would end Asian segregation if Japan would limit emigration</a:t>
            </a:r>
          </a:p>
          <a:p>
            <a:pPr marL="914400" lvl="1" indent="-457200">
              <a:buFont typeface="Arial"/>
              <a:buChar char="•"/>
            </a:pPr>
            <a:r>
              <a:rPr lang="en-US" dirty="0"/>
              <a:t>Immigration v. Emigration </a:t>
            </a:r>
          </a:p>
          <a:p>
            <a:pPr marL="1600200" lvl="2" indent="-457200">
              <a:buFont typeface="Arial"/>
              <a:buChar char="•"/>
            </a:pPr>
            <a:r>
              <a:rPr lang="en-US" sz="2000" b="1" dirty="0"/>
              <a:t>Emigrate</a:t>
            </a:r>
            <a:r>
              <a:rPr lang="en-US" sz="2000" dirty="0"/>
              <a:t> means to leave one's country to live in another (leaving). </a:t>
            </a:r>
            <a:r>
              <a:rPr lang="en-US" sz="2000" b="1" dirty="0"/>
              <a:t>Immigrate</a:t>
            </a:r>
            <a:r>
              <a:rPr lang="en-US" sz="2000" dirty="0"/>
              <a:t> is to come into another country to live permanently </a:t>
            </a:r>
            <a:r>
              <a:rPr lang="en-US" sz="2000"/>
              <a:t>(coming).</a:t>
            </a:r>
            <a:endParaRPr lang="en-US" sz="2000" dirty="0"/>
          </a:p>
          <a:p>
            <a:pPr marL="457200" indent="-457200">
              <a:buFont typeface="Arial"/>
              <a:buChar char="•"/>
            </a:pPr>
            <a:r>
              <a:rPr lang="en-US" sz="2400" b="0" dirty="0"/>
              <a:t>Roosevelt helped strengthen U.S. military power by creating a new force of navy ships known as the </a:t>
            </a:r>
            <a:r>
              <a:rPr lang="en-US" sz="2400" dirty="0">
                <a:solidFill>
                  <a:srgbClr val="0000FF"/>
                </a:solidFill>
              </a:rPr>
              <a:t>“</a:t>
            </a:r>
            <a:r>
              <a:rPr lang="en-US" sz="2400" u="sng" dirty="0">
                <a:solidFill>
                  <a:srgbClr val="0000FF"/>
                </a:solidFill>
              </a:rPr>
              <a:t>Great White Fleet</a:t>
            </a:r>
            <a:r>
              <a:rPr lang="en-US" sz="2400" dirty="0">
                <a:solidFill>
                  <a:srgbClr val="0000FF"/>
                </a:solidFill>
              </a:rPr>
              <a:t>” </a:t>
            </a:r>
            <a:r>
              <a:rPr lang="en-US" sz="2400" dirty="0">
                <a:solidFill>
                  <a:srgbClr val="0000FF"/>
                </a:solidFill>
                <a:sym typeface="Wingdings"/>
              </a:rPr>
              <a:t> promoted military preparedness to protect U.S. interests in Asia</a:t>
            </a:r>
            <a:endParaRPr lang="en-US" sz="2400" dirty="0">
              <a:solidFill>
                <a:srgbClr val="0000FF"/>
              </a:solidFill>
            </a:endParaRPr>
          </a:p>
        </p:txBody>
      </p:sp>
    </p:spTree>
    <p:extLst>
      <p:ext uri="{BB962C8B-B14F-4D97-AF65-F5344CB8AC3E}">
        <p14:creationId xmlns:p14="http://schemas.microsoft.com/office/powerpoint/2010/main" val="1721945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45DC9-49FC-8C4B-8E44-53DDF3FC19FE}"/>
              </a:ext>
            </a:extLst>
          </p:cNvPr>
          <p:cNvSpPr>
            <a:spLocks noGrp="1"/>
          </p:cNvSpPr>
          <p:nvPr>
            <p:ph type="title"/>
          </p:nvPr>
        </p:nvSpPr>
        <p:spPr>
          <a:xfrm>
            <a:off x="457200" y="731837"/>
            <a:ext cx="7470098" cy="1371600"/>
          </a:xfrm>
        </p:spPr>
        <p:txBody>
          <a:bodyPr>
            <a:normAutofit fontScale="90000"/>
          </a:bodyPr>
          <a:lstStyle/>
          <a:p>
            <a:r>
              <a:rPr lang="en-US" sz="2700" dirty="0"/>
              <a:t>What was the significance/impact of the Philippine-American War?</a:t>
            </a:r>
            <a:br>
              <a:rPr lang="en-US" dirty="0"/>
            </a:br>
            <a:endParaRPr lang="en-US" dirty="0"/>
          </a:p>
        </p:txBody>
      </p:sp>
      <p:sp>
        <p:nvSpPr>
          <p:cNvPr id="3" name="Content Placeholder 2">
            <a:extLst>
              <a:ext uri="{FF2B5EF4-FFF2-40B4-BE49-F238E27FC236}">
                <a16:creationId xmlns:a16="http://schemas.microsoft.com/office/drawing/2014/main" id="{978B7332-562F-6A42-8FBB-B52E9F4CBCA0}"/>
              </a:ext>
            </a:extLst>
          </p:cNvPr>
          <p:cNvSpPr>
            <a:spLocks noGrp="1"/>
          </p:cNvSpPr>
          <p:nvPr>
            <p:ph idx="1"/>
          </p:nvPr>
        </p:nvSpPr>
        <p:spPr/>
        <p:txBody>
          <a:bodyPr/>
          <a:lstStyle/>
          <a:p>
            <a:pPr marL="342900" indent="-342900">
              <a:buFont typeface="Arial" panose="020B0604020202020204" pitchFamily="34" charset="0"/>
              <a:buChar char="•"/>
            </a:pPr>
            <a:r>
              <a:rPr lang="en-US" sz="2600" dirty="0"/>
              <a:t>U.S. Imperialists saw the Philippines as a gateway to the rest of Asia </a:t>
            </a:r>
          </a:p>
          <a:p>
            <a:pPr marL="342900" indent="-342900">
              <a:buFont typeface="Arial" panose="020B0604020202020204" pitchFamily="34" charset="0"/>
              <a:buChar char="•"/>
            </a:pPr>
            <a:r>
              <a:rPr lang="en-US" sz="2600" dirty="0"/>
              <a:t>President McKinley confirmed as an Imperialist president </a:t>
            </a:r>
          </a:p>
          <a:p>
            <a:pPr marL="800100" lvl="1" indent="-342900"/>
            <a:r>
              <a:rPr lang="en-US" sz="2800" dirty="0">
                <a:solidFill>
                  <a:srgbClr val="0000FF"/>
                </a:solidFill>
              </a:rPr>
              <a:t>Under him, the United States had gained an empire</a:t>
            </a:r>
          </a:p>
          <a:p>
            <a:endParaRPr lang="en-US" dirty="0"/>
          </a:p>
        </p:txBody>
      </p:sp>
    </p:spTree>
    <p:extLst>
      <p:ext uri="{BB962C8B-B14F-4D97-AF65-F5344CB8AC3E}">
        <p14:creationId xmlns:p14="http://schemas.microsoft.com/office/powerpoint/2010/main" val="2506573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4464</TotalTime>
  <Words>517</Words>
  <Application>Microsoft Macintosh PowerPoint</Application>
  <PresentationFormat>On-screen Show (4:3)</PresentationFormat>
  <Paragraphs>42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Arial Black</vt:lpstr>
      <vt:lpstr>Essential</vt:lpstr>
      <vt:lpstr>Bell Ringer #4 3/4/19</vt:lpstr>
      <vt:lpstr> The United States And East Asia</vt:lpstr>
      <vt:lpstr>What happened in the Philippines after Spain Left?</vt:lpstr>
      <vt:lpstr>PowerPoint Presentation</vt:lpstr>
      <vt:lpstr>Interest in China Grows </vt:lpstr>
      <vt:lpstr>Boxer Rebellion </vt:lpstr>
      <vt:lpstr>U.S. and Japan create Tension</vt:lpstr>
      <vt:lpstr>PowerPoint Presentation</vt:lpstr>
      <vt:lpstr>What was the significance/impact of the Philippine-American War?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14.3 The United States And East Asia</dc:title>
  <dc:creator>Ryan Abrams</dc:creator>
  <cp:lastModifiedBy>Taylor Hunter</cp:lastModifiedBy>
  <cp:revision>24</cp:revision>
  <dcterms:created xsi:type="dcterms:W3CDTF">2016-02-10T20:51:33Z</dcterms:created>
  <dcterms:modified xsi:type="dcterms:W3CDTF">2019-03-04T01:12:07Z</dcterms:modified>
</cp:coreProperties>
</file>