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68" r:id="rId2"/>
    <p:sldId id="256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6"/>
    <p:restoredTop sz="94643"/>
  </p:normalViewPr>
  <p:slideViewPr>
    <p:cSldViewPr snapToGrid="0" snapToObjects="1">
      <p:cViewPr varScale="1">
        <p:scale>
          <a:sx n="85" d="100"/>
          <a:sy n="85" d="100"/>
        </p:scale>
        <p:origin x="15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March 5,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March 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March 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5,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March 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March 5,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March 5,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March 5,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March 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March 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5,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hyperlink" Target="https://www.youtube.com/watch?v=chYBlArm9A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460F3-F76D-4440-B897-2CE83BFE2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FB871-8F16-DA47-8CAE-F3F48646A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What is the “White Man’s Burden” and how does it relate to Filipinos in the early 1900’s?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Describe the Boxer Rebellion.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What was the significance of the </a:t>
            </a:r>
          </a:p>
          <a:p>
            <a:r>
              <a:rPr lang="en-US" dirty="0"/>
              <a:t>Philippine-American conflict after the </a:t>
            </a:r>
          </a:p>
          <a:p>
            <a:r>
              <a:rPr lang="en-US" dirty="0"/>
              <a:t>Spanish-American War?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06FE78-17D2-184F-9106-2DBF4ED86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059" y="2517900"/>
            <a:ext cx="2833141" cy="383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30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60363"/>
            <a:ext cx="8056563" cy="6092825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0" dirty="0"/>
              <a:t>Rather than allow Europeans to intervene to collect debts, </a:t>
            </a:r>
            <a:r>
              <a:rPr lang="en-US" sz="2800" dirty="0">
                <a:solidFill>
                  <a:srgbClr val="0000FF"/>
                </a:solidFill>
              </a:rPr>
              <a:t>Roosevelt declared in 1904 that the U.S. would instead intervene for Europe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The U.S. would send gunboats to Latin American nations that were delinquent in paying their European debts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0" dirty="0"/>
              <a:t>U.S. troops would occupy the country’s major ports until debts were paid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Over the next 20 years, </a:t>
            </a:r>
            <a:r>
              <a:rPr lang="en-US" sz="2800" dirty="0"/>
              <a:t>U.S. Presidents used the </a:t>
            </a:r>
            <a:r>
              <a:rPr lang="en-US" sz="2800" u="sng" dirty="0">
                <a:solidFill>
                  <a:srgbClr val="0000FF"/>
                </a:solidFill>
              </a:rPr>
              <a:t>Roosevelt Corollary </a:t>
            </a:r>
            <a:r>
              <a:rPr lang="en-US" sz="2800" dirty="0"/>
              <a:t>to justify sending U.S. forces into Latin America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/>
              <a:t>International Police Power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Was not popular with many Latin Americans who thought that they could police themselves</a:t>
            </a:r>
          </a:p>
          <a:p>
            <a:pPr marL="914400" lvl="1" indent="-457200">
              <a:buFont typeface="Arial"/>
              <a:buChar char="•"/>
            </a:pPr>
            <a:endParaRPr lang="en-US" sz="28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910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/>
              <a:t>What was Taft’s “Dollar Diplomacy”?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784" y="1570608"/>
            <a:ext cx="8341594" cy="4967767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0" dirty="0"/>
              <a:t>President Taft succeeded Teddy as POTUS</a:t>
            </a:r>
          </a:p>
          <a:p>
            <a:pPr marL="457200" indent="-4572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Dollar Diplomacy </a:t>
            </a:r>
            <a:r>
              <a:rPr lang="en-US" sz="2800" dirty="0">
                <a:solidFill>
                  <a:srgbClr val="0000FF"/>
                </a:solidFill>
                <a:sym typeface="Wingdings"/>
              </a:rPr>
              <a:t> Taft’s use of U.S. investment dollars (instead of battleships) to expand U.S. influence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>
                <a:sym typeface="Wingdings"/>
              </a:rPr>
              <a:t>Guarantee loans made to foreign countries by American business people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442463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48" y="152718"/>
            <a:ext cx="8444576" cy="1371600"/>
          </a:xfrm>
        </p:spPr>
        <p:txBody>
          <a:bodyPr>
            <a:normAutofit/>
          </a:bodyPr>
          <a:lstStyle/>
          <a:p>
            <a:r>
              <a:rPr lang="en-US" dirty="0"/>
              <a:t>What Was Woodrow Wilson’s “Moral Diplomacy”?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107523" cy="4820097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0" dirty="0"/>
              <a:t>President Wilson succeeded Taft as POTUS</a:t>
            </a:r>
          </a:p>
          <a:p>
            <a:pPr marL="457200" indent="-4572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Moral Diplomacy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  <a:sym typeface="Wingdings"/>
              </a:rPr>
              <a:t> Wilson’s foreign policy to “promote human rights, national integrity, and opportunity” instead of military force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>
                <a:sym typeface="Wingdings"/>
              </a:rPr>
              <a:t>Opposed imperialism, big stick diplomacy, and dollar diplomacy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  <a:sym typeface="Wingdings"/>
              </a:rPr>
              <a:t>Failed miserably</a:t>
            </a:r>
          </a:p>
          <a:p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414741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4834" cy="1371600"/>
          </a:xfrm>
        </p:spPr>
        <p:txBody>
          <a:bodyPr>
            <a:normAutofit/>
          </a:bodyPr>
          <a:lstStyle/>
          <a:p>
            <a:r>
              <a:rPr lang="en-US" dirty="0"/>
              <a:t>What were Failures of Wilson’s Moral Diplomacy?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595" y="1524318"/>
            <a:ext cx="8436042" cy="52367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He used U.S. military to straighten out financial problems in Central America and the Caribbean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Used U.S. military in Nicaragua, Haiti, and the Dominican Republic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0" dirty="0"/>
              <a:t>Argued the use of force was necessary to maintain “stability in the region”</a:t>
            </a:r>
          </a:p>
        </p:txBody>
      </p:sp>
    </p:spTree>
    <p:extLst>
      <p:ext uri="{BB962C8B-B14F-4D97-AF65-F5344CB8AC3E}">
        <p14:creationId xmlns:p14="http://schemas.microsoft.com/office/powerpoint/2010/main" val="290917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en-US" sz="6000" dirty="0"/>
            </a:br>
            <a:r>
              <a:rPr lang="en-US" sz="4800" dirty="0"/>
              <a:t>The United States and Latin America</a:t>
            </a:r>
          </a:p>
        </p:txBody>
      </p:sp>
    </p:spTree>
    <p:extLst>
      <p:ext uri="{BB962C8B-B14F-4D97-AF65-F5344CB8AC3E}">
        <p14:creationId xmlns:p14="http://schemas.microsoft.com/office/powerpoint/2010/main" val="4087037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21758" cy="1371600"/>
          </a:xfrm>
        </p:spPr>
        <p:txBody>
          <a:bodyPr/>
          <a:lstStyle/>
          <a:p>
            <a:r>
              <a:rPr lang="en-US" dirty="0"/>
              <a:t>What was the Platt Amendment?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57" y="1752600"/>
            <a:ext cx="8461740" cy="4820097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0" dirty="0"/>
              <a:t>After the Spanish-American War, Americans called for a more prominent role in </a:t>
            </a:r>
            <a:r>
              <a:rPr lang="en-US" sz="2800" dirty="0">
                <a:solidFill>
                  <a:srgbClr val="0000FF"/>
                </a:solidFill>
              </a:rPr>
              <a:t>Latin America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Seen as the nation’s backyard and a sphere of influence</a:t>
            </a:r>
            <a:r>
              <a:rPr lang="en-US" sz="2400" dirty="0"/>
              <a:t> in which other great powers should be excluded</a:t>
            </a:r>
          </a:p>
          <a:p>
            <a:pPr marL="457200" indent="-4572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The Platt Amendment (</a:t>
            </a:r>
            <a:r>
              <a:rPr lang="en-US" sz="2800" dirty="0">
                <a:solidFill>
                  <a:srgbClr val="0000FF"/>
                </a:solidFill>
              </a:rPr>
              <a:t>1901) </a:t>
            </a:r>
            <a:r>
              <a:rPr lang="en-US" sz="28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en-US" sz="2800" dirty="0">
                <a:solidFill>
                  <a:srgbClr val="0000FF"/>
                </a:solidFill>
              </a:rPr>
              <a:t>made Cuba a US protectorate, allowing the U.S. to control Cuban foreign policy</a:t>
            </a:r>
          </a:p>
        </p:txBody>
      </p:sp>
    </p:spTree>
    <p:extLst>
      <p:ext uri="{BB962C8B-B14F-4D97-AF65-F5344CB8AC3E}">
        <p14:creationId xmlns:p14="http://schemas.microsoft.com/office/powerpoint/2010/main" val="81578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446188"/>
            <a:ext cx="8124687" cy="6109348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0" dirty="0"/>
              <a:t>The U.S. required Cuba to accept the terms of the Platt Amendment before removing U.S. troops</a:t>
            </a:r>
          </a:p>
          <a:p>
            <a:pPr marL="914400" lvl="1" indent="-457200">
              <a:buFont typeface="Arial"/>
              <a:buChar char="•"/>
            </a:pPr>
            <a:r>
              <a:rPr lang="en-US" sz="2200" dirty="0"/>
              <a:t>Prohibited treaties with foreign powers that would impair Cuban independence</a:t>
            </a:r>
          </a:p>
          <a:p>
            <a:pPr marL="914400" lvl="1" indent="-457200">
              <a:buFont typeface="Arial"/>
              <a:buChar char="•"/>
            </a:pPr>
            <a:r>
              <a:rPr lang="en-US" sz="2200" b="0" dirty="0"/>
              <a:t>Prohibited any excessive public debt</a:t>
            </a:r>
          </a:p>
          <a:p>
            <a:pPr marL="914400" lvl="1" indent="-457200">
              <a:buFont typeface="Arial"/>
              <a:buChar char="•"/>
            </a:pPr>
            <a:r>
              <a:rPr lang="en-US" sz="2200" dirty="0"/>
              <a:t>Permitted the U.S. to intervene in Cuban affairs to protect liberty and maintain law &amp; order</a:t>
            </a:r>
          </a:p>
          <a:p>
            <a:pPr marL="914400" lvl="1" indent="-457200">
              <a:buFont typeface="Arial"/>
              <a:buChar char="•"/>
            </a:pPr>
            <a:r>
              <a:rPr lang="en-US" sz="2200" b="0" dirty="0"/>
              <a:t>Allowed the U.S. to maintain military bases in Cuba (Guantanamo Bay)</a:t>
            </a:r>
          </a:p>
          <a:p>
            <a:pPr marL="914400" lvl="1" indent="-457200">
              <a:buFont typeface="Arial"/>
              <a:buChar char="•"/>
            </a:pPr>
            <a:endParaRPr lang="en-US" sz="2400" dirty="0"/>
          </a:p>
          <a:p>
            <a:pPr marL="914400" lvl="1" indent="-457200">
              <a:buFont typeface="Arial"/>
              <a:buChar char="•"/>
            </a:pPr>
            <a:r>
              <a:rPr lang="en-US" sz="2400" b="0" dirty="0"/>
              <a:t>In a nutshell: </a:t>
            </a:r>
            <a:r>
              <a:rPr lang="en-US" sz="2400" b="1" dirty="0">
                <a:solidFill>
                  <a:srgbClr val="0000FF"/>
                </a:solidFill>
              </a:rPr>
              <a:t>the U.S. has the right to intervene with troops &amp; maintain a military base in Cuba</a:t>
            </a:r>
          </a:p>
        </p:txBody>
      </p:sp>
    </p:spTree>
    <p:extLst>
      <p:ext uri="{BB962C8B-B14F-4D97-AF65-F5344CB8AC3E}">
        <p14:creationId xmlns:p14="http://schemas.microsoft.com/office/powerpoint/2010/main" val="2040234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32FB3-C5F7-7745-BF09-6B856117E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Cuba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8E11A-F6C6-3744-A593-28E17AB4B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Cuba Today: </a:t>
            </a:r>
            <a:r>
              <a:rPr lang="en-US" dirty="0">
                <a:solidFill>
                  <a:srgbClr val="0000FF"/>
                </a:solidFill>
                <a:hlinkClick r:id="rId2"/>
              </a:rPr>
              <a:t>https://www.youtube.com/watch?v=chYBlArm9Ao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E4BA3D-0EAA-444A-9CAA-44320DD723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37" y="2480225"/>
            <a:ext cx="7900857" cy="422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468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29" y="152718"/>
            <a:ext cx="8324429" cy="1371600"/>
          </a:xfrm>
        </p:spPr>
        <p:txBody>
          <a:bodyPr/>
          <a:lstStyle/>
          <a:p>
            <a:r>
              <a:rPr lang="en-US" dirty="0"/>
              <a:t>What was Teddy Roosevelt’s “Big Stick Diplomacy”?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54959"/>
            <a:ext cx="4856813" cy="487375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/>
              <a:t>1901 </a:t>
            </a:r>
            <a:r>
              <a:rPr lang="en-US" b="0" dirty="0">
                <a:sym typeface="Wingdings"/>
              </a:rPr>
              <a:t> Roosevelt succeeded McKinley as POTUS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sym typeface="Wingdings"/>
              </a:rPr>
              <a:t>Roosevelt’s foreign policy motto was “speak softly and carry a big stick”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ym typeface="Wingdings"/>
              </a:rPr>
              <a:t>What do you think this means?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>
                <a:sym typeface="Wingdings"/>
              </a:rPr>
              <a:t>Use Caution when dealing with others but always have the military power to back it up</a:t>
            </a:r>
          </a:p>
          <a:p>
            <a:pPr marL="800100" lvl="1" indent="-342900">
              <a:buFont typeface="Arial"/>
              <a:buChar char="•"/>
            </a:pPr>
            <a:endParaRPr lang="en-US" dirty="0">
              <a:solidFill>
                <a:srgbClr val="0000FF"/>
              </a:solidFill>
              <a:sym typeface="Wingdings"/>
            </a:endParaRPr>
          </a:p>
          <a:p>
            <a:pPr marL="342900" indent="-342900">
              <a:buFont typeface="Arial"/>
              <a:buChar char="•"/>
            </a:pPr>
            <a:r>
              <a:rPr lang="en-US" b="0" dirty="0">
                <a:sym typeface="Wingdings"/>
              </a:rPr>
              <a:t>The press labeled </a:t>
            </a:r>
            <a:r>
              <a:rPr lang="en-US" dirty="0">
                <a:solidFill>
                  <a:srgbClr val="0000FF"/>
                </a:solidFill>
                <a:sym typeface="Wingdings"/>
              </a:rPr>
              <a:t>Roosevelt’s aggressive foreign policy</a:t>
            </a:r>
            <a:r>
              <a:rPr lang="en-US" dirty="0">
                <a:sym typeface="Wingdings"/>
              </a:rPr>
              <a:t> </a:t>
            </a:r>
            <a:r>
              <a:rPr lang="en-US" u="sng" dirty="0">
                <a:solidFill>
                  <a:srgbClr val="0000FF"/>
                </a:solidFill>
                <a:sym typeface="Wingdings"/>
              </a:rPr>
              <a:t>“big stick” diplomacy</a:t>
            </a:r>
            <a:endParaRPr lang="en-US" u="sng" dirty="0">
              <a:solidFill>
                <a:srgbClr val="0000FF"/>
              </a:solidFill>
            </a:endParaRPr>
          </a:p>
        </p:txBody>
      </p:sp>
      <p:pic>
        <p:nvPicPr>
          <p:cNvPr id="4" name="Picture 3" descr="14.4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05200"/>
            <a:ext cx="4347002" cy="299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430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49" y="291739"/>
            <a:ext cx="8238610" cy="6246635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The Panama Canal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Roosevelt wanted to build a canal through Panama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Columbia controlled Panama and refused to allow U.S. to build it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The U.S. encouraged and supported a Panamanian revolution against Colombia in 1903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0" dirty="0"/>
              <a:t>The new Panamanian government signed a treaty granting the U.S. long-term control of the canal zone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/>
              <a:t>Canal building began in 1904 and was completed in 1914</a:t>
            </a:r>
          </a:p>
          <a:p>
            <a:pPr marL="1600200" lvl="2" indent="-457200">
              <a:buFont typeface="Arial"/>
              <a:buChar char="•"/>
            </a:pPr>
            <a:r>
              <a:rPr lang="en-US" sz="2200" b="1" u="sng" dirty="0">
                <a:solidFill>
                  <a:srgbClr val="0000FF"/>
                </a:solidFill>
              </a:rPr>
              <a:t>Critics claimed that Roosevelt was following the policy of imperialism</a:t>
            </a:r>
          </a:p>
        </p:txBody>
      </p:sp>
    </p:spTree>
    <p:extLst>
      <p:ext uri="{BB962C8B-B14F-4D97-AF65-F5344CB8AC3E}">
        <p14:creationId xmlns:p14="http://schemas.microsoft.com/office/powerpoint/2010/main" val="1361003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4.4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07" y="3957781"/>
            <a:ext cx="5102855" cy="2623866"/>
          </a:xfrm>
          <a:prstGeom prst="rect">
            <a:avLst/>
          </a:prstGeom>
        </p:spPr>
      </p:pic>
      <p:pic>
        <p:nvPicPr>
          <p:cNvPr id="5" name="Picture 4" descr="14.4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01" y="199502"/>
            <a:ext cx="4650342" cy="3552346"/>
          </a:xfrm>
          <a:prstGeom prst="rect">
            <a:avLst/>
          </a:prstGeom>
        </p:spPr>
      </p:pic>
      <p:pic>
        <p:nvPicPr>
          <p:cNvPr id="6" name="Picture 5" descr="14.4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343" y="1313968"/>
            <a:ext cx="3996621" cy="264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349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37" y="152718"/>
            <a:ext cx="9165455" cy="1185847"/>
          </a:xfrm>
        </p:spPr>
        <p:txBody>
          <a:bodyPr>
            <a:normAutofit/>
          </a:bodyPr>
          <a:lstStyle/>
          <a:p>
            <a:r>
              <a:rPr lang="en-US" sz="3000" dirty="0"/>
              <a:t>What was the Roosevelt Corollary to the Monroe Doctrine?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10176"/>
            <a:ext cx="4835237" cy="5011038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/>
              <a:t>European intervention in Latin America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>
                <a:solidFill>
                  <a:srgbClr val="0000FF"/>
                </a:solidFill>
              </a:rPr>
              <a:t>Roosevelt feared that Latin American nations that could not pay off debts to European nations </a:t>
            </a:r>
            <a:r>
              <a:rPr lang="en-US" dirty="0"/>
              <a:t>might fall under European control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/>
              <a:t>European control of Latin American nationals would violate the Monroe Doctrine</a:t>
            </a:r>
          </a:p>
          <a:p>
            <a:pPr marL="800100" lvl="1" indent="-342900">
              <a:buFont typeface="Arial"/>
              <a:buChar char="•"/>
            </a:pPr>
            <a:r>
              <a:rPr lang="en-US" b="1" u="sng" dirty="0">
                <a:solidFill>
                  <a:srgbClr val="0000FF"/>
                </a:solidFill>
              </a:rPr>
              <a:t>Monroe Doctrine</a:t>
            </a:r>
            <a:r>
              <a:rPr lang="en-US" b="1" dirty="0">
                <a:solidFill>
                  <a:srgbClr val="0000FF"/>
                </a:solidFill>
              </a:rPr>
              <a:t>: </a:t>
            </a:r>
            <a:r>
              <a:rPr lang="en-US" b="1" dirty="0"/>
              <a:t>demanded that European countries stay out of the affairs of Latin America</a:t>
            </a:r>
          </a:p>
          <a:p>
            <a:pPr lvl="1" indent="0">
              <a:buNone/>
            </a:pPr>
            <a:endParaRPr lang="en-US" sz="2800" b="0" dirty="0"/>
          </a:p>
        </p:txBody>
      </p:sp>
      <p:pic>
        <p:nvPicPr>
          <p:cNvPr id="4" name="Picture 3" descr="14.4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23" y="2253603"/>
            <a:ext cx="3254966" cy="363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83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1418</TotalTime>
  <Words>677</Words>
  <Application>Microsoft Macintosh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Arial Black</vt:lpstr>
      <vt:lpstr>Essential</vt:lpstr>
      <vt:lpstr>Bell ringer #6</vt:lpstr>
      <vt:lpstr> The United States and Latin America</vt:lpstr>
      <vt:lpstr>What was the Platt Amendment?</vt:lpstr>
      <vt:lpstr>PowerPoint Presentation</vt:lpstr>
      <vt:lpstr>Cuba Today</vt:lpstr>
      <vt:lpstr>What was Teddy Roosevelt’s “Big Stick Diplomacy”?</vt:lpstr>
      <vt:lpstr>PowerPoint Presentation</vt:lpstr>
      <vt:lpstr>PowerPoint Presentation</vt:lpstr>
      <vt:lpstr>What was the Roosevelt Corollary to the Monroe Doctrine?</vt:lpstr>
      <vt:lpstr>PowerPoint Presentation</vt:lpstr>
      <vt:lpstr>What was Taft’s “Dollar Diplomacy”? </vt:lpstr>
      <vt:lpstr>What Was Woodrow Wilson’s “Moral Diplomacy”? </vt:lpstr>
      <vt:lpstr>What were Failures of Wilson’s Moral Diplomacy?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14. 4 The United States and Latin America</dc:title>
  <dc:creator>Ryan Abrams</dc:creator>
  <cp:lastModifiedBy>Taylor Hunter</cp:lastModifiedBy>
  <cp:revision>23</cp:revision>
  <dcterms:created xsi:type="dcterms:W3CDTF">2016-02-10T16:18:45Z</dcterms:created>
  <dcterms:modified xsi:type="dcterms:W3CDTF">2019-03-06T16:13:12Z</dcterms:modified>
</cp:coreProperties>
</file>