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1" r:id="rId4"/>
    <p:sldId id="258" r:id="rId5"/>
    <p:sldId id="259" r:id="rId6"/>
    <p:sldId id="260" r:id="rId7"/>
    <p:sldId id="264"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90"/>
  </p:normalViewPr>
  <p:slideViewPr>
    <p:cSldViewPr snapToGrid="0" snapToObjects="1">
      <p:cViewPr varScale="1">
        <p:scale>
          <a:sx n="99" d="100"/>
          <a:sy n="99" d="100"/>
        </p:scale>
        <p:origin x="52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5E73EAF7-CE22-E445-AFFD-154503FA7CB8}" type="datetimeFigureOut">
              <a:rPr lang="en-US" smtClean="0"/>
              <a:t>10/9/19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DB4951-05FB-EE47-B8C5-D92638CBC9C1}" type="slidenum">
              <a:rPr lang="en-US" smtClean="0"/>
              <a:t>‹#›</a:t>
            </a:fld>
            <a:endParaRPr lang="en-US"/>
          </a:p>
        </p:txBody>
      </p:sp>
    </p:spTree>
    <p:extLst>
      <p:ext uri="{BB962C8B-B14F-4D97-AF65-F5344CB8AC3E}">
        <p14:creationId xmlns:p14="http://schemas.microsoft.com/office/powerpoint/2010/main" val="52349568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73EAF7-CE22-E445-AFFD-154503FA7CB8}" type="datetimeFigureOut">
              <a:rPr lang="en-US" smtClean="0"/>
              <a:t>10/9/19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B4951-05FB-EE47-B8C5-D92638CBC9C1}" type="slidenum">
              <a:rPr lang="en-US" smtClean="0"/>
              <a:t>‹#›</a:t>
            </a:fld>
            <a:endParaRPr lang="en-US"/>
          </a:p>
        </p:txBody>
      </p:sp>
    </p:spTree>
    <p:extLst>
      <p:ext uri="{BB962C8B-B14F-4D97-AF65-F5344CB8AC3E}">
        <p14:creationId xmlns:p14="http://schemas.microsoft.com/office/powerpoint/2010/main" val="3877681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73EAF7-CE22-E445-AFFD-154503FA7CB8}" type="datetimeFigureOut">
              <a:rPr lang="en-US" smtClean="0"/>
              <a:t>10/9/19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B4951-05FB-EE47-B8C5-D92638CBC9C1}" type="slidenum">
              <a:rPr lang="en-US" smtClean="0"/>
              <a:t>‹#›</a:t>
            </a:fld>
            <a:endParaRPr lang="en-US"/>
          </a:p>
        </p:txBody>
      </p:sp>
    </p:spTree>
    <p:extLst>
      <p:ext uri="{BB962C8B-B14F-4D97-AF65-F5344CB8AC3E}">
        <p14:creationId xmlns:p14="http://schemas.microsoft.com/office/powerpoint/2010/main" val="2649296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73EAF7-CE22-E445-AFFD-154503FA7CB8}" type="datetimeFigureOut">
              <a:rPr lang="en-US" smtClean="0"/>
              <a:t>10/9/19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DB4951-05FB-EE47-B8C5-D92638CBC9C1}" type="slidenum">
              <a:rPr lang="en-US" smtClean="0"/>
              <a:t>‹#›</a:t>
            </a:fld>
            <a:endParaRPr lang="en-US"/>
          </a:p>
        </p:txBody>
      </p:sp>
    </p:spTree>
    <p:extLst>
      <p:ext uri="{BB962C8B-B14F-4D97-AF65-F5344CB8AC3E}">
        <p14:creationId xmlns:p14="http://schemas.microsoft.com/office/powerpoint/2010/main" val="1686979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5E73EAF7-CE22-E445-AFFD-154503FA7CB8}" type="datetimeFigureOut">
              <a:rPr lang="en-US" smtClean="0"/>
              <a:t>10/9/19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DB4951-05FB-EE47-B8C5-D92638CBC9C1}" type="slidenum">
              <a:rPr lang="en-US" smtClean="0"/>
              <a:t>‹#›</a:t>
            </a:fld>
            <a:endParaRPr lang="en-US"/>
          </a:p>
        </p:txBody>
      </p:sp>
    </p:spTree>
    <p:extLst>
      <p:ext uri="{BB962C8B-B14F-4D97-AF65-F5344CB8AC3E}">
        <p14:creationId xmlns:p14="http://schemas.microsoft.com/office/powerpoint/2010/main" val="341001432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E73EAF7-CE22-E445-AFFD-154503FA7CB8}" type="datetimeFigureOut">
              <a:rPr lang="en-US" smtClean="0"/>
              <a:t>10/9/19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C5DB4951-05FB-EE47-B8C5-D92638CBC9C1}" type="slidenum">
              <a:rPr lang="en-US" smtClean="0"/>
              <a:t>‹#›</a:t>
            </a:fld>
            <a:endParaRPr lang="en-US"/>
          </a:p>
        </p:txBody>
      </p:sp>
    </p:spTree>
    <p:extLst>
      <p:ext uri="{BB962C8B-B14F-4D97-AF65-F5344CB8AC3E}">
        <p14:creationId xmlns:p14="http://schemas.microsoft.com/office/powerpoint/2010/main" val="1188231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5E73EAF7-CE22-E445-AFFD-154503FA7CB8}" type="datetimeFigureOut">
              <a:rPr lang="en-US" smtClean="0"/>
              <a:t>10/9/19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DB4951-05FB-EE47-B8C5-D92638CBC9C1}"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4265377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73EAF7-CE22-E445-AFFD-154503FA7CB8}" type="datetimeFigureOut">
              <a:rPr lang="en-US" smtClean="0"/>
              <a:t>10/9/19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DB4951-05FB-EE47-B8C5-D92638CBC9C1}" type="slidenum">
              <a:rPr lang="en-US" smtClean="0"/>
              <a:t>‹#›</a:t>
            </a:fld>
            <a:endParaRPr lang="en-US"/>
          </a:p>
        </p:txBody>
      </p:sp>
    </p:spTree>
    <p:extLst>
      <p:ext uri="{BB962C8B-B14F-4D97-AF65-F5344CB8AC3E}">
        <p14:creationId xmlns:p14="http://schemas.microsoft.com/office/powerpoint/2010/main" val="1501955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73EAF7-CE22-E445-AFFD-154503FA7CB8}" type="datetimeFigureOut">
              <a:rPr lang="en-US" smtClean="0"/>
              <a:t>10/9/19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DB4951-05FB-EE47-B8C5-D92638CBC9C1}" type="slidenum">
              <a:rPr lang="en-US" smtClean="0"/>
              <a:t>‹#›</a:t>
            </a:fld>
            <a:endParaRPr lang="en-US"/>
          </a:p>
        </p:txBody>
      </p:sp>
    </p:spTree>
    <p:extLst>
      <p:ext uri="{BB962C8B-B14F-4D97-AF65-F5344CB8AC3E}">
        <p14:creationId xmlns:p14="http://schemas.microsoft.com/office/powerpoint/2010/main" val="4104489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5E73EAF7-CE22-E445-AFFD-154503FA7CB8}" type="datetimeFigureOut">
              <a:rPr lang="en-US" smtClean="0"/>
              <a:t>10/9/19</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C5DB4951-05FB-EE47-B8C5-D92638CBC9C1}" type="slidenum">
              <a:rPr lang="en-US" smtClean="0"/>
              <a:t>‹#›</a:t>
            </a:fld>
            <a:endParaRPr lang="en-US"/>
          </a:p>
        </p:txBody>
      </p:sp>
    </p:spTree>
    <p:extLst>
      <p:ext uri="{BB962C8B-B14F-4D97-AF65-F5344CB8AC3E}">
        <p14:creationId xmlns:p14="http://schemas.microsoft.com/office/powerpoint/2010/main" val="2553572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5E73EAF7-CE22-E445-AFFD-154503FA7CB8}" type="datetimeFigureOut">
              <a:rPr lang="en-US" smtClean="0"/>
              <a:t>10/9/19</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C5DB4951-05FB-EE47-B8C5-D92638CBC9C1}" type="slidenum">
              <a:rPr lang="en-US" smtClean="0"/>
              <a:t>‹#›</a:t>
            </a:fld>
            <a:endParaRPr lang="en-US"/>
          </a:p>
        </p:txBody>
      </p:sp>
    </p:spTree>
    <p:extLst>
      <p:ext uri="{BB962C8B-B14F-4D97-AF65-F5344CB8AC3E}">
        <p14:creationId xmlns:p14="http://schemas.microsoft.com/office/powerpoint/2010/main" val="1773532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5E73EAF7-CE22-E445-AFFD-154503FA7CB8}" type="datetimeFigureOut">
              <a:rPr lang="en-US" smtClean="0"/>
              <a:t>10/9/19</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C5DB4951-05FB-EE47-B8C5-D92638CBC9C1}" type="slidenum">
              <a:rPr lang="en-US" smtClean="0"/>
              <a:t>‹#›</a:t>
            </a:fld>
            <a:endParaRPr lang="en-US"/>
          </a:p>
        </p:txBody>
      </p:sp>
    </p:spTree>
    <p:extLst>
      <p:ext uri="{BB962C8B-B14F-4D97-AF65-F5344CB8AC3E}">
        <p14:creationId xmlns:p14="http://schemas.microsoft.com/office/powerpoint/2010/main" val="19940298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05CA0-7817-5449-AC82-32688C8D9E19}"/>
              </a:ext>
            </a:extLst>
          </p:cNvPr>
          <p:cNvSpPr>
            <a:spLocks noGrp="1"/>
          </p:cNvSpPr>
          <p:nvPr>
            <p:ph type="ctrTitle"/>
          </p:nvPr>
        </p:nvSpPr>
        <p:spPr/>
        <p:txBody>
          <a:bodyPr/>
          <a:lstStyle/>
          <a:p>
            <a:r>
              <a:rPr lang="en-US" dirty="0"/>
              <a:t>Unit 3 review </a:t>
            </a:r>
          </a:p>
        </p:txBody>
      </p:sp>
      <p:sp>
        <p:nvSpPr>
          <p:cNvPr id="3" name="Subtitle 2">
            <a:extLst>
              <a:ext uri="{FF2B5EF4-FFF2-40B4-BE49-F238E27FC236}">
                <a16:creationId xmlns:a16="http://schemas.microsoft.com/office/drawing/2014/main" id="{9729F971-B20B-F547-A87F-D3AEAA3BD8B3}"/>
              </a:ext>
            </a:extLst>
          </p:cNvPr>
          <p:cNvSpPr>
            <a:spLocks noGrp="1"/>
          </p:cNvSpPr>
          <p:nvPr>
            <p:ph type="subTitle" idx="1"/>
          </p:nvPr>
        </p:nvSpPr>
        <p:spPr/>
        <p:txBody>
          <a:bodyPr/>
          <a:lstStyle/>
          <a:p>
            <a:r>
              <a:rPr lang="en-US" dirty="0"/>
              <a:t>Unit 3 Middle Ages</a:t>
            </a:r>
          </a:p>
        </p:txBody>
      </p:sp>
    </p:spTree>
    <p:extLst>
      <p:ext uri="{BB962C8B-B14F-4D97-AF65-F5344CB8AC3E}">
        <p14:creationId xmlns:p14="http://schemas.microsoft.com/office/powerpoint/2010/main" val="3177312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FE4947-A74A-2F45-A400-5F8286831F91}"/>
              </a:ext>
            </a:extLst>
          </p:cNvPr>
          <p:cNvSpPr>
            <a:spLocks noGrp="1"/>
          </p:cNvSpPr>
          <p:nvPr>
            <p:ph idx="1"/>
          </p:nvPr>
        </p:nvSpPr>
        <p:spPr>
          <a:xfrm>
            <a:off x="459099" y="355117"/>
            <a:ext cx="3803808" cy="790956"/>
          </a:xfrm>
        </p:spPr>
        <p:txBody>
          <a:bodyPr>
            <a:normAutofit fontScale="92500" lnSpcReduction="20000"/>
          </a:bodyPr>
          <a:lstStyle/>
          <a:p>
            <a:pPr marL="0" indent="0">
              <a:buNone/>
            </a:pPr>
            <a:r>
              <a:rPr lang="en-US" sz="2800" dirty="0">
                <a:solidFill>
                  <a:schemeClr val="bg1">
                    <a:lumMod val="50000"/>
                  </a:schemeClr>
                </a:solidFill>
              </a:rPr>
              <a:t>1. </a:t>
            </a:r>
            <a:r>
              <a:rPr lang="en-US" sz="2800" dirty="0"/>
              <a:t>Describe European Feudalism:</a:t>
            </a:r>
          </a:p>
        </p:txBody>
      </p:sp>
      <p:pic>
        <p:nvPicPr>
          <p:cNvPr id="4" name="image4.jpg">
            <a:extLst>
              <a:ext uri="{FF2B5EF4-FFF2-40B4-BE49-F238E27FC236}">
                <a16:creationId xmlns:a16="http://schemas.microsoft.com/office/drawing/2014/main" id="{D3596FF3-EADD-814E-A763-55DC515530B7}"/>
              </a:ext>
            </a:extLst>
          </p:cNvPr>
          <p:cNvPicPr/>
          <p:nvPr/>
        </p:nvPicPr>
        <p:blipFill>
          <a:blip r:embed="rId2"/>
          <a:srcRect l="5244" r="23422" b="55589"/>
          <a:stretch>
            <a:fillRect/>
          </a:stretch>
        </p:blipFill>
        <p:spPr>
          <a:xfrm>
            <a:off x="3309870" y="1043041"/>
            <a:ext cx="5795493" cy="5074423"/>
          </a:xfrm>
          <a:prstGeom prst="rect">
            <a:avLst/>
          </a:prstGeom>
          <a:ln/>
        </p:spPr>
      </p:pic>
    </p:spTree>
    <p:extLst>
      <p:ext uri="{BB962C8B-B14F-4D97-AF65-F5344CB8AC3E}">
        <p14:creationId xmlns:p14="http://schemas.microsoft.com/office/powerpoint/2010/main" val="2081605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FDCDE7-2219-E646-A8FC-BAC571975923}"/>
              </a:ext>
            </a:extLst>
          </p:cNvPr>
          <p:cNvSpPr>
            <a:spLocks noGrp="1"/>
          </p:cNvSpPr>
          <p:nvPr>
            <p:ph idx="1"/>
          </p:nvPr>
        </p:nvSpPr>
        <p:spPr>
          <a:xfrm>
            <a:off x="287867" y="1100668"/>
            <a:ext cx="5215465" cy="4978160"/>
          </a:xfrm>
        </p:spPr>
        <p:txBody>
          <a:bodyPr>
            <a:normAutofit/>
          </a:bodyPr>
          <a:lstStyle/>
          <a:p>
            <a:pPr marL="0" indent="0">
              <a:buNone/>
            </a:pPr>
            <a:r>
              <a:rPr lang="en-US" sz="3600" dirty="0">
                <a:solidFill>
                  <a:schemeClr val="bg1">
                    <a:lumMod val="50000"/>
                  </a:schemeClr>
                </a:solidFill>
              </a:rPr>
              <a:t>2. </a:t>
            </a:r>
            <a:r>
              <a:rPr lang="en-US" sz="3600" dirty="0"/>
              <a:t>Which type of political system and social order is shown in this diagram?</a:t>
            </a:r>
          </a:p>
          <a:p>
            <a:pPr marL="742950" indent="-742950">
              <a:buFont typeface="+mj-lt"/>
              <a:buAutoNum type="arabicPeriod"/>
            </a:pPr>
            <a:endParaRPr lang="en-US" sz="3600" dirty="0"/>
          </a:p>
          <a:p>
            <a:pPr marL="0" indent="0">
              <a:buNone/>
            </a:pPr>
            <a:r>
              <a:rPr lang="en-US" sz="3600" dirty="0">
                <a:solidFill>
                  <a:schemeClr val="bg1">
                    <a:lumMod val="50000"/>
                  </a:schemeClr>
                </a:solidFill>
              </a:rPr>
              <a:t>3. </a:t>
            </a:r>
            <a:r>
              <a:rPr lang="en-US" sz="3600" dirty="0"/>
              <a:t>What was be the European counterpart to the Samurai in Japanese society?</a:t>
            </a:r>
          </a:p>
          <a:p>
            <a:endParaRPr lang="en-US" dirty="0"/>
          </a:p>
        </p:txBody>
      </p:sp>
      <p:pic>
        <p:nvPicPr>
          <p:cNvPr id="4" name="image5.jpg">
            <a:extLst>
              <a:ext uri="{FF2B5EF4-FFF2-40B4-BE49-F238E27FC236}">
                <a16:creationId xmlns:a16="http://schemas.microsoft.com/office/drawing/2014/main" id="{C4CBC921-BE15-E640-8BBB-A1B7BC937371}"/>
              </a:ext>
            </a:extLst>
          </p:cNvPr>
          <p:cNvPicPr/>
          <p:nvPr/>
        </p:nvPicPr>
        <p:blipFill>
          <a:blip r:embed="rId2"/>
          <a:srcRect l="16631" t="1871" r="21662" b="23088"/>
          <a:stretch>
            <a:fillRect/>
          </a:stretch>
        </p:blipFill>
        <p:spPr>
          <a:xfrm>
            <a:off x="5621868" y="0"/>
            <a:ext cx="6129866" cy="6739467"/>
          </a:xfrm>
          <a:prstGeom prst="rect">
            <a:avLst/>
          </a:prstGeom>
          <a:ln/>
        </p:spPr>
      </p:pic>
    </p:spTree>
    <p:extLst>
      <p:ext uri="{BB962C8B-B14F-4D97-AF65-F5344CB8AC3E}">
        <p14:creationId xmlns:p14="http://schemas.microsoft.com/office/powerpoint/2010/main" val="4165781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17ECA2-AC93-6A49-9BB3-B7D0216BBC37}"/>
              </a:ext>
            </a:extLst>
          </p:cNvPr>
          <p:cNvSpPr>
            <a:spLocks noGrp="1"/>
          </p:cNvSpPr>
          <p:nvPr>
            <p:ph idx="1"/>
          </p:nvPr>
        </p:nvSpPr>
        <p:spPr>
          <a:xfrm>
            <a:off x="1706201" y="5113866"/>
            <a:ext cx="9300464" cy="1647541"/>
          </a:xfrm>
        </p:spPr>
        <p:txBody>
          <a:bodyPr>
            <a:normAutofit/>
          </a:bodyPr>
          <a:lstStyle/>
          <a:p>
            <a:pPr marL="0" lvl="0" indent="0">
              <a:buNone/>
            </a:pPr>
            <a:r>
              <a:rPr lang="en-US" sz="2400" dirty="0">
                <a:solidFill>
                  <a:schemeClr val="bg1">
                    <a:lumMod val="50000"/>
                  </a:schemeClr>
                </a:solidFill>
              </a:rPr>
              <a:t>4. </a:t>
            </a:r>
            <a:r>
              <a:rPr lang="en-US" sz="2400" dirty="0"/>
              <a:t>Which of the following economic terms best describes a feudal manor?</a:t>
            </a:r>
          </a:p>
          <a:p>
            <a:pPr marL="0" indent="0">
              <a:buNone/>
            </a:pPr>
            <a:r>
              <a:rPr lang="en-US" sz="2400" dirty="0"/>
              <a:t>a. Guilds.         c. Agriculture</a:t>
            </a:r>
          </a:p>
          <a:p>
            <a:pPr marL="0" indent="0">
              <a:buNone/>
            </a:pPr>
            <a:r>
              <a:rPr lang="en-US" sz="2400" dirty="0"/>
              <a:t>b. Banking </a:t>
            </a:r>
          </a:p>
        </p:txBody>
      </p:sp>
      <p:pic>
        <p:nvPicPr>
          <p:cNvPr id="1026" name="Picture 2">
            <a:extLst>
              <a:ext uri="{FF2B5EF4-FFF2-40B4-BE49-F238E27FC236}">
                <a16:creationId xmlns:a16="http://schemas.microsoft.com/office/drawing/2014/main" id="{28CADB7A-1553-1149-83E0-85D65F310FB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2" t="328" r="-150" b="27449"/>
          <a:stretch/>
        </p:blipFill>
        <p:spPr bwMode="auto">
          <a:xfrm>
            <a:off x="1502311" y="0"/>
            <a:ext cx="9373394" cy="49789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2891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66318-5F88-1A42-B7D8-8E6B1403D428}"/>
              </a:ext>
            </a:extLst>
          </p:cNvPr>
          <p:cNvSpPr>
            <a:spLocks noGrp="1"/>
          </p:cNvSpPr>
          <p:nvPr>
            <p:ph type="title"/>
          </p:nvPr>
        </p:nvSpPr>
        <p:spPr>
          <a:xfrm>
            <a:off x="2231136" y="372264"/>
            <a:ext cx="7729728" cy="954260"/>
          </a:xfrm>
        </p:spPr>
        <p:txBody>
          <a:bodyPr/>
          <a:lstStyle/>
          <a:p>
            <a:r>
              <a:rPr lang="en-US" dirty="0"/>
              <a:t>Church v. Monarch</a:t>
            </a:r>
          </a:p>
        </p:txBody>
      </p:sp>
      <p:sp>
        <p:nvSpPr>
          <p:cNvPr id="3" name="Content Placeholder 2">
            <a:extLst>
              <a:ext uri="{FF2B5EF4-FFF2-40B4-BE49-F238E27FC236}">
                <a16:creationId xmlns:a16="http://schemas.microsoft.com/office/drawing/2014/main" id="{F81E371E-DFAF-F946-B750-CA7896B4591A}"/>
              </a:ext>
            </a:extLst>
          </p:cNvPr>
          <p:cNvSpPr>
            <a:spLocks noGrp="1"/>
          </p:cNvSpPr>
          <p:nvPr>
            <p:ph idx="1"/>
          </p:nvPr>
        </p:nvSpPr>
        <p:spPr>
          <a:xfrm>
            <a:off x="1571223" y="1532587"/>
            <a:ext cx="9118242" cy="4816698"/>
          </a:xfrm>
        </p:spPr>
        <p:txBody>
          <a:bodyPr>
            <a:normAutofit/>
          </a:bodyPr>
          <a:lstStyle/>
          <a:p>
            <a:pPr marL="0" indent="0">
              <a:buNone/>
            </a:pPr>
            <a:r>
              <a:rPr lang="en-US" sz="2800" dirty="0"/>
              <a:t>“</a:t>
            </a:r>
            <a:r>
              <a:rPr lang="en-US" sz="2800" i="1" dirty="0"/>
              <a:t>The pope is the only person whose feet are kissed by all princes.  His title is unique in the world.  He may depose [remove] emperors.”</a:t>
            </a:r>
            <a:r>
              <a:rPr lang="en-US" sz="2800" dirty="0"/>
              <a:t> – Pope Gregory VII</a:t>
            </a:r>
          </a:p>
          <a:p>
            <a:pPr marL="0" indent="0">
              <a:buNone/>
            </a:pPr>
            <a:r>
              <a:rPr lang="en-US" sz="2800" dirty="0"/>
              <a:t> </a:t>
            </a:r>
          </a:p>
          <a:p>
            <a:pPr marL="0" indent="0">
              <a:buNone/>
            </a:pPr>
            <a:r>
              <a:rPr lang="en-US" sz="2800" dirty="0"/>
              <a:t>“</a:t>
            </a:r>
            <a:r>
              <a:rPr lang="en-US" sz="2800" i="1" dirty="0"/>
              <a:t>An emperor is subject to no one by to God and justice</a:t>
            </a:r>
            <a:r>
              <a:rPr lang="en-US" sz="2800" dirty="0"/>
              <a:t>.”  - Frederick Barbarossa, Holy Roman Emperor (12th C.)</a:t>
            </a:r>
          </a:p>
          <a:p>
            <a:pPr marL="0" indent="0">
              <a:buNone/>
            </a:pPr>
            <a:endParaRPr lang="en-US" sz="2800" dirty="0"/>
          </a:p>
          <a:p>
            <a:pPr marL="0" indent="0">
              <a:buNone/>
            </a:pPr>
            <a:r>
              <a:rPr lang="en-US" sz="2800" b="1" dirty="0">
                <a:solidFill>
                  <a:schemeClr val="bg1">
                    <a:lumMod val="50000"/>
                  </a:schemeClr>
                </a:solidFill>
              </a:rPr>
              <a:t>5. </a:t>
            </a:r>
            <a:r>
              <a:rPr lang="en-US" sz="2800" b="1" dirty="0"/>
              <a:t>What do the ideas expressed in the quotations show about Medieval Europe?</a:t>
            </a:r>
          </a:p>
          <a:p>
            <a:endParaRPr lang="en-US" dirty="0"/>
          </a:p>
        </p:txBody>
      </p:sp>
    </p:spTree>
    <p:extLst>
      <p:ext uri="{BB962C8B-B14F-4D97-AF65-F5344CB8AC3E}">
        <p14:creationId xmlns:p14="http://schemas.microsoft.com/office/powerpoint/2010/main" val="3552802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F923BA-BA35-D14C-A7DC-70963162F84F}"/>
              </a:ext>
            </a:extLst>
          </p:cNvPr>
          <p:cNvSpPr>
            <a:spLocks noGrp="1"/>
          </p:cNvSpPr>
          <p:nvPr>
            <p:ph idx="1"/>
          </p:nvPr>
        </p:nvSpPr>
        <p:spPr>
          <a:xfrm>
            <a:off x="1146219" y="412124"/>
            <a:ext cx="9337183" cy="6040191"/>
          </a:xfrm>
        </p:spPr>
        <p:txBody>
          <a:bodyPr>
            <a:normAutofit/>
          </a:bodyPr>
          <a:lstStyle/>
          <a:p>
            <a:pPr marL="0" indent="0">
              <a:buNone/>
            </a:pPr>
            <a:r>
              <a:rPr lang="en-US" sz="2600" i="1" dirty="0"/>
              <a:t>“. . Your brethren who live in the [Middle] East are in urgent need of your help.... For, as most of you have heard, the Turks and the Arabs have attacked them and have conquered the territory of Romania [the Byzantine Empire] .... They have occupied more and more of the lands of those Christians .... They have killed and captured many, and have destroyed the churches and devastated the Empire .... All who die by the way, whether by land or sea, or in battle against the pagans, shall have immediate remission (forgiveness) of sins</a:t>
            </a:r>
            <a:r>
              <a:rPr lang="en-US" sz="2600" dirty="0"/>
              <a:t>.”  – Pope Urban II, 1095</a:t>
            </a:r>
          </a:p>
          <a:p>
            <a:pPr marL="0" indent="0">
              <a:buNone/>
            </a:pPr>
            <a:endParaRPr lang="en-US" sz="2600" dirty="0"/>
          </a:p>
          <a:p>
            <a:pPr marL="0" indent="0">
              <a:buNone/>
            </a:pPr>
            <a:r>
              <a:rPr lang="en-US" sz="2600" b="1" dirty="0">
                <a:solidFill>
                  <a:schemeClr val="bg1">
                    <a:lumMod val="50000"/>
                  </a:schemeClr>
                </a:solidFill>
              </a:rPr>
              <a:t>6. </a:t>
            </a:r>
            <a:r>
              <a:rPr lang="en-US" sz="2600" b="1" dirty="0"/>
              <a:t>What event is Pope Urban II referring to?</a:t>
            </a:r>
          </a:p>
          <a:p>
            <a:pPr marL="0" indent="0">
              <a:buNone/>
            </a:pPr>
            <a:r>
              <a:rPr lang="en-US" sz="2600" b="1" dirty="0">
                <a:solidFill>
                  <a:schemeClr val="bg1">
                    <a:lumMod val="50000"/>
                  </a:schemeClr>
                </a:solidFill>
              </a:rPr>
              <a:t>7. </a:t>
            </a:r>
            <a:r>
              <a:rPr lang="en-US" sz="2600" b="1" dirty="0"/>
              <a:t>What accusation does Pope Urban make against the Arabs and Turks?</a:t>
            </a:r>
          </a:p>
          <a:p>
            <a:endParaRPr lang="en-US" dirty="0"/>
          </a:p>
        </p:txBody>
      </p:sp>
    </p:spTree>
    <p:extLst>
      <p:ext uri="{BB962C8B-B14F-4D97-AF65-F5344CB8AC3E}">
        <p14:creationId xmlns:p14="http://schemas.microsoft.com/office/powerpoint/2010/main" val="440442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3.jpg">
            <a:extLst>
              <a:ext uri="{FF2B5EF4-FFF2-40B4-BE49-F238E27FC236}">
                <a16:creationId xmlns:a16="http://schemas.microsoft.com/office/drawing/2014/main" id="{78D8A108-39A6-A54D-A98A-3E5A29989477}"/>
              </a:ext>
            </a:extLst>
          </p:cNvPr>
          <p:cNvPicPr/>
          <p:nvPr/>
        </p:nvPicPr>
        <p:blipFill>
          <a:blip r:embed="rId2"/>
          <a:srcRect l="2033" r="4365" b="39804"/>
          <a:stretch>
            <a:fillRect/>
          </a:stretch>
        </p:blipFill>
        <p:spPr>
          <a:xfrm>
            <a:off x="965199" y="214312"/>
            <a:ext cx="10284143" cy="6457421"/>
          </a:xfrm>
          <a:prstGeom prst="rect">
            <a:avLst/>
          </a:prstGeom>
          <a:ln/>
        </p:spPr>
      </p:pic>
    </p:spTree>
    <p:extLst>
      <p:ext uri="{BB962C8B-B14F-4D97-AF65-F5344CB8AC3E}">
        <p14:creationId xmlns:p14="http://schemas.microsoft.com/office/powerpoint/2010/main" val="202890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5ED695-8728-364C-83EE-2E12B7BFCC43}"/>
              </a:ext>
            </a:extLst>
          </p:cNvPr>
          <p:cNvSpPr>
            <a:spLocks noGrp="1"/>
          </p:cNvSpPr>
          <p:nvPr>
            <p:ph idx="1"/>
          </p:nvPr>
        </p:nvSpPr>
        <p:spPr>
          <a:xfrm>
            <a:off x="1326524" y="901522"/>
            <a:ext cx="9259910" cy="5164428"/>
          </a:xfrm>
        </p:spPr>
        <p:txBody>
          <a:bodyPr/>
          <a:lstStyle/>
          <a:p>
            <a:pPr marL="0" indent="0" algn="ctr">
              <a:buNone/>
            </a:pPr>
            <a:r>
              <a:rPr lang="en-US" sz="2800" i="1" dirty="0"/>
              <a:t>“Man’s highest joy is in victory: to conquer one’s enemy, to pursue them; to deprive them of their possessions; to make their beloved weep; to ride on their horses; and to embrace their wives and daughters”</a:t>
            </a:r>
            <a:r>
              <a:rPr lang="en-US" sz="2800" dirty="0"/>
              <a:t> -Genghis Khan</a:t>
            </a:r>
          </a:p>
          <a:p>
            <a:pPr marL="0" indent="0" algn="ctr">
              <a:buNone/>
            </a:pPr>
            <a:endParaRPr lang="en-US" sz="2800" dirty="0"/>
          </a:p>
          <a:p>
            <a:pPr marL="0" lvl="0" indent="0">
              <a:buNone/>
            </a:pPr>
            <a:r>
              <a:rPr lang="en-US" sz="2800" b="1" dirty="0">
                <a:solidFill>
                  <a:schemeClr val="bg1">
                    <a:lumMod val="50000"/>
                  </a:schemeClr>
                </a:solidFill>
              </a:rPr>
              <a:t>8. </a:t>
            </a:r>
            <a:r>
              <a:rPr lang="en-US" sz="2800" b="1" dirty="0"/>
              <a:t>What does this quote suggest about the way the Mongols built their vast empire?</a:t>
            </a:r>
            <a:endParaRPr lang="en-US" sz="2000" b="1" dirty="0"/>
          </a:p>
          <a:p>
            <a:pPr marL="571500" lvl="1" indent="-342900">
              <a:buFont typeface="+mj-lt"/>
              <a:buAutoNum type="alphaLcParenR"/>
            </a:pPr>
            <a:r>
              <a:rPr lang="en-US" sz="2400" dirty="0"/>
              <a:t>They were interested in gaining wealth for Asia.</a:t>
            </a:r>
            <a:endParaRPr lang="en-US" sz="1800" dirty="0"/>
          </a:p>
          <a:p>
            <a:pPr marL="571500" lvl="1" indent="-342900">
              <a:buFont typeface="+mj-lt"/>
              <a:buAutoNum type="alphaLcParenR"/>
            </a:pPr>
            <a:r>
              <a:rPr lang="en-US" sz="2400" dirty="0"/>
              <a:t>They enjoyed a lavish lifestyle filled with luxury.</a:t>
            </a:r>
          </a:p>
          <a:p>
            <a:pPr marL="571500" lvl="1" indent="-342900">
              <a:buFont typeface="+mj-lt"/>
              <a:buAutoNum type="alphaLcParenR"/>
            </a:pPr>
            <a:r>
              <a:rPr lang="en-US" sz="2400" dirty="0"/>
              <a:t>Their main goal was to conquer lands and defeat their enemies.</a:t>
            </a:r>
          </a:p>
          <a:p>
            <a:endParaRPr lang="en-US" dirty="0"/>
          </a:p>
        </p:txBody>
      </p:sp>
    </p:spTree>
    <p:extLst>
      <p:ext uri="{BB962C8B-B14F-4D97-AF65-F5344CB8AC3E}">
        <p14:creationId xmlns:p14="http://schemas.microsoft.com/office/powerpoint/2010/main" val="3469099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861B73-CDCB-0745-84E5-67578E7AFBD3}"/>
              </a:ext>
            </a:extLst>
          </p:cNvPr>
          <p:cNvSpPr>
            <a:spLocks noGrp="1"/>
          </p:cNvSpPr>
          <p:nvPr>
            <p:ph idx="1"/>
          </p:nvPr>
        </p:nvSpPr>
        <p:spPr>
          <a:xfrm>
            <a:off x="1371600" y="677334"/>
            <a:ext cx="8589264" cy="5062694"/>
          </a:xfrm>
        </p:spPr>
        <p:txBody>
          <a:bodyPr/>
          <a:lstStyle/>
          <a:p>
            <a:pPr marL="0" indent="0" algn="ctr">
              <a:buNone/>
            </a:pPr>
            <a:r>
              <a:rPr lang="en-US" sz="2800" i="1" dirty="0"/>
              <a:t>. . . Merchants were carriers of Islam rather than agents of Islamization. They opened routes and exposed isolated societies to external influences, but they were not themselves engaged in the propagation [spread] of Islam, which was the work of religious leaders. The leaders became integrated into African societies by playing religious, social, and political roles similar to those of traditional priests.. .</a:t>
            </a:r>
            <a:r>
              <a:rPr lang="en-US" sz="2800" dirty="0"/>
              <a:t> . . – </a:t>
            </a:r>
            <a:r>
              <a:rPr lang="en-US" sz="2400" dirty="0"/>
              <a:t>John L. Esposito, ed., The Oxford History of Islam, Oxford University Press</a:t>
            </a:r>
          </a:p>
          <a:p>
            <a:pPr marL="0" indent="0">
              <a:buNone/>
            </a:pPr>
            <a:endParaRPr lang="en-US" sz="2800" b="1" dirty="0"/>
          </a:p>
          <a:p>
            <a:pPr marL="0" indent="0">
              <a:buNone/>
            </a:pPr>
            <a:r>
              <a:rPr lang="en-US" sz="2800" b="1" dirty="0">
                <a:solidFill>
                  <a:schemeClr val="bg1">
                    <a:lumMod val="50000"/>
                  </a:schemeClr>
                </a:solidFill>
              </a:rPr>
              <a:t>9. </a:t>
            </a:r>
            <a:r>
              <a:rPr lang="en-US" sz="2800" b="1" dirty="0"/>
              <a:t>According to this passage, how did Islam spread from the Middle East to Africa?</a:t>
            </a:r>
          </a:p>
          <a:p>
            <a:endParaRPr lang="en-US" dirty="0"/>
          </a:p>
        </p:txBody>
      </p:sp>
    </p:spTree>
    <p:extLst>
      <p:ext uri="{BB962C8B-B14F-4D97-AF65-F5344CB8AC3E}">
        <p14:creationId xmlns:p14="http://schemas.microsoft.com/office/powerpoint/2010/main" val="299679518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{CE908770-D708-E440-90DD-C2F1194F89D8}tf10001120</Template>
  <TotalTime>2288</TotalTime>
  <Words>451</Words>
  <Application>Microsoft Macintosh PowerPoint</Application>
  <PresentationFormat>Widescreen</PresentationFormat>
  <Paragraphs>28</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Gill Sans MT</vt:lpstr>
      <vt:lpstr>Parcel</vt:lpstr>
      <vt:lpstr>Unit 3 review </vt:lpstr>
      <vt:lpstr>PowerPoint Presentation</vt:lpstr>
      <vt:lpstr>PowerPoint Presentation</vt:lpstr>
      <vt:lpstr>PowerPoint Presentation</vt:lpstr>
      <vt:lpstr>Church v. Monarch</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Hunter</dc:creator>
  <cp:lastModifiedBy>Taylor Hunter</cp:lastModifiedBy>
  <cp:revision>4</cp:revision>
  <dcterms:created xsi:type="dcterms:W3CDTF">2019-10-09T23:40:16Z</dcterms:created>
  <dcterms:modified xsi:type="dcterms:W3CDTF">2019-10-11T13:57:45Z</dcterms:modified>
</cp:coreProperties>
</file>