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74" r:id="rId2"/>
    <p:sldId id="267" r:id="rId3"/>
    <p:sldId id="268" r:id="rId4"/>
    <p:sldId id="269" r:id="rId5"/>
    <p:sldId id="270" r:id="rId6"/>
    <p:sldId id="271" r:id="rId7"/>
    <p:sldId id="273" r:id="rId8"/>
    <p:sldId id="263" r:id="rId9"/>
    <p:sldId id="264" r:id="rId10"/>
    <p:sldId id="256" r:id="rId11"/>
    <p:sldId id="260" r:id="rId12"/>
    <p:sldId id="257" r:id="rId13"/>
    <p:sldId id="258" r:id="rId14"/>
    <p:sldId id="265" r:id="rId15"/>
    <p:sldId id="259" r:id="rId16"/>
    <p:sldId id="261" r:id="rId17"/>
    <p:sldId id="262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2"/>
    <p:restoredTop sz="94617"/>
  </p:normalViewPr>
  <p:slideViewPr>
    <p:cSldViewPr snapToGrid="0" snapToObjects="1">
      <p:cViewPr>
        <p:scale>
          <a:sx n="81" d="100"/>
          <a:sy n="81" d="100"/>
        </p:scale>
        <p:origin x="51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3:04:59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870 208 24575,'-14'0'0,"2"0"0,-3 0 0,-8 0 0,3 0 0,-18 0 0,13 0 0,-6 0 0,1 0 0,-3 0 0,7 0 0,-11 0 0,18 0 0,-19 0 0,6 0 0,-1 0 0,-4 0 0,4 0 0,-6 0 0,7 0 0,-6 5 0,13 2 0,-6 0 0,7 4 0,0-5 0,0 1 0,0 3 0,6-3 0,-4-1 0,9-1 0,-3 0 0,5-4 0,0 3 0,0-4 0,5 5 0,2 0 0,4 5 0,0 0 0,0 0 0,0 1 0,0 0 0,0-1 0,0 1 0,0-1 0,0 7 0,0 1 0,0 12 0,0 2 0,0 8 0,0-1 0,0 0 0,0-7 0,0 5 0,0-11 0,5 4 0,-4-6 0,5-6 0,-1 4 0,-4-10 0,9 5 0,-8-6 0,7-1 0,-3 1 0,0 6 0,4-5 0,-4 10 0,5-4 0,1 6 0,0-6 0,6 11 0,-5-9 0,10 10 0,-4-6 0,4 0 0,1-1 0,1 8 0,-1-11 0,1 9 0,5-9 0,-4 4 0,4 0 0,-6-5 0,0 3 0,6-2 0,2 5 0,1-5 0,4 4 0,-12-5 0,13 1 0,-6 3 0,7-2 0,0 5 0,8 1 0,-6-7 0,14 7 0,-6-12 0,7 12 0,-7-12 0,6 5 0,-14-1 0,14-3 0,-6 3 0,0-5 0,5 0 0,-5-1 0,25 13 0,-13-9 0,13 9 0,-25-13 0,6 1 0,-6 0 0,17 1 0,-7-7 0,6 5 0,1-12 0,-7 12 0,7-11 0,-1 4 0,3 1 0,0-6 0,6 6 0,-6-7 0,9 7 0,-9-5 0,7 4 0,-8-6 0,1 0 0,7 0 0,-7 0 0,9 0 0,-10 0 0,18 0 0,-24 0 0,24 0 0,-7 0 0,1 0 0,7 0 0,-9-6 0,-9-2 0,6-15 0,-23 8 0,13-7 0,-15 8 0,17-11 0,-15 8 0,6-13 0,-18 15 0,0-10 0,0 5 0,-6-12 0,5 4 0,-5-4 0,0 1 0,-1-3 0,-12 2 0,3 1 0,-10 7 0,4 0 0,-5 0 0,-5 0 0,-2-6 0,-5 4 0,0-11 0,0 11 0,0-12 0,0 13 0,0-13 0,0 6 0,0 0 0,-6-6 0,-1 6 0,-12-8 0,4 1 0,-10-8 0,4 6 0,-6-6 0,6 0 0,-4 6 0,5 0 0,0 4 0,-3 11 0,-2-22 0,5 20 0,-9-8 0,15 13 0,-8 5 0,9-1 0,-10-3 0,11 10 0,-11-11 0,5 10 0,-6-9 0,1 8 0,-8-9 0,5 9 0,-19-11 0,10 10 0,-19-12 0,12 13 0,-13-7 0,-3 7 0,-1-7 0,-15 4 0,6-4 0,-1 6 0,-15-1 0,13 1 0,-15-1 0,9 1 0,0-1 0,0 8 0,0 1 0,0 0 0,-9 5 0,15-5 0,-13 7 0,16 0 0,17 0 0,0 0 0,-23 0 0,-18 0 0,35 0 0,1-6 0,-1 4 0,0-4 0,0 6 0,8 0 0,-6 0 0,6 0 0,0 0 0,-6-6 0,14 4 0,-14-4 0,14 6 0,-14 0 0,13 0 0,-13 0 0,14 0 0,-6 0 0,8 0 0,7 0 0,-6 0 0,13 0 0,-6 0 0,7 0 0,0 0 0,6 0 0,-4 0 0,9 0 0,-9 5 0,9 1 0,-9 1 0,10 2 0,-11-2 0,-6 9 0,9-3 0,-14 4 0,16-6 0,-6 1 0,6 0 0,-4-1 0,4 1 0,0-1 0,1 0 0,6 0 0,0 0 0,0 0 0,1-1 0,4 0 0,-3 0 0,8 0 0,-4 1 0,5-1 0,-5 0 0,4 1 0,-8-1 0,8-4 0,-3-2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E8311-B023-F942-B905-422415A88176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83695-AAFE-6343-A96D-02C0E32E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7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755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0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18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86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71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72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8742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23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0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1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4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BE21A58-7E64-2242-B173-0AAFE22CB56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A786649-F308-E549-A265-D857329D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0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7B41-80B9-BD4D-B750-E4D714AD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20C1E-DE04-4244-B47B-897DBE03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Significance does Jamestown hold in the development of this country?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was the first representative assembly in the English Colonies?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statement is a valid socioeconomic description of the Middle Colonies?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/>
              <a:t>They were mostly English and dependent on shipping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/>
              <a:t>They had abundant natural resources such as wheat and forests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/>
              <a:t>They thrived on plantation slavery </a:t>
            </a:r>
          </a:p>
        </p:txBody>
      </p:sp>
    </p:spTree>
    <p:extLst>
      <p:ext uri="{BB962C8B-B14F-4D97-AF65-F5344CB8AC3E}">
        <p14:creationId xmlns:p14="http://schemas.microsoft.com/office/powerpoint/2010/main" val="35300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15E9-2C84-DD47-9D8C-C17DDBB56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F8FCD-E140-4C42-8EA9-12349F511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</a:t>
            </a:r>
          </a:p>
          <a:p>
            <a:r>
              <a:rPr lang="en-US" dirty="0"/>
              <a:t>EQ: How did the American colonies gain their independence AND what were their first attempts at governing themselves?</a:t>
            </a:r>
          </a:p>
        </p:txBody>
      </p:sp>
    </p:spTree>
    <p:extLst>
      <p:ext uri="{BB962C8B-B14F-4D97-AF65-F5344CB8AC3E}">
        <p14:creationId xmlns:p14="http://schemas.microsoft.com/office/powerpoint/2010/main" val="266549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3192-A3C6-2E43-83E9-BADFC9F5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 dirty="0"/>
              <a:t>First continental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91AE-4E00-AC45-A28D-6D7707B69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894" y="2383212"/>
            <a:ext cx="5488798" cy="3837706"/>
          </a:xfrm>
        </p:spPr>
        <p:txBody>
          <a:bodyPr/>
          <a:lstStyle/>
          <a:p>
            <a:pPr fontAlgn="base"/>
            <a:r>
              <a:rPr lang="en-US" b="1" dirty="0"/>
              <a:t>First Continental Congress</a:t>
            </a:r>
            <a:r>
              <a:rPr lang="en-US" dirty="0"/>
              <a:t> (Sept. 1774)</a:t>
            </a:r>
            <a:endParaRPr lang="en-US" b="1" dirty="0"/>
          </a:p>
          <a:p>
            <a:pPr lvl="1" fontAlgn="base"/>
            <a:r>
              <a:rPr lang="en-US" dirty="0"/>
              <a:t>Met in Philadelphia to protest Intolerable Acts </a:t>
            </a:r>
          </a:p>
          <a:p>
            <a:pPr lvl="1" fontAlgn="base"/>
            <a:r>
              <a:rPr lang="en-US" dirty="0"/>
              <a:t>All colonies had representatives except Georgia</a:t>
            </a:r>
          </a:p>
          <a:p>
            <a:pPr lvl="1" fontAlgn="base"/>
            <a:r>
              <a:rPr lang="en-US" dirty="0"/>
              <a:t>Divided on the issue of declaring independence</a:t>
            </a:r>
          </a:p>
          <a:p>
            <a:pPr lvl="1" fontAlgn="base"/>
            <a:r>
              <a:rPr lang="en-US" dirty="0"/>
              <a:t>Sent </a:t>
            </a:r>
            <a:r>
              <a:rPr lang="en-US" b="1" dirty="0"/>
              <a:t>Declaration of Rights and Grievances </a:t>
            </a:r>
            <a:r>
              <a:rPr lang="en-US" dirty="0"/>
              <a:t>to King George III</a:t>
            </a:r>
          </a:p>
          <a:p>
            <a:pPr lvl="1" fontAlgn="base"/>
            <a:r>
              <a:rPr lang="en-US" dirty="0"/>
              <a:t>Defended colonies’ right to run their own country</a:t>
            </a:r>
          </a:p>
          <a:p>
            <a:pPr lvl="1" fontAlgn="base"/>
            <a:r>
              <a:rPr lang="en-US" dirty="0"/>
              <a:t>Supported the protests in Massachusetts (like the Boston Tea Party)</a:t>
            </a:r>
          </a:p>
          <a:p>
            <a:pPr lvl="2" fontAlgn="base"/>
            <a:r>
              <a:rPr lang="en-US" dirty="0"/>
              <a:t>What is a boycott?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Enlightenment French Salon.jpg">
            <a:extLst>
              <a:ext uri="{FF2B5EF4-FFF2-40B4-BE49-F238E27FC236}">
                <a16:creationId xmlns:a16="http://schemas.microsoft.com/office/drawing/2014/main" id="{61E8CCC6-290B-644B-B9F1-28B55F335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15" y="2383212"/>
            <a:ext cx="5143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4E0-61A0-764F-9776-361C8D0F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n-US" dirty="0"/>
              <a:t>Battles of Lexington and Concord</a:t>
            </a:r>
          </a:p>
        </p:txBody>
      </p:sp>
      <p:pic>
        <p:nvPicPr>
          <p:cNvPr id="2052" name="Picture 4" descr="Lexington and Concord 2.jpg">
            <a:extLst>
              <a:ext uri="{FF2B5EF4-FFF2-40B4-BE49-F238E27FC236}">
                <a16:creationId xmlns:a16="http://schemas.microsoft.com/office/drawing/2014/main" id="{1AE32D39-4E66-1648-95CA-8360334A6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084"/>
          <a:stretch/>
        </p:blipFill>
        <p:spPr bwMode="auto">
          <a:xfrm>
            <a:off x="960121" y="964692"/>
            <a:ext cx="3707652" cy="230344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exington and concord.jpg">
            <a:extLst>
              <a:ext uri="{FF2B5EF4-FFF2-40B4-BE49-F238E27FC236}">
                <a16:creationId xmlns:a16="http://schemas.microsoft.com/office/drawing/2014/main" id="{28857427-732F-5141-BC34-56484877E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 r="1" b="1"/>
          <a:stretch/>
        </p:blipFill>
        <p:spPr bwMode="auto">
          <a:xfrm>
            <a:off x="960120" y="3589868"/>
            <a:ext cx="3707652" cy="229453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334BB-566F-1A4A-8196-5441ECEF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646" y="2475145"/>
            <a:ext cx="6142233" cy="3409259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/>
              <a:t>On April 19, 1775, when British and American soldiers fired shots at each other in Lexington.</a:t>
            </a:r>
          </a:p>
          <a:p>
            <a:pPr lvl="1" fontAlgn="base"/>
            <a:r>
              <a:rPr lang="en-US" sz="2000" dirty="0"/>
              <a:t>Soon after the fighting spread to Concord.</a:t>
            </a:r>
          </a:p>
          <a:p>
            <a:r>
              <a:rPr lang="en-US" sz="2000" b="1" dirty="0"/>
              <a:t>The Battles of Lexington and Concord were the first two battles of the American Revolution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First shots of the Revolutionary War</a:t>
            </a:r>
          </a:p>
        </p:txBody>
      </p:sp>
    </p:spTree>
    <p:extLst>
      <p:ext uri="{BB962C8B-B14F-4D97-AF65-F5344CB8AC3E}">
        <p14:creationId xmlns:p14="http://schemas.microsoft.com/office/powerpoint/2010/main" val="3984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EB58F-17EA-DB44-8901-DA093226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Second continental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C547-2643-D74E-A164-6F7F8A15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</a:rPr>
              <a:t>Second Continental Congress (1776)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</a:rPr>
              <a:t>Met in Philadelphia again to discuss idea of Independence 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</a:rPr>
              <a:t>Raised an army 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</a:rPr>
              <a:t>Appointed George Washington general</a:t>
            </a:r>
          </a:p>
          <a:p>
            <a:pPr lvl="1" fontAlgn="base"/>
            <a:r>
              <a:rPr lang="en-US" dirty="0">
                <a:solidFill>
                  <a:schemeClr val="bg1"/>
                </a:solidFill>
              </a:rPr>
              <a:t>Wrote the Declaration of Independence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782AC-32C0-E249-B0F6-368E34ECE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203469"/>
            <a:ext cx="6250769" cy="42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A64A-9573-2742-9298-6BA84CA3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Independence or not??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A2833-21E8-1A42-9E32-4D54E626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153412"/>
            <a:ext cx="8457885" cy="4200496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Reasons TO declare independence</a:t>
            </a:r>
          </a:p>
          <a:p>
            <a:pPr lvl="1" fontAlgn="base"/>
            <a:r>
              <a:rPr lang="en-US" dirty="0"/>
              <a:t>1. rights had been taken away through taxes and the Intolerable Acts</a:t>
            </a:r>
          </a:p>
          <a:p>
            <a:pPr lvl="2" fontAlgn="base"/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Thomas Pain: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“Common Sense”</a:t>
            </a:r>
          </a:p>
          <a:p>
            <a:pPr lvl="3" fontAlgn="base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Pamphlet advocating independence from G.B. </a:t>
            </a:r>
          </a:p>
          <a:p>
            <a:pPr lvl="3" fontAlgn="base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Encouraged common people in the Colonies to fight for egalitarian government</a:t>
            </a:r>
          </a:p>
          <a:p>
            <a:pPr lvl="1" fontAlgn="base"/>
            <a:r>
              <a:rPr lang="en-US" dirty="0"/>
              <a:t>2. Blood had been shed during Boston Massacre and  Lexington and Concord </a:t>
            </a:r>
          </a:p>
          <a:p>
            <a:pPr marL="228600" lvl="1" indent="0" fontAlgn="base">
              <a:buNone/>
            </a:pPr>
            <a:endParaRPr lang="en-US" dirty="0"/>
          </a:p>
          <a:p>
            <a:pPr fontAlgn="base"/>
            <a:r>
              <a:rPr lang="en-US" b="1" dirty="0"/>
              <a:t>Reasons NOT to declare independence</a:t>
            </a:r>
          </a:p>
          <a:p>
            <a:pPr lvl="1" fontAlgn="base"/>
            <a:r>
              <a:rPr lang="en-US" dirty="0"/>
              <a:t>1. There was no central government in the colonies</a:t>
            </a:r>
          </a:p>
          <a:p>
            <a:pPr lvl="1" fontAlgn="base"/>
            <a:r>
              <a:rPr lang="en-US" dirty="0"/>
              <a:t>2. colonists could be executed for treason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A3CD-A1EF-7E44-8E75-1C1FB37A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E192-69E5-5A4D-9BD0-61204D5E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234" y="2547538"/>
            <a:ext cx="4439487" cy="310198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000" b="1" dirty="0"/>
              <a:t>Declaration of Independence </a:t>
            </a:r>
            <a:r>
              <a:rPr lang="en-US" sz="2000" dirty="0"/>
              <a:t>(July 4, 1776) ~ written by Thomas Jefferson and declared the colonies separate from Great Britain.</a:t>
            </a:r>
          </a:p>
          <a:p>
            <a:pPr fontAlgn="base"/>
            <a:r>
              <a:rPr lang="en-US" sz="2000" dirty="0"/>
              <a:t>List of Grievances to king stating his wrong doings.</a:t>
            </a:r>
          </a:p>
          <a:p>
            <a:r>
              <a:rPr lang="en-US" sz="2000" dirty="0"/>
              <a:t>Took ideas from </a:t>
            </a:r>
            <a:r>
              <a:rPr lang="en-US" sz="2000" b="1" dirty="0"/>
              <a:t>John Locke </a:t>
            </a:r>
          </a:p>
          <a:p>
            <a:pPr lvl="1"/>
            <a:r>
              <a:rPr lang="en-US" sz="1800" dirty="0"/>
              <a:t>Enlightened thinker who believed in natural rights of man (life, liberty, property)</a:t>
            </a:r>
          </a:p>
          <a:p>
            <a:pPr lvl="1"/>
            <a:r>
              <a:rPr lang="en-US" sz="1800" dirty="0"/>
              <a:t>"life, liberty, and the pursuit of happiness."</a:t>
            </a:r>
          </a:p>
        </p:txBody>
      </p:sp>
      <p:pic>
        <p:nvPicPr>
          <p:cNvPr id="3076" name="Picture 4" descr="https://lh4.googleusercontent.com/ssvU1nTYo6ozN6guXtYXDl7gsgd81lBDiQVbps_RWgjlqFCbASqkqILB35G-uAKK8qyoEX4n6LumKv4sX6oV6x5duAAWn6tiygdEnvQWHMAhatDpMUo1yIApAW90n6FSOFmyqiTFWdyWgMWbXw">
            <a:extLst>
              <a:ext uri="{FF2B5EF4-FFF2-40B4-BE49-F238E27FC236}">
                <a16:creationId xmlns:a16="http://schemas.microsoft.com/office/drawing/2014/main" id="{00635E0E-C8E6-2045-A260-81D7A2D3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23" y="2457033"/>
            <a:ext cx="5124674" cy="32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98FCD7A-82CC-4F42-9BD9-5E4C403DDFE8}"/>
              </a:ext>
            </a:extLst>
          </p:cNvPr>
          <p:cNvSpPr/>
          <p:nvPr/>
        </p:nvSpPr>
        <p:spPr>
          <a:xfrm>
            <a:off x="2231136" y="2442608"/>
            <a:ext cx="3510097" cy="3905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0309F5-6EC5-9047-91D4-56985F1DE8E6}"/>
              </a:ext>
            </a:extLst>
          </p:cNvPr>
          <p:cNvSpPr/>
          <p:nvPr/>
        </p:nvSpPr>
        <p:spPr>
          <a:xfrm>
            <a:off x="3979889" y="4166380"/>
            <a:ext cx="1514007" cy="3147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5A071C-5BD1-814F-BD01-01AB4A7FAAE2}"/>
              </a:ext>
            </a:extLst>
          </p:cNvPr>
          <p:cNvCxnSpPr/>
          <p:nvPr/>
        </p:nvCxnSpPr>
        <p:spPr>
          <a:xfrm>
            <a:off x="5793697" y="4779540"/>
            <a:ext cx="6046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F3A7FE-B870-EE4D-ACDF-630F338FB779}"/>
              </a:ext>
            </a:extLst>
          </p:cNvPr>
          <p:cNvCxnSpPr/>
          <p:nvPr/>
        </p:nvCxnSpPr>
        <p:spPr>
          <a:xfrm>
            <a:off x="2533338" y="5006716"/>
            <a:ext cx="5846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317A-C392-A540-B5ED-CBE4F4D2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battles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68A7-9014-864F-84FA-9958746E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Battle of Trenton (December 26, 1776)</a:t>
            </a:r>
          </a:p>
          <a:p>
            <a:pPr lvl="1" fontAlgn="base"/>
            <a:r>
              <a:rPr lang="en-US" sz="1800" dirty="0"/>
              <a:t>Colonial army captured 1000 British troops</a:t>
            </a:r>
          </a:p>
          <a:p>
            <a:pPr lvl="1" fontAlgn="base"/>
            <a:r>
              <a:rPr lang="en-US" sz="1800" dirty="0"/>
              <a:t>Boosted moral </a:t>
            </a:r>
          </a:p>
          <a:p>
            <a:pPr fontAlgn="base"/>
            <a:r>
              <a:rPr lang="en-US" b="1" dirty="0"/>
              <a:t>Battle of Saratoga (October 17, 1777)</a:t>
            </a:r>
          </a:p>
          <a:p>
            <a:pPr lvl="1" fontAlgn="base"/>
            <a:r>
              <a:rPr lang="en-US" sz="1800" b="1" dirty="0"/>
              <a:t>Turning Point of the Revolutionary War!</a:t>
            </a:r>
          </a:p>
          <a:p>
            <a:pPr lvl="1" fontAlgn="base"/>
            <a:r>
              <a:rPr lang="en-US" sz="1800" dirty="0"/>
              <a:t>Convinced the French that the colonists could win</a:t>
            </a:r>
          </a:p>
          <a:p>
            <a:pPr lvl="1" fontAlgn="base"/>
            <a:r>
              <a:rPr lang="en-US" sz="1800" dirty="0"/>
              <a:t>France joined the war to help the colonists</a:t>
            </a:r>
          </a:p>
          <a:p>
            <a:pPr lvl="1" fontAlgn="base"/>
            <a:r>
              <a:rPr lang="en-US" sz="1800" dirty="0"/>
              <a:t>Caused the British to change their strategy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A92C3-5A07-074C-9C99-5A2E1FD2B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875" y="1821813"/>
            <a:ext cx="3230272" cy="2367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57BF27-5E52-764B-89B3-146B1C0BC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875" y="4320186"/>
            <a:ext cx="3381482" cy="22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5806-B25E-8F41-A49F-2BE3F989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2580"/>
            <a:ext cx="7729728" cy="1188720"/>
          </a:xfrm>
        </p:spPr>
        <p:txBody>
          <a:bodyPr/>
          <a:lstStyle/>
          <a:p>
            <a:r>
              <a:rPr lang="en-US" dirty="0"/>
              <a:t>The War ends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BA383-9804-4F4A-A0E1-3579CBF9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451" y="2091128"/>
            <a:ext cx="4344549" cy="4766872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Battle of Yorktown (October 19, 1781) </a:t>
            </a:r>
            <a:r>
              <a:rPr lang="en-US" dirty="0"/>
              <a:t>~ British General Cornwallis surrenders to the Americans.</a:t>
            </a:r>
          </a:p>
          <a:p>
            <a:pPr lvl="1" fontAlgn="base"/>
            <a:r>
              <a:rPr lang="en-US" dirty="0"/>
              <a:t>Americans Win!</a:t>
            </a:r>
          </a:p>
          <a:p>
            <a:pPr lvl="1" fontAlgn="base"/>
            <a:r>
              <a:rPr lang="en-US" dirty="0"/>
              <a:t>End marked by the Treaty of Paris</a:t>
            </a:r>
          </a:p>
          <a:p>
            <a:pPr lvl="1" fontAlgn="base"/>
            <a:endParaRPr lang="en-US" dirty="0"/>
          </a:p>
          <a:p>
            <a:r>
              <a:rPr lang="en-US" dirty="0"/>
              <a:t>Britain recognizes the USA as an independent country, and must withdraw their troops from the colonies and the central part of the USA.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C5209-B51F-F946-82DC-DFCEAF25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527" y="2118610"/>
            <a:ext cx="4679964" cy="26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F050-1E2A-3D46-A36E-068DEA66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the colonists win?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7EA75-1BE6-8240-B4D7-E177234A9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3"/>
            <a:ext cx="7729728" cy="3822717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u="sng" dirty="0"/>
              <a:t>Initially, it looked like the British would win the war.</a:t>
            </a:r>
          </a:p>
          <a:p>
            <a:pPr lvl="1" fontAlgn="base"/>
            <a:r>
              <a:rPr lang="en-US" dirty="0"/>
              <a:t>British were well-trained forces and most powerful country in world</a:t>
            </a:r>
          </a:p>
          <a:p>
            <a:pPr lvl="1" fontAlgn="base"/>
            <a:r>
              <a:rPr lang="en-US" dirty="0"/>
              <a:t>Colonists were raggedly and poorly trained</a:t>
            </a:r>
          </a:p>
          <a:p>
            <a:pPr fontAlgn="base"/>
            <a:r>
              <a:rPr lang="en-US" u="sng" dirty="0"/>
              <a:t>Reasons the colonists won: </a:t>
            </a:r>
          </a:p>
          <a:p>
            <a:pPr lvl="1" fontAlgn="base"/>
            <a:r>
              <a:rPr lang="en-US" dirty="0"/>
              <a:t>Americans were more motivated</a:t>
            </a:r>
          </a:p>
          <a:p>
            <a:pPr lvl="1" fontAlgn="base"/>
            <a:r>
              <a:rPr lang="en-US" dirty="0"/>
              <a:t>Overconfident British generals made mistakes</a:t>
            </a:r>
          </a:p>
          <a:p>
            <a:pPr lvl="1" fontAlgn="base"/>
            <a:r>
              <a:rPr lang="en-US" dirty="0"/>
              <a:t>Americans were on their home territory</a:t>
            </a:r>
          </a:p>
          <a:p>
            <a:pPr lvl="1" fontAlgn="base"/>
            <a:r>
              <a:rPr lang="en-US" dirty="0"/>
              <a:t>Louis XVI of France helped the Americans</a:t>
            </a:r>
          </a:p>
          <a:p>
            <a:pPr lvl="1" fontAlgn="base"/>
            <a:endParaRPr lang="en-US" dirty="0"/>
          </a:p>
          <a:p>
            <a:pPr lvl="1" fontAlgn="base"/>
            <a:r>
              <a:rPr lang="en-US" dirty="0"/>
              <a:t>EQ: How did the American colonies gain their independence AND what were their first attempts at governing themselves?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subTitle" idx="1"/>
          </p:nvPr>
        </p:nvSpPr>
        <p:spPr>
          <a:xfrm>
            <a:off x="2895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1360"/>
            </a:pPr>
            <a:r>
              <a:rPr lang="en-US" sz="36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EQ: WHAT EVENTS LED THE COLONISTS TO TRY TO BREAK FREE FROM ENGLISH RULE?</a:t>
            </a:r>
            <a:endParaRPr sz="3600"/>
          </a:p>
          <a:p>
            <a:pPr>
              <a:spcBef>
                <a:spcPts val="320"/>
              </a:spcBef>
              <a:buClr>
                <a:schemeClr val="accent1"/>
              </a:buClr>
              <a:buSzPts val="1360"/>
            </a:pPr>
            <a:endParaRPr sz="1600" b="1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ctrTitle"/>
          </p:nvPr>
        </p:nvSpPr>
        <p:spPr>
          <a:xfrm>
            <a:off x="2209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4200"/>
            </a:pPr>
            <a:r>
              <a:rPr lang="en-US" sz="4200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Colonial Problems</a:t>
            </a:r>
            <a:endParaRPr sz="4200" cap="none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7669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1825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7A9798"/>
              </a:buClr>
              <a:buSzPts val="3300"/>
            </a:pPr>
            <a:r>
              <a:rPr lang="en-US" sz="3300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Mercantilism</a:t>
            </a:r>
            <a:endParaRPr sz="3300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15"/>
          <p:cNvSpPr txBox="1">
            <a:spLocks noGrp="1"/>
          </p:cNvSpPr>
          <p:nvPr>
            <p:ph type="body" idx="1"/>
          </p:nvPr>
        </p:nvSpPr>
        <p:spPr>
          <a:xfrm>
            <a:off x="1981200" y="1882808"/>
            <a:ext cx="4495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274320">
              <a:spcBef>
                <a:spcPts val="0"/>
              </a:spcBef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Britain used </a:t>
            </a:r>
            <a:r>
              <a:rPr lang="en-US" sz="27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economic theory of </a:t>
            </a:r>
            <a:r>
              <a:rPr lang="en-US" sz="270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mercantilism to </a:t>
            </a:r>
            <a:endParaRPr dirty="0"/>
          </a:p>
          <a:p>
            <a:pPr marL="274320" lvl="1" indent="0">
              <a:spcBef>
                <a:spcPts val="440"/>
              </a:spcBef>
              <a:buSzPts val="1540"/>
              <a:buNone/>
            </a:pPr>
            <a:r>
              <a:rPr lang="en-US" sz="220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1. build up a supply of gold</a:t>
            </a:r>
            <a:endParaRPr dirty="0"/>
          </a:p>
          <a:p>
            <a:pPr marL="274320" lvl="1" indent="0">
              <a:spcBef>
                <a:spcPts val="440"/>
              </a:spcBef>
              <a:buSzPts val="1540"/>
              <a:buNone/>
            </a:pPr>
            <a:r>
              <a:rPr lang="en-US" sz="220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2. have a favorable balance of trade-sell more than you buy</a:t>
            </a:r>
            <a:endParaRPr dirty="0"/>
          </a:p>
          <a:p>
            <a:pPr marL="274320" lvl="1" indent="0">
              <a:spcBef>
                <a:spcPts val="440"/>
              </a:spcBef>
              <a:buSzPts val="1540"/>
              <a:buNone/>
            </a:pPr>
            <a:r>
              <a:rPr lang="en-US" sz="220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3. set up the colonies to benefit the mother country</a:t>
            </a:r>
            <a:endParaRPr dirty="0"/>
          </a:p>
          <a:p>
            <a:pPr marL="274320" lvl="1" indent="0">
              <a:spcBef>
                <a:spcPts val="440"/>
              </a:spcBef>
              <a:buSzPts val="1540"/>
              <a:buNone/>
            </a:pPr>
            <a:r>
              <a:rPr lang="en-US" sz="220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4. colonies became economically independent</a:t>
            </a:r>
            <a:endParaRPr sz="2200" dirty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7" name="Google Shape;177;p15" descr="http://static.newworldencyclopedia.org/thumb/d/d3/Triangle_trade.png/300px-Triangle_trad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1426" y="2514600"/>
            <a:ext cx="3966575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12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>
            <a:spLocks noGrp="1"/>
          </p:cNvSpPr>
          <p:nvPr>
            <p:ph type="title"/>
          </p:nvPr>
        </p:nvSpPr>
        <p:spPr>
          <a:xfrm>
            <a:off x="1825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7A9798"/>
              </a:buClr>
              <a:buSzPts val="3300"/>
            </a:pPr>
            <a:r>
              <a:rPr lang="en-US" sz="3300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Navigation Acts</a:t>
            </a:r>
            <a:endParaRPr sz="3300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3" name="Google Shape;183;p16"/>
          <p:cNvSpPr txBox="1">
            <a:spLocks noGrp="1"/>
          </p:cNvSpPr>
          <p:nvPr>
            <p:ph type="body" idx="1"/>
          </p:nvPr>
        </p:nvSpPr>
        <p:spPr>
          <a:xfrm>
            <a:off x="1981200" y="1882808"/>
            <a:ext cx="502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274320">
              <a:spcBef>
                <a:spcPts val="0"/>
              </a:spcBef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Certain goods such as sugar, tobacco, and furs could only be sold to Great Britain</a:t>
            </a:r>
            <a:endParaRPr dirty="0"/>
          </a:p>
          <a:p>
            <a:pPr marL="274320" indent="-274320">
              <a:spcBef>
                <a:spcPts val="540"/>
              </a:spcBef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Colonists must use British ships to transport goods</a:t>
            </a:r>
            <a:endParaRPr dirty="0"/>
          </a:p>
          <a:p>
            <a:pPr marL="274320" indent="-274320">
              <a:spcBef>
                <a:spcPts val="540"/>
              </a:spcBef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does this benefit Britain?</a:t>
            </a:r>
            <a:endParaRPr dirty="0"/>
          </a:p>
          <a:p>
            <a:pPr marL="274320" indent="-274320">
              <a:spcBef>
                <a:spcPts val="540"/>
              </a:spcBef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does this hurt the economy of the colonies?</a:t>
            </a:r>
            <a:endParaRPr sz="27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4" name="Google Shape;184;p16" descr="http://cclose.edublogs.org/files/2010/02/British-Clipper-Sh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1" y="4038601"/>
            <a:ext cx="3713747" cy="252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5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19050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7A9798"/>
              </a:buClr>
              <a:buSzPts val="3300"/>
            </a:pPr>
            <a:r>
              <a:rPr lang="en-US" sz="3300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The French and Indian War</a:t>
            </a:r>
            <a:endParaRPr sz="3300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>
            <a:off x="1981200" y="15240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27432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ts val="2312"/>
              <a:buFont typeface="Noto Sans Symbols"/>
              <a:buChar char="●"/>
            </a:pPr>
            <a:r>
              <a:rPr lang="en-US" sz="272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the late 1750s, and early 1760s, </a:t>
            </a:r>
            <a:r>
              <a:rPr lang="en-US" sz="272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England and the American colonists fought against the French and </a:t>
            </a:r>
            <a:r>
              <a:rPr lang="en-US" sz="2720" dirty="0">
                <a:solidFill>
                  <a:srgbClr val="C00000"/>
                </a:solidFill>
              </a:rPr>
              <a:t>I</a:t>
            </a:r>
            <a:r>
              <a:rPr lang="en-US" sz="272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ndians in America.  </a:t>
            </a:r>
            <a:r>
              <a:rPr lang="en-US" sz="272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conflict was </a:t>
            </a:r>
            <a:r>
              <a:rPr lang="en-US" sz="272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called the French and Indian War. </a:t>
            </a:r>
            <a:r>
              <a:rPr lang="en-US" sz="2720" dirty="0">
                <a:solidFill>
                  <a:srgbClr val="FF339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dirty="0"/>
          </a:p>
          <a:p>
            <a:pPr marL="274320" indent="-274320">
              <a:lnSpc>
                <a:spcPct val="70000"/>
              </a:lnSpc>
              <a:spcBef>
                <a:spcPts val="544"/>
              </a:spcBef>
              <a:buClr>
                <a:schemeClr val="accent1"/>
              </a:buClr>
              <a:buSzPts val="2312"/>
              <a:buFont typeface="Noto Sans Symbols"/>
              <a:buChar char="●"/>
            </a:pPr>
            <a:r>
              <a:rPr lang="en-US" sz="2720" u="sng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Proclamation of 1763</a:t>
            </a:r>
            <a:r>
              <a:rPr lang="en-US" sz="272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colonists forbidden from settling west of the Appalachian Mountains to avoid conflict with Native Americans.</a:t>
            </a:r>
            <a:endParaRPr dirty="0"/>
          </a:p>
          <a:p>
            <a:pPr marL="274320" indent="-274320">
              <a:lnSpc>
                <a:spcPct val="70000"/>
              </a:lnSpc>
              <a:spcBef>
                <a:spcPts val="544"/>
              </a:spcBef>
              <a:buClr>
                <a:schemeClr val="accent1"/>
              </a:buClr>
              <a:buSzPts val="2312"/>
              <a:buFont typeface="Noto Sans Symbols"/>
              <a:buChar char="●"/>
            </a:pPr>
            <a:r>
              <a:rPr lang="en-US" sz="2720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England created a huge debt for themselves to pay for the war.  They decided to pay off the debt by taxing the colonists.</a:t>
            </a:r>
            <a:endParaRPr dirty="0"/>
          </a:p>
          <a:p>
            <a:pPr marL="274320" indent="-150447">
              <a:lnSpc>
                <a:spcPct val="80000"/>
              </a:lnSpc>
              <a:spcBef>
                <a:spcPts val="459"/>
              </a:spcBef>
              <a:buClr>
                <a:schemeClr val="accent1"/>
              </a:buClr>
              <a:buSzPts val="1951"/>
              <a:buNone/>
            </a:pPr>
            <a:endParaRPr sz="2295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530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>
            <a:spLocks noGrp="1"/>
          </p:cNvSpPr>
          <p:nvPr>
            <p:ph type="title"/>
          </p:nvPr>
        </p:nvSpPr>
        <p:spPr>
          <a:xfrm>
            <a:off x="1825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7A9798"/>
              </a:buClr>
              <a:buSzPts val="3300"/>
            </a:pPr>
            <a:r>
              <a:rPr lang="en-US" sz="3300" cap="none" dirty="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British Taxes</a:t>
            </a:r>
            <a:endParaRPr sz="3300" cap="none" dirty="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18"/>
          <p:cNvSpPr txBox="1">
            <a:spLocks noGrp="1"/>
          </p:cNvSpPr>
          <p:nvPr>
            <p:ph type="body" idx="1"/>
          </p:nvPr>
        </p:nvSpPr>
        <p:spPr>
          <a:xfrm>
            <a:off x="1617475" y="1101325"/>
            <a:ext cx="5328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27432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904"/>
              <a:buFont typeface="Noto Sans Symbols"/>
              <a:buChar char="●"/>
            </a:pPr>
            <a:r>
              <a:rPr lang="en-US" sz="2240" u="sng" dirty="0">
                <a:solidFill>
                  <a:schemeClr val="accent3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Sugar Act (1764): </a:t>
            </a:r>
            <a:r>
              <a:rPr lang="en-US" sz="2240" dirty="0">
                <a:solidFill>
                  <a:schemeClr val="accent3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Extended earlier act from 1733 on molasses</a:t>
            </a:r>
            <a:endParaRPr sz="2240" u="sng" dirty="0">
              <a:solidFill>
                <a:schemeClr val="accent3">
                  <a:lumMod val="75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" indent="-274320">
              <a:lnSpc>
                <a:spcPct val="80000"/>
              </a:lnSpc>
              <a:spcBef>
                <a:spcPts val="448"/>
              </a:spcBef>
              <a:buClr>
                <a:schemeClr val="accent1"/>
              </a:buClr>
              <a:buSzPts val="1904"/>
              <a:buFont typeface="Noto Sans Symbols"/>
              <a:buChar char="●"/>
            </a:pPr>
            <a:r>
              <a:rPr lang="en-US" sz="2240" u="sng" dirty="0">
                <a:solidFill>
                  <a:schemeClr val="accent3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Stamp Act (1765):</a:t>
            </a:r>
            <a:r>
              <a:rPr lang="en-US" sz="2240" dirty="0">
                <a:solidFill>
                  <a:schemeClr val="accent3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 All printed documents </a:t>
            </a:r>
            <a:r>
              <a:rPr lang="en-US" sz="224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(newspapers, fliers, mail, playing cards, etc.) had to have a stamp</a:t>
            </a:r>
            <a:endParaRPr dirty="0"/>
          </a:p>
          <a:p>
            <a:pPr marL="274320" indent="-274320">
              <a:lnSpc>
                <a:spcPct val="80000"/>
              </a:lnSpc>
              <a:spcBef>
                <a:spcPts val="448"/>
              </a:spcBef>
              <a:buClr>
                <a:schemeClr val="accent1"/>
              </a:buClr>
              <a:buSzPts val="1904"/>
              <a:buFont typeface="Noto Sans Symbols"/>
              <a:buChar char="●"/>
            </a:pPr>
            <a:r>
              <a:rPr lang="en-US" sz="2240" dirty="0">
                <a:solidFill>
                  <a:schemeClr val="accent3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The colonists responded to the stamp act by boycotting </a:t>
            </a:r>
            <a:r>
              <a:rPr lang="en-US" sz="224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British goods→ they refuse to buy goods made in England</a:t>
            </a:r>
            <a:endParaRPr dirty="0"/>
          </a:p>
          <a:p>
            <a:pPr marL="274320" indent="-274320">
              <a:lnSpc>
                <a:spcPct val="80000"/>
              </a:lnSpc>
              <a:spcBef>
                <a:spcPts val="448"/>
              </a:spcBef>
              <a:buClr>
                <a:schemeClr val="accent1"/>
              </a:buClr>
              <a:buSzPts val="1904"/>
              <a:buFont typeface="Noto Sans Symbols"/>
              <a:buChar char="●"/>
            </a:pPr>
            <a:r>
              <a:rPr lang="en-US" sz="2240" dirty="0">
                <a:solidFill>
                  <a:schemeClr val="accent3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As a result of the boycott, the stamp act was repealed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>
              <a:lnSpc>
                <a:spcPct val="80000"/>
              </a:lnSpc>
              <a:spcBef>
                <a:spcPts val="448"/>
              </a:spcBef>
              <a:buClr>
                <a:schemeClr val="accent1"/>
              </a:buClr>
              <a:buSzPts val="1904"/>
              <a:buFont typeface="Noto Sans Symbols"/>
              <a:buChar char="●"/>
            </a:pPr>
            <a:r>
              <a:rPr lang="en-US" sz="2240" dirty="0">
                <a:solidFill>
                  <a:schemeClr val="accent3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Parliament then passes the Declaratory act stating they had the power to pass laws for the colonies “in all cases whatsoever”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7" name="Google Shape;197;p18" descr="http://www.hoover.archives.gov/exhibits/RevAmerica/2-What/4c.TaxStam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7575" y="1769500"/>
            <a:ext cx="3520425" cy="3733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C91DB3-60DB-4F4E-AF7E-30EE544ECA1F}"/>
                  </a:ext>
                </a:extLst>
              </p14:cNvPr>
              <p14:cNvContentPartPr/>
              <p14:nvPr/>
            </p14:nvContentPartPr>
            <p14:xfrm>
              <a:off x="2671235" y="3054724"/>
              <a:ext cx="1629720" cy="698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C91DB3-60DB-4F4E-AF7E-30EE544ECA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2595" y="3046084"/>
                <a:ext cx="1647360" cy="71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0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825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7A9798"/>
              </a:buClr>
              <a:buSzPts val="3300"/>
            </a:pPr>
            <a:r>
              <a:rPr lang="en-US" sz="3300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More Taxes…</a:t>
            </a:r>
            <a:endParaRPr sz="3300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" name="Google Shape;203;p19"/>
          <p:cNvSpPr txBox="1">
            <a:spLocks noGrp="1"/>
          </p:cNvSpPr>
          <p:nvPr>
            <p:ph type="body" idx="1"/>
          </p:nvPr>
        </p:nvSpPr>
        <p:spPr>
          <a:xfrm>
            <a:off x="1660250" y="1224050"/>
            <a:ext cx="4981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27432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2312"/>
              <a:buFont typeface="Noto Sans Symbols"/>
              <a:buChar char="●"/>
            </a:pPr>
            <a:r>
              <a:rPr lang="en-US" sz="272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Townshend Acts (1767):</a:t>
            </a:r>
            <a:r>
              <a:rPr lang="en-US" sz="272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 A new tax placed on necessary goods </a:t>
            </a:r>
            <a:r>
              <a:rPr lang="en-US" sz="272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(glass, lead, sugar)</a:t>
            </a:r>
            <a:endParaRPr/>
          </a:p>
          <a:p>
            <a:pPr marL="274320" indent="-274320">
              <a:lnSpc>
                <a:spcPct val="80000"/>
              </a:lnSpc>
              <a:spcBef>
                <a:spcPts val="544"/>
              </a:spcBef>
              <a:buClr>
                <a:schemeClr val="accent1"/>
              </a:buClr>
              <a:buSzPts val="2312"/>
              <a:buFont typeface="Noto Sans Symbols"/>
              <a:buChar char="●"/>
            </a:pPr>
            <a:r>
              <a:rPr lang="en-US" sz="272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Colonists could not boycott necessary goods, so they protested the act.</a:t>
            </a:r>
            <a:endParaRPr/>
          </a:p>
          <a:p>
            <a:pPr marL="274320" indent="-274320">
              <a:lnSpc>
                <a:spcPct val="80000"/>
              </a:lnSpc>
              <a:spcBef>
                <a:spcPts val="544"/>
              </a:spcBef>
              <a:buClr>
                <a:schemeClr val="accent1"/>
              </a:buClr>
              <a:buSzPts val="2312"/>
              <a:buFont typeface="Noto Sans Symbols"/>
              <a:buChar char="●"/>
            </a:pPr>
            <a:r>
              <a:rPr lang="en-US" sz="272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Boston Massacre: colonial protesters clashed with British troops in Boston resulting in the deaths of five colonists.</a:t>
            </a:r>
            <a:endParaRPr/>
          </a:p>
          <a:p>
            <a:pPr marL="274320" indent="-150447">
              <a:lnSpc>
                <a:spcPct val="90000"/>
              </a:lnSpc>
              <a:spcBef>
                <a:spcPts val="459"/>
              </a:spcBef>
              <a:buClr>
                <a:schemeClr val="accent1"/>
              </a:buClr>
              <a:buSzPts val="1951"/>
              <a:buNone/>
            </a:pPr>
            <a:endParaRPr sz="2295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4" name="Google Shape;204;p19" descr="http://cdn.dipity.com/uploads/events/3476638e84504b9d735c60b2c6f2f1e9_1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1" y="2362200"/>
            <a:ext cx="3496381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1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1825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7A9798"/>
              </a:buClr>
              <a:buSzPts val="3300"/>
            </a:pPr>
            <a:r>
              <a:rPr lang="en-US" sz="3300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Boston Tea Party</a:t>
            </a:r>
            <a:endParaRPr sz="3300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" name="Google Shape;210;p20"/>
          <p:cNvSpPr txBox="1">
            <a:spLocks noGrp="1"/>
          </p:cNvSpPr>
          <p:nvPr>
            <p:ph type="body" idx="1"/>
          </p:nvPr>
        </p:nvSpPr>
        <p:spPr>
          <a:xfrm>
            <a:off x="1677150" y="1321283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27432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2516"/>
              <a:buFont typeface="Noto Sans Symbols"/>
              <a:buChar char="●"/>
            </a:pPr>
            <a:r>
              <a:rPr lang="en-US" sz="296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Tea Act (1773):</a:t>
            </a:r>
            <a:r>
              <a:rPr lang="en-US" sz="296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 a new tax on tea</a:t>
            </a:r>
            <a:endParaRPr/>
          </a:p>
          <a:p>
            <a:pPr marL="274320" indent="-27432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ts val="2516"/>
              <a:buFont typeface="Noto Sans Symbols"/>
              <a:buChar char="●"/>
            </a:pPr>
            <a:r>
              <a:rPr lang="en-US" sz="296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Boston Tea Party</a:t>
            </a:r>
            <a:r>
              <a:rPr lang="en-US" sz="296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lang="en-US" sz="296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 group of intellectuals in Boston called the Sons of Liberty staged a strange protest.  They dressed up as Mohawk Indians, and </a:t>
            </a:r>
            <a:r>
              <a:rPr lang="en-US" sz="296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threw hundreds of cases of tea off of British boats and into Boston Harbor</a:t>
            </a:r>
            <a:endParaRPr/>
          </a:p>
          <a:p>
            <a:pPr marL="274320" indent="-139544">
              <a:lnSpc>
                <a:spcPct val="80000"/>
              </a:lnSpc>
              <a:spcBef>
                <a:spcPts val="499"/>
              </a:spcBef>
              <a:buClr>
                <a:schemeClr val="accent1"/>
              </a:buClr>
              <a:buSzPts val="2122"/>
              <a:buNone/>
            </a:pPr>
            <a:endParaRPr sz="2497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1" name="Google Shape;211;p20" descr="http://library.thinkquest.org/TQ0312848/Media/btppic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2514600"/>
            <a:ext cx="3581400" cy="3378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9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1752600" y="0"/>
            <a:ext cx="8610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7A9798"/>
              </a:buClr>
              <a:buSzPts val="4000"/>
            </a:pPr>
            <a:r>
              <a:rPr lang="en-US" sz="4000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t>British Response to the Tea Party</a:t>
            </a:r>
            <a:endParaRPr sz="4000" cap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7" name="Google Shape;217;p21"/>
          <p:cNvSpPr txBox="1">
            <a:spLocks noGrp="1"/>
          </p:cNvSpPr>
          <p:nvPr>
            <p:ph type="body" idx="1"/>
          </p:nvPr>
        </p:nvSpPr>
        <p:spPr>
          <a:xfrm>
            <a:off x="5164675" y="1296150"/>
            <a:ext cx="5105400" cy="497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27432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2122"/>
              <a:buFont typeface="Noto Sans Symbols"/>
              <a:buChar char="●"/>
            </a:pPr>
            <a:r>
              <a:rPr lang="en-US" sz="2497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Coercive/Intolerable Acts (1774):</a:t>
            </a:r>
            <a:r>
              <a:rPr lang="en-US" sz="2497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en-US" sz="249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British were very mad about the Boston Tea Party, so they instituted three new acts to punish the colonists</a:t>
            </a:r>
            <a:endParaRPr/>
          </a:p>
          <a:p>
            <a:pPr marL="274320" indent="-274320">
              <a:lnSpc>
                <a:spcPct val="90000"/>
              </a:lnSpc>
              <a:spcBef>
                <a:spcPts val="499"/>
              </a:spcBef>
              <a:buClr>
                <a:schemeClr val="accent1"/>
              </a:buClr>
              <a:buSzPts val="2122"/>
              <a:buNone/>
            </a:pPr>
            <a:r>
              <a:rPr lang="en-US" sz="2497">
                <a:solidFill>
                  <a:srgbClr val="FF3399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  <a:r>
              <a:rPr lang="en-US" sz="2497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1. No trial by jury in the colonies</a:t>
            </a:r>
            <a:endParaRPr/>
          </a:p>
          <a:p>
            <a:pPr marL="274320" indent="-274320">
              <a:lnSpc>
                <a:spcPct val="90000"/>
              </a:lnSpc>
              <a:spcBef>
                <a:spcPts val="499"/>
              </a:spcBef>
              <a:buClr>
                <a:schemeClr val="accent1"/>
              </a:buClr>
              <a:buSzPts val="2122"/>
              <a:buNone/>
            </a:pPr>
            <a:r>
              <a:rPr lang="en-US" sz="2497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   2. Quartering Act: colonists forced to house and feed English soldiers</a:t>
            </a:r>
            <a:endParaRPr/>
          </a:p>
          <a:p>
            <a:pPr marL="274320" indent="-274320">
              <a:lnSpc>
                <a:spcPct val="90000"/>
              </a:lnSpc>
              <a:spcBef>
                <a:spcPts val="499"/>
              </a:spcBef>
              <a:buClr>
                <a:schemeClr val="accent1"/>
              </a:buClr>
              <a:buSzPts val="2122"/>
              <a:buNone/>
            </a:pPr>
            <a:r>
              <a:rPr lang="en-US" sz="2497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    3. Blockade of Boston: no ships allowed to enter or leave Boston harbor</a:t>
            </a:r>
            <a:r>
              <a:rPr lang="en-US" sz="249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resulting in terrible hardships for residents of Boston </a:t>
            </a:r>
            <a:endParaRPr/>
          </a:p>
          <a:p>
            <a:pPr marL="274320" indent="-139544">
              <a:spcBef>
                <a:spcPts val="499"/>
              </a:spcBef>
              <a:buClr>
                <a:schemeClr val="accent1"/>
              </a:buClr>
              <a:buSzPts val="2122"/>
              <a:buNone/>
            </a:pPr>
            <a:endParaRPr sz="2497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8" name="Google Shape;218;p21" descr="http://www.glogster.com/media/5/19/86/10/1986106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1" y="2286000"/>
            <a:ext cx="3259667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0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1034</Words>
  <Application>Microsoft Macintosh PowerPoint</Application>
  <PresentationFormat>Widescreen</PresentationFormat>
  <Paragraphs>108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Gill Sans MT</vt:lpstr>
      <vt:lpstr>Noto Sans Symbols</vt:lpstr>
      <vt:lpstr>Parcel</vt:lpstr>
      <vt:lpstr>Bell ringer #5</vt:lpstr>
      <vt:lpstr>Colonial Problems</vt:lpstr>
      <vt:lpstr>Mercantilism</vt:lpstr>
      <vt:lpstr>Navigation Acts</vt:lpstr>
      <vt:lpstr>The French and Indian War</vt:lpstr>
      <vt:lpstr>British Taxes</vt:lpstr>
      <vt:lpstr>More Taxes…</vt:lpstr>
      <vt:lpstr>Boston Tea Party</vt:lpstr>
      <vt:lpstr>British Response to the Tea Party</vt:lpstr>
      <vt:lpstr>American Revolution</vt:lpstr>
      <vt:lpstr>First continental congress</vt:lpstr>
      <vt:lpstr>Battles of Lexington and Concord</vt:lpstr>
      <vt:lpstr>Second continental congress</vt:lpstr>
      <vt:lpstr>Independence or not??</vt:lpstr>
      <vt:lpstr>Declaration of Independence</vt:lpstr>
      <vt:lpstr>important battles</vt:lpstr>
      <vt:lpstr>The War ends </vt:lpstr>
      <vt:lpstr>Why did the colonists win?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</dc:title>
  <dc:creator>Taylor Hunter</dc:creator>
  <cp:lastModifiedBy>Taylor Hunter</cp:lastModifiedBy>
  <cp:revision>22</cp:revision>
  <dcterms:created xsi:type="dcterms:W3CDTF">2018-11-19T14:17:54Z</dcterms:created>
  <dcterms:modified xsi:type="dcterms:W3CDTF">2019-01-28T03:13:12Z</dcterms:modified>
</cp:coreProperties>
</file>