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6" r:id="rId3"/>
    <p:sldId id="269" r:id="rId4"/>
    <p:sldId id="263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3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0T00:22:2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41 24575,'-42'0'0,"6"0"0,-11 0 0,7 0 0,-26 0 0,21 0 0,-21 0 0,19 0 0,-2 0 0,-8 0 0,15 0 0,-3 0 0,25 0 0,-9 0 0,17 0 0,-9 0 0,14 4 0,-8 2 0,9 5 0,-5 6 0,5 1 0,-5 5 0,4 1 0,1 7 0,-6 1 0,4 15 0,-5-6 0,-1 14 0,0-6 0,6 7 0,-4 1 0,10 5 0,-10-12 0,10 11 0,-4-12 0,6 7 0,0-7 0,0-2 0,0-8 0,0-7 0,0 5 0,0-12 0,0 6 0,0-8 0,0 1 0,0-6 0,0 4 0,0-4 0,0 0 0,0 4 0,0-10 0,5 5 0,1-1 0,5-4 0,-5 4 0,4-5 0,-4-1 0,5 1 0,-1 0 0,1-1 0,-1-4 0,1 4 0,0-9 0,5 4 0,-3-5 0,9 0 0,-10 0 0,10 0 0,-4 0 0,5 0 0,1 0 0,-1 0 0,8 0 0,-6 0 0,5 0 0,0 0 0,-5 0 0,13 0 0,-13 0 0,12 0 0,-11 0 0,11 0 0,-11 0 0,4-6 0,1 5 0,-6-4 0,6-1 0,-7 5 0,-1-4 0,8 5 0,-6-6 0,6 5 0,-7-4 0,-1 5 0,1 0 0,10 0 0,-8 0 0,8 0 0,-10-6 0,-1 5 0,8-4 0,-6 5 0,13 0 0,-13-6 0,20 5 0,-10-4 0,12-1 0,-10 4 0,10-4 0,-7 6 0,13 0 0,-13 0 0,13 0 0,-12 0 0,11 0 0,-11 0 0,3 0 0,-5 0 0,1 0 0,-1 0 0,0 0 0,0 0 0,-7 0 0,5 0 0,-11 0 0,4 0 0,1 0 0,-6 0 0,6 0 0,10 0 0,-6 0 0,8 0 0,-6 0 0,-5 0 0,0 0 0,6 0 0,-6 0 0,0 0 0,5 0 0,-13 0 0,13 0 0,-5 0 0,7 0 0,0 0 0,0 0 0,0 0 0,0 0 0,0 0 0,0 0 0,8 0 0,-6 0 0,6 0 0,-8 0 0,8 0 0,2 0 0,0 0 0,4 0 0,4 0 0,0 0 0,6-5 0,2 3 0,1-11 0,20 12 0,-7-6 0,8 0 0,-31 7 0,-1-2 0,30-11 0,-28 11 0,-3 2 0,14-7 0,7 7 0,-16 0 0,6 0 0,-10 0 0,1 0 0,-3-6 0,12 5 0,-8-5 0,9 6 0,-10-7 0,10 6 0,-7-5 0,7-1 0,-9 6 0,-1-6 0,-7 7 0,5 0 0,-14 0 0,15 0 0,-15 0 0,7 0 0,-15 0 0,5 0 0,-5 0 0,7 0 0,-1 0 0,1 0 0,-2 0 0,-5 0 0,4 0 0,-4-6 0,7 5 0,11-5 0,-8 6 0,7 0 0,-17-5 0,5 3 0,-5-3 0,5 5 0,3 0 0,6 0 0,-5 0 0,6 0 0,-8 0 0,8-6 0,-6 4 0,6-4 0,-15 6 0,5 0 0,-4 0 0,-2 0 0,7 0 0,-14 0 0,6 0 0,-6 0 0,-1 0 0,1 0 0,-1 0 0,0 0 0,-5 0 0,5 0 0,-5 0 0,-1 0 0,0 0 0,0 0 0,-5 0 0,10 0 0,-10 0 0,10 0 0,-4 0 0,17 0 0,-9 0 0,8 0 0,-10 0 0,0 0 0,0 0 0,-1 0 0,1 0 0,-6 0 0,4 0 0,-4 0 0,0 0 0,4 0 0,-4 0 0,0 0 0,5 0 0,-11 0 0,4 0 0,1 0 0,-5 0 0,4 0 0,-5 0 0,0 0 0,-1 0 0,1 0 0,0 0 0,-6-5 0,0 0 0,-5-11 0,0 4 0,0-5 0,0 6 0,0 0 0,0-5 0,0-3 0,0-4 0,0-7 0,0 5 0,0-12 0,0 5 0,0 0 0,0-6 0,0 6 0,0-7 0,-6 0 0,5 6 0,-5-4 0,0 11 0,5-12 0,-10 13 0,10-13 0,-4 13 0,-1-13 0,4 13 0,-9-6 0,10 7 0,-10 0 0,10 0 0,-9 6 0,8-4 0,-8 4 0,9-1 0,-4-3 0,-1 4 0,5-6 0,-9 6 0,8-5 0,-8 5 0,9 0 0,-10-4 0,10 10 0,-9-5 0,8 6 0,-7 5 0,3-3 0,-4 7 0,-1-2 0,1 4 0,0 0 0,0 0 0,-1 0 0,0 0 0,1 0 0,-1 0 0,0 0 0,0 0 0,-6 0 0,5 0 0,-10 5 0,3-4 0,-4 5 0,-1-1 0,0-4 0,-7 5 0,5-6 0,-11 0 0,6 5 0,-8-4 0,1 10 0,-7-9 0,-3 4 0,-7 0 0,-11-5 0,9 12 0,-17-12 0,8 12 0,-2-12 0,2 6 0,1-7 0,8 6 0,-9-5 0,6 5 0,9 0 0,-10-5 0,12 5 0,-8-6 0,8 0 0,2 0 0,0 0 0,6 0 0,-6 0 0,8 0 0,-1 0 0,1 0 0,-8 0 0,7 0 0,-6 0 0,8 0 0,-2 0 0,2 0 0,0 0 0,-8 0 0,5 0 0,-7 0 0,9 0 0,1 0 0,0 0 0,0 0 0,-2 0 0,-24 0 0,18 0 0,-18 0 0,26 0 0,-9 0 0,7 0 0,-7-6 0,0 5 0,6-5 0,-6 0 0,8 5 0,1-5 0,-1 0 0,8 4 0,-7-3 0,13 5 0,-12-6 0,12 4 0,-6-4 0,0 6 0,6 0 0,-6-5 0,0 4 0,-1-5 0,0 6 0,-6 0 0,12 0 0,-11 0 0,11 0 0,-4 0 0,-1 0 0,5 0 0,-11 0 0,11 0 0,-4 0 0,-1 0 0,5 0 0,-11 0 0,-6 0 0,8 0 0,-13 0 0,15 0 0,1 0 0,-5 0 0,5 0 0,-7 0 0,7 0 0,-6 0 0,6 0 0,-1-5 0,-3 4 0,11-5 0,-5 6 0,0 0 0,5 0 0,-13 0 0,13 0 0,-11 0 0,10 0 0,-3 0 0,-2 0 0,6 0 0,-6 0 0,7 0 0,-7 0 0,6 0 0,-5 0 0,7 0 0,-1 0 0,1 0 0,-11 0 0,8 0 0,-8 0 0,17 0 0,-6 0 0,5 0 0,0 0 0,-4-5 0,4 4 0,-5-4 0,0 5 0,5 0 0,-4 0 0,4 0 0,-6 0 0,1 0 0,5 0 0,-5 0 0,5 0 0,0 0 0,-4 0 0,10 0 0,-11 0 0,5 0 0,-6 0 0,6 0 0,-4 0 0,4 0 0,0 0 0,-3 0 0,3 0 0,0 0 0,-4 0 0,4 0 0,1 0 0,0 0 0,1 0 0,3 0 0,-9 0 0,9 0 0,-9 0 0,10 0 0,-16 0 0,9 0 0,-10 0 0,5 0 0,6 0 0,-4 0 0,4 0 0,-5 0 0,5 0 0,-5 0 0,5 0 0,0 0 0,-4 0 0,4 0 0,0 0 0,-5 0 0,5 0 0,0 5 0,-5-4 0,11 4 0,-10-5 0,9 4 0,-9-3 0,10 4 0,-11-5 0,11 5 0,-11-4 0,5 4 0,0-5 0,-4 0 0,4 0 0,-5 5 0,5-4 0,-11 5 0,9-6 0,-11 5 0,-10-4 0,12 5 0,-12-6 0,10 5 0,6-3 0,-5 4 0,6-6 0,1 5 0,-1-4 0,1 4 0,5 0 0,1-4 0,0 4 0,5-5 0,-5 0 0,7 0 0,-1 0 0,5 0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8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DC6ABB3-E277-2843-84C4-D23346AC1D58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DB9211-D8BC-774F-8B32-D2E6DB6D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gaXXBkE8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O7FQsCcbD8" TargetMode="Externa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BWs9LpCg8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1CA2-E446-0D4F-896C-4762E64A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806B-402A-1D46-8CF7-A5F9A24C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98061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The Boston Tea Party</a:t>
            </a:r>
            <a:r>
              <a:rPr lang="en-US" i="1" dirty="0"/>
              <a:t> </a:t>
            </a:r>
            <a:r>
              <a:rPr lang="en-US" dirty="0"/>
              <a:t>caused Parliament to pass the Coercive Acts.  What name did Americans give to these acts?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Most of the work of writing the Declaration of Independence fell to which famous American?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meeting that took place in Philadelphia in 1774 to discuss concerns about Britain’s Intolerable Acts was known as what?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AEE4-4C18-844C-9AE5-01D3A9DC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facing the new 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E22F-1702-1B40-A0DB-B0811067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381" y="2367822"/>
            <a:ext cx="5541264" cy="3729791"/>
          </a:xfrm>
        </p:spPr>
        <p:txBody>
          <a:bodyPr/>
          <a:lstStyle/>
          <a:p>
            <a:pPr fontAlgn="base"/>
            <a:r>
              <a:rPr lang="en-US" sz="2000" dirty="0"/>
              <a:t>Just like the British in the French &amp; Indian War, the United States acquired debt due to the Revolutionary War</a:t>
            </a:r>
          </a:p>
          <a:p>
            <a:pPr fontAlgn="base"/>
            <a:r>
              <a:rPr lang="en-US" sz="2000" dirty="0"/>
              <a:t>The national government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could not impose taxes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due to bad experience with Britain</a:t>
            </a:r>
            <a:r>
              <a:rPr lang="en-US" sz="2000" dirty="0"/>
              <a:t>), so the individual states placed high taxes on their citizens.  </a:t>
            </a:r>
          </a:p>
          <a:p>
            <a:pPr lvl="1" fontAlgn="base"/>
            <a:r>
              <a:rPr lang="en-US" sz="1800" dirty="0"/>
              <a:t>This caused many businesses to fail, and many people lost their property because they could not pay back their loans.</a:t>
            </a:r>
          </a:p>
          <a:p>
            <a:endParaRPr lang="en-US" dirty="0"/>
          </a:p>
        </p:txBody>
      </p:sp>
      <p:pic>
        <p:nvPicPr>
          <p:cNvPr id="4098" name="Picture 2" descr="http://thenationaldebtcrisis.com/wp-content/uploads/2009/12/stimuluspackage.jpg">
            <a:extLst>
              <a:ext uri="{FF2B5EF4-FFF2-40B4-BE49-F238E27FC236}">
                <a16:creationId xmlns:a16="http://schemas.microsoft.com/office/drawing/2014/main" id="{8ED88E3F-DFBD-CE42-AD59-B8AE3734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5" y="2367822"/>
            <a:ext cx="2269624" cy="30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4983-8C26-B146-B803-9DFC4D5E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57" y="726440"/>
            <a:ext cx="7729728" cy="1188720"/>
          </a:xfrm>
        </p:spPr>
        <p:txBody>
          <a:bodyPr/>
          <a:lstStyle/>
          <a:p>
            <a:r>
              <a:rPr lang="en-US" dirty="0"/>
              <a:t>Shays rebellion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9B54-639E-B34C-B693-20B46005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260" y="2093495"/>
            <a:ext cx="4619512" cy="4307305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Daniel Shays </a:t>
            </a:r>
            <a:r>
              <a:rPr lang="en-US" sz="2000" dirty="0"/>
              <a:t>lost his farm in Massachusetts due to debt. </a:t>
            </a:r>
          </a:p>
          <a:p>
            <a:pPr fontAlgn="base"/>
            <a:r>
              <a:rPr lang="en-US" sz="2000" dirty="0"/>
              <a:t>He then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raised an army to prevent farms from being seized by the courts</a:t>
            </a:r>
            <a:r>
              <a:rPr lang="en-US" sz="2000" dirty="0"/>
              <a:t>.  </a:t>
            </a:r>
          </a:p>
          <a:p>
            <a:pPr fontAlgn="base"/>
            <a:r>
              <a:rPr lang="en-US" sz="2000" dirty="0"/>
              <a:t>The national government had a very difficult time stopping the rebellion due to lack of power.</a:t>
            </a:r>
          </a:p>
          <a:p>
            <a:pPr fontAlgn="base"/>
            <a:r>
              <a:rPr lang="en-US" sz="2000" dirty="0"/>
              <a:t>This event showed that the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Articles were not affective and that Americans were in need of a stronger central government.</a:t>
            </a:r>
          </a:p>
          <a:p>
            <a:endParaRPr lang="en-US" dirty="0"/>
          </a:p>
        </p:txBody>
      </p:sp>
      <p:pic>
        <p:nvPicPr>
          <p:cNvPr id="5122" name="Picture 2" descr="http://upload.wikimedia.org/wikipedia/en/d/d7/Shays.jpg">
            <a:extLst>
              <a:ext uri="{FF2B5EF4-FFF2-40B4-BE49-F238E27FC236}">
                <a16:creationId xmlns:a16="http://schemas.microsoft.com/office/drawing/2014/main" id="{564BC34B-54F3-CF46-B8F5-29E11519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85" y="1320800"/>
            <a:ext cx="37846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16A4-D7F8-C14B-B12B-6C36E4EC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fail.. 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58F4-9A20-DD45-9D0A-EC7FDB8A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262114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ABCB-33CE-6540-9D03-78B5A4F3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2DE1-2181-034A-8083-E26656FF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exit slip today will be three potential test questions based on the material covered in class today. </a:t>
            </a:r>
          </a:p>
          <a:p>
            <a:r>
              <a:rPr lang="en-US" dirty="0"/>
              <a:t>Please be sure to include the answer. </a:t>
            </a:r>
          </a:p>
          <a:p>
            <a:r>
              <a:rPr lang="en-US" dirty="0"/>
              <a:t>Questions can be Short-Answer or Multiple Choice.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A048-BAF3-9A41-BA64-4C9DA3D42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state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44A1D-C810-BD44-81A9-B5D575FE5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</a:t>
            </a:r>
          </a:p>
          <a:p>
            <a:r>
              <a:rPr lang="en-US" dirty="0"/>
              <a:t>EQ: How did the new States unite to form a governing body?</a:t>
            </a:r>
          </a:p>
        </p:txBody>
      </p:sp>
    </p:spTree>
    <p:extLst>
      <p:ext uri="{BB962C8B-B14F-4D97-AF65-F5344CB8AC3E}">
        <p14:creationId xmlns:p14="http://schemas.microsoft.com/office/powerpoint/2010/main" val="30950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6BEF-A68F-E04B-9AC6-7B4EDAC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Patriot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2E70-6B57-5248-85F5-3CE0640E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Revolutionary war… Debate over independence or no independence…</a:t>
            </a:r>
          </a:p>
          <a:p>
            <a:r>
              <a:rPr lang="en-US" dirty="0">
                <a:hlinkClick r:id="rId2"/>
              </a:rPr>
              <a:t>https://www.youtube.com/watch?v=EGgaXXBkE8A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B595-B082-C841-9219-6769DEB5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72326"/>
            <a:ext cx="7729728" cy="1188720"/>
          </a:xfrm>
        </p:spPr>
        <p:txBody>
          <a:bodyPr/>
          <a:lstStyle/>
          <a:p>
            <a:r>
              <a:rPr lang="en-US" dirty="0"/>
              <a:t>New 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94E-26DB-CD43-9955-F54003DB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68598"/>
            <a:ext cx="7729728" cy="358287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After the revolution, the Americans formed a republic or </a:t>
            </a:r>
            <a:r>
              <a:rPr lang="en-US" b="1" dirty="0"/>
              <a:t>Representative Democracy </a:t>
            </a:r>
          </a:p>
          <a:p>
            <a:pPr lvl="1" fontAlgn="base"/>
            <a:r>
              <a:rPr lang="en-US" dirty="0"/>
              <a:t>Republic = form of representative democracy where people elect representatives for government. </a:t>
            </a:r>
          </a:p>
          <a:p>
            <a:pPr fontAlgn="base"/>
            <a:r>
              <a:rPr lang="en-US" b="1" dirty="0"/>
              <a:t>Articles of Confederation </a:t>
            </a:r>
            <a:r>
              <a:rPr lang="en-US" dirty="0"/>
              <a:t>~ 1</a:t>
            </a:r>
            <a:r>
              <a:rPr lang="en-US" sz="1200" baseline="30000" dirty="0"/>
              <a:t>st</a:t>
            </a:r>
            <a:r>
              <a:rPr lang="en-US" dirty="0"/>
              <a:t> government of the United States.</a:t>
            </a:r>
            <a:endParaRPr lang="en-US" b="1" dirty="0"/>
          </a:p>
          <a:p>
            <a:pPr lvl="1" fontAlgn="base"/>
            <a:r>
              <a:rPr lang="en-US" dirty="0"/>
              <a:t>Did not have a president, no power to tax, no military</a:t>
            </a:r>
          </a:p>
          <a:p>
            <a:pPr lvl="1" fontAlgn="base"/>
            <a:r>
              <a:rPr lang="en-US" dirty="0"/>
              <a:t>TOO WEAK!</a:t>
            </a:r>
          </a:p>
          <a:p>
            <a:pPr fontAlgn="base"/>
            <a:r>
              <a:rPr lang="en-US" b="1" dirty="0"/>
              <a:t>Constitutional Convention of 1787 </a:t>
            </a:r>
            <a:r>
              <a:rPr lang="en-US" dirty="0"/>
              <a:t>~ called to create a new government.</a:t>
            </a:r>
            <a:endParaRPr lang="en-US" b="1" dirty="0"/>
          </a:p>
          <a:p>
            <a:pPr lvl="1" fontAlgn="base"/>
            <a:r>
              <a:rPr lang="en-US" dirty="0"/>
              <a:t>Wrote the </a:t>
            </a:r>
            <a:r>
              <a:rPr lang="en-US" b="1" dirty="0"/>
              <a:t>Constitution</a:t>
            </a:r>
          </a:p>
          <a:p>
            <a:pPr lvl="1" fontAlgn="base"/>
            <a:r>
              <a:rPr lang="en-US" dirty="0"/>
              <a:t>Added the Bill of Rights</a:t>
            </a:r>
          </a:p>
          <a:p>
            <a:pPr lvl="2" fontAlgn="base"/>
            <a:r>
              <a:rPr lang="en-US" dirty="0"/>
              <a:t>Protect rights of people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EFCF-E030-7743-B10A-31A68DA6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202" y="4428879"/>
            <a:ext cx="2688791" cy="23110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42C0E6-582B-B14A-B770-FFFCF09FDC79}"/>
              </a:ext>
            </a:extLst>
          </p:cNvPr>
          <p:cNvCxnSpPr/>
          <p:nvPr/>
        </p:nvCxnSpPr>
        <p:spPr>
          <a:xfrm>
            <a:off x="7615003" y="2143593"/>
            <a:ext cx="1391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DC1CC3-48C4-E643-8473-1B34A65C1208}"/>
              </a:ext>
            </a:extLst>
          </p:cNvPr>
          <p:cNvCxnSpPr/>
          <p:nvPr/>
        </p:nvCxnSpPr>
        <p:spPr>
          <a:xfrm>
            <a:off x="2548328" y="2368446"/>
            <a:ext cx="1139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71425B-3562-3349-B29B-6C53DA00F43E}"/>
                  </a:ext>
                </a:extLst>
              </p14:cNvPr>
              <p14:cNvContentPartPr/>
              <p14:nvPr/>
            </p14:nvContentPartPr>
            <p14:xfrm>
              <a:off x="2462636" y="2934844"/>
              <a:ext cx="2689560" cy="483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71425B-3562-3349-B29B-6C53DA00F4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3636" y="2926204"/>
                <a:ext cx="270720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5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93C7-904C-2D45-B540-086EE537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legal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0EFE-99C9-1949-BDD1-DF541357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96" y="2539570"/>
            <a:ext cx="2445795" cy="3101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The Declaration of Independence</a:t>
            </a:r>
          </a:p>
          <a:p>
            <a:r>
              <a:rPr lang="en-US" dirty="0"/>
              <a:t>In this document, America declared to Britain (England) that they were free.</a:t>
            </a:r>
          </a:p>
          <a:p>
            <a:r>
              <a:rPr lang="en-US" dirty="0"/>
              <a:t>All men are created equal</a:t>
            </a:r>
          </a:p>
          <a:p>
            <a:r>
              <a:rPr lang="en-US" dirty="0"/>
              <a:t>Written by Thomas Jefferson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3E4EF-8358-7446-AC65-2EB1730E9845}"/>
              </a:ext>
            </a:extLst>
          </p:cNvPr>
          <p:cNvSpPr txBox="1"/>
          <p:nvPr/>
        </p:nvSpPr>
        <p:spPr>
          <a:xfrm>
            <a:off x="8243667" y="2539570"/>
            <a:ext cx="3151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United States Constitution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Tells us how our government should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branches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changed peacefully, through amendments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D2916-3BED-684E-8483-6B1784567D48}"/>
              </a:ext>
            </a:extLst>
          </p:cNvPr>
          <p:cNvSpPr txBox="1"/>
          <p:nvPr/>
        </p:nvSpPr>
        <p:spPr>
          <a:xfrm>
            <a:off x="5053530" y="2551837"/>
            <a:ext cx="2264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Bill of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10 Amendments to the United States Constitution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9C74B-2107-DD4E-88B5-CBB64F45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11" y="5641553"/>
            <a:ext cx="1778000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55918-5763-C542-AE01-B9128741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13" y="4661330"/>
            <a:ext cx="2969404" cy="1900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6EEFD-649C-BD41-AF02-AD958CE5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04" y="5063702"/>
            <a:ext cx="2203196" cy="1463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93E36-DDA0-EA48-A3E0-15962A88AF79}"/>
              </a:ext>
            </a:extLst>
          </p:cNvPr>
          <p:cNvSpPr txBox="1"/>
          <p:nvPr/>
        </p:nvSpPr>
        <p:spPr>
          <a:xfrm>
            <a:off x="8482818" y="0"/>
            <a:ext cx="3709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https://www.youtube.com/watch?v=bO7FQsCcbD8</a:t>
            </a:r>
            <a:endParaRPr lang="en-US" sz="1200" dirty="0"/>
          </a:p>
          <a:p>
            <a:r>
              <a:rPr lang="en-US" dirty="0"/>
              <a:t>US Constitution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CA1FD-113C-204E-879E-DCCE01E6E8C7}"/>
              </a:ext>
            </a:extLst>
          </p:cNvPr>
          <p:cNvCxnSpPr/>
          <p:nvPr/>
        </p:nvCxnSpPr>
        <p:spPr>
          <a:xfrm>
            <a:off x="5456420" y="3672590"/>
            <a:ext cx="1199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BEF1-1C6F-5F43-BB4F-9B810233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Governments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591F-4BC8-9C4D-9CD0-C65C2661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New Hampshire was the first state to write their own constitution with the other states following soon after</a:t>
            </a:r>
            <a:endParaRPr lang="en-US" sz="1400" dirty="0"/>
          </a:p>
          <a:p>
            <a:pPr fontAlgn="base"/>
            <a:r>
              <a:rPr lang="en-US" dirty="0"/>
              <a:t>Most state governments have:</a:t>
            </a:r>
            <a:endParaRPr lang="en-US" sz="1400" dirty="0"/>
          </a:p>
          <a:p>
            <a:pPr lvl="1" fontAlgn="base"/>
            <a:r>
              <a:rPr lang="en-US" dirty="0"/>
              <a:t>A bicameral (two house) legislature</a:t>
            </a:r>
            <a:endParaRPr lang="en-US" sz="1200" dirty="0"/>
          </a:p>
          <a:p>
            <a:pPr lvl="1" fontAlgn="base"/>
            <a:r>
              <a:rPr lang="en-US" dirty="0"/>
              <a:t>A governor to carry out laws</a:t>
            </a:r>
            <a:endParaRPr lang="en-US" sz="1200" dirty="0"/>
          </a:p>
          <a:p>
            <a:pPr lvl="1" fontAlgn="base"/>
            <a:r>
              <a:rPr lang="en-US" dirty="0"/>
              <a:t>A court system</a:t>
            </a:r>
            <a:endParaRPr lang="en-US" sz="1200" dirty="0"/>
          </a:p>
          <a:p>
            <a:pPr lvl="1" fontAlgn="base"/>
            <a:r>
              <a:rPr lang="en-US" dirty="0"/>
              <a:t>A Bill of Rights to protect citizens from the government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5E47-7D67-9F47-BFB5-168D505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The articles of confederation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96BD-E68B-B943-9E5E-E68EC14B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Set up the first national government of the United States</a:t>
            </a:r>
          </a:p>
          <a:p>
            <a:pPr fontAlgn="base"/>
            <a:r>
              <a:rPr lang="en-US" dirty="0"/>
              <a:t>Est. 1777 as a “League of Friendship”</a:t>
            </a:r>
          </a:p>
          <a:p>
            <a:pPr fontAlgn="base"/>
            <a:r>
              <a:rPr lang="en-US" dirty="0"/>
              <a:t>The Articles of Confederation set up a loose alliance of 13 independent states</a:t>
            </a:r>
          </a:p>
          <a:p>
            <a:pPr fontAlgn="base"/>
            <a:r>
              <a:rPr lang="en-US" dirty="0"/>
              <a:t>Only real power is to raise and direct the military</a:t>
            </a:r>
          </a:p>
          <a:p>
            <a:pPr fontAlgn="base"/>
            <a:endParaRPr lang="en-US" dirty="0"/>
          </a:p>
          <a:p>
            <a:pPr fontAlgn="base"/>
            <a:r>
              <a:rPr lang="en-US" dirty="0">
                <a:hlinkClick r:id="rId2"/>
              </a:rPr>
              <a:t>https://www.youtube.com/watch?v=lBWs9LpCg8I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octc.kctcs.edu/mmaltby/his108/Articles%20of%20Confederation.jpg">
            <a:extLst>
              <a:ext uri="{FF2B5EF4-FFF2-40B4-BE49-F238E27FC236}">
                <a16:creationId xmlns:a16="http://schemas.microsoft.com/office/drawing/2014/main" id="{AF227799-B8F5-5B45-82B9-07999B45C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r="-2" b="1646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1528-04C4-9249-9C57-9D1BCBD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Success of the Articles of Confederation </a:t>
            </a:r>
          </a:p>
        </p:txBody>
      </p:sp>
      <p:pic>
        <p:nvPicPr>
          <p:cNvPr id="2050" name="Picture 2" descr="http://www.earlyamerica.com/image/maps/northwest/northwest_small.jpg">
            <a:extLst>
              <a:ext uri="{FF2B5EF4-FFF2-40B4-BE49-F238E27FC236}">
                <a16:creationId xmlns:a16="http://schemas.microsoft.com/office/drawing/2014/main" id="{F13D2C47-1298-6246-A4DD-330E4E56A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" b="-1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E9AB-586C-B44F-94CC-EDAC8A7D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There are only two main successes of the Articles</a:t>
            </a:r>
          </a:p>
          <a:p>
            <a:pPr lvl="1" fontAlgn="base"/>
            <a:r>
              <a:rPr lang="en-US" sz="2400" dirty="0"/>
              <a:t>1. Set up an Army to defend the new nation</a:t>
            </a:r>
          </a:p>
          <a:p>
            <a:pPr lvl="1" fontAlgn="base"/>
            <a:r>
              <a:rPr lang="en-US" sz="2400" dirty="0"/>
              <a:t>2. Northwest Ordinance: opened the way for settlement of the Northwest Territory and stated how new states would be admitted to the union.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8E93-C969-4E48-B837-05203CD8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dirty="0"/>
              <a:t>Weaknesses of the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E713-CA98-494A-867E-D1020BC14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dirty="0"/>
              <a:t>No taxation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No regulation of trade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Cannot enforce laws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No single leader to direct policy (No President)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No national courts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9 of 13 states must agree to any new law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All 13 states must agree to change the Articles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glencoe.com/qe/images/b96/q2491/tak11_power.gif">
            <a:extLst>
              <a:ext uri="{FF2B5EF4-FFF2-40B4-BE49-F238E27FC236}">
                <a16:creationId xmlns:a16="http://schemas.microsoft.com/office/drawing/2014/main" id="{51D81330-91B8-F64D-AF4B-E48A989D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9" y="1412444"/>
            <a:ext cx="4782312" cy="40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88E3E-A382-5E44-9AB8-B39BD2845B95}"/>
              </a:ext>
            </a:extLst>
          </p:cNvPr>
          <p:cNvSpPr txBox="1"/>
          <p:nvPr/>
        </p:nvSpPr>
        <p:spPr>
          <a:xfrm>
            <a:off x="2377440" y="6105378"/>
            <a:ext cx="641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Virtually not enough power given to Federal Government .</a:t>
            </a:r>
          </a:p>
        </p:txBody>
      </p:sp>
    </p:spTree>
    <p:extLst>
      <p:ext uri="{BB962C8B-B14F-4D97-AF65-F5344CB8AC3E}">
        <p14:creationId xmlns:p14="http://schemas.microsoft.com/office/powerpoint/2010/main" val="25964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564</Words>
  <Application>Microsoft Macintosh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Bell Ringer #6</vt:lpstr>
      <vt:lpstr>Early state government</vt:lpstr>
      <vt:lpstr>The Patriot </vt:lpstr>
      <vt:lpstr>New nation</vt:lpstr>
      <vt:lpstr>Difference in legal documents</vt:lpstr>
      <vt:lpstr>State Governments</vt:lpstr>
      <vt:lpstr>The articles of confederation</vt:lpstr>
      <vt:lpstr>Success of the Articles of Confederation </vt:lpstr>
      <vt:lpstr>Weaknesses of the articles</vt:lpstr>
      <vt:lpstr>Problems facing the new nation </vt:lpstr>
      <vt:lpstr>Shays rebellion</vt:lpstr>
      <vt:lpstr>Articles fail.. What next?</vt:lpstr>
      <vt:lpstr>Closer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#6</dc:title>
  <dc:creator>Taylor Hunter</dc:creator>
  <cp:lastModifiedBy>Taylor Hunter</cp:lastModifiedBy>
  <cp:revision>11</cp:revision>
  <dcterms:created xsi:type="dcterms:W3CDTF">2019-01-28T23:26:00Z</dcterms:created>
  <dcterms:modified xsi:type="dcterms:W3CDTF">2019-01-29T03:35:29Z</dcterms:modified>
</cp:coreProperties>
</file>