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7"/>
  </p:notesMasterIdLst>
  <p:sldIdLst>
    <p:sldId id="273" r:id="rId2"/>
    <p:sldId id="276" r:id="rId3"/>
    <p:sldId id="275" r:id="rId4"/>
    <p:sldId id="281" r:id="rId5"/>
    <p:sldId id="256" r:id="rId6"/>
    <p:sldId id="270" r:id="rId7"/>
    <p:sldId id="271" r:id="rId8"/>
    <p:sldId id="272" r:id="rId9"/>
    <p:sldId id="278" r:id="rId10"/>
    <p:sldId id="279" r:id="rId11"/>
    <p:sldId id="280" r:id="rId12"/>
    <p:sldId id="269" r:id="rId13"/>
    <p:sldId id="282" r:id="rId14"/>
    <p:sldId id="277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7"/>
    <p:restoredTop sz="94643"/>
  </p:normalViewPr>
  <p:slideViewPr>
    <p:cSldViewPr snapToGrid="0" snapToObjects="1">
      <p:cViewPr varScale="1">
        <p:scale>
          <a:sx n="71" d="100"/>
          <a:sy n="71" d="100"/>
        </p:scale>
        <p:origin x="17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5T02:35:19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2430 180 24575,'-18'0'0,"4"0"0,-18 0 0,8 0 0,-21 0 0,6 0 0,-17 0 0,7 0 0,-17 0 0,17 0 0,-17 0 0,17 0 0,-8 0 0,-10 0 0,16 0 0,-25 0 0,7 0 0,-1 0 0,-9 0 0,20 0 0,-6 0 0,15 0 0,-15 0 0,23 0 0,-12 0 0,24 0 0,-7 0 0,15 0 0,-5-7 0,13 6 0,-6-6 0,0 7 0,5 0 0,-12 0 0,5-6 0,-6 4 0,-1-4 0,1 0 0,-9 4 0,7-4 0,-15-1 0,14 5 0,-14-12 0,15 12 0,-7-5 0,2 7 0,12 0 0,-9 0 0,17 0 0,-5 0 0,7 0 0,0 0 0,0 0 0,0 0 0,0 0 0,-7 0 0,5 6 0,-12 8 0,13 1 0,-13 11 0,5-4 0,0-1 0,2 6 0,0-6 0,4 8 0,-5-1 0,0 1 0,5-1 0,-4 0 0,5 9 0,0-7 0,0 7 0,7-1 0,-5-5 0,12 5 0,-6-7 0,7 7 0,0-5 0,0 13 0,0-13 0,0 5 0,0 13 0,0-7 0,7 17 0,1-20 0,7-3 0,6-7 0,2 7 0,-1-5 0,6-1 0,-6-3 0,0-12 0,4 5 0,-11-7 0,12 1 0,-13-1 0,6 1 0,0-7 0,-6 4 0,13-3 0,-12-1 0,11 6 0,-4-5 0,6 0 0,0 4 0,-6-10 0,5 11 0,-6-12 0,1 11 0,4-10 0,-11 3 0,5-5 0,-1 7 0,-4-6 0,12 5 0,-13-6 0,13 0 0,7 0 0,-2 0 0,17 0 0,-19 0 0,7 0 0,-9 0 0,0 0 0,1 0 0,-1 0 0,1 0 0,7 0 0,-5 0 0,5 0 0,-7 0 0,7 0 0,-5 0 0,13 0 0,-5 0 0,-1 0 0,7 0 0,-6 0 0,7 0 0,1 0 0,0 0 0,-1 0 0,1 0 0,0 0 0,-1-7 0,1 6 0,9-14 0,-7 13 0,17-5 0,-8 7 0,1 0 0,-3 0 0,-10 0 0,22 0 0,-24 0 0,21 0 0,-35 0 0,15 0 0,-15 0 0,15 0 0,-6 0 0,-1 0 0,16 0 0,-13 0 0,15 0 0,0 0 0,-7 0 0,17 0 0,-17 0 0,16 0 0,-16 0 0,7 0 0,-9 0 0,0 0 0,0 0 0,-1 0 0,1 0 0,0 0 0,-1 0 0,-7 0 0,6 0 0,-7 0 0,9 0 0,-1 0 0,1 0 0,0 0 0,0 0 0,-1 0 0,1 0 0,20 0 0,-15 0 0,8 0 0,-16 6 0,-5-4 0,-1 5 0,-1-1 0,-9-4 0,9 4 0,-7-6 0,7 0 0,-9 6 0,0-4 0,1 4 0,-1-6 0,-6 0 0,4 0 0,-11 0 0,5 0 0,-1 0 0,-4 0 0,5 0 0,0 0 0,-6 0 0,13 0 0,-6 0 0,1 0 0,4 0 0,-4 0 0,6 0 0,1-6 0,7 4 0,-12-10 0,10 11 0,-19-11 0,12 11 0,-13-11 0,6 5 0,-2-6 0,-3 0 0,3 0 0,-5 0 0,0 0 0,0 6 0,0-5 0,0 5 0,-1-6 0,1 6 0,-6-5 0,4 5 0,-9-6 0,3 1 0,-5 0 0,6-1 0,-5-7 0,5 5 0,-6-12 0,0 13 0,0-13 0,0 5 0,0-7 0,0 1 0,0-1 0,0 1 0,0 6 0,0-5 0,0 5 0,0 1 0,0-6 0,0 12 0,0-12 0,0 6 0,-6-1 0,-8 1 0,-1 1 0,-6 5 0,8-5 0,-7 0 0,-2 5 0,1-6 0,-6 1 0,5 4 0,-7-4 0,7-1 0,-5 5 0,5-5 0,-7 7 0,8 0 0,-6 0 0,5 0 0,0 0 0,-5 0 0,6 0 0,-1 1 0,2-1 0,0 0 0,5 1 0,-5-1 0,0 1 0,6 0 0,-6-1 0,0 0 0,5 1 0,-5 0 0,7 0 0,-7-1 0,6 1 0,-6-1 0,1-5 0,4 11 0,-4-10 0,0 10 0,4-5 0,-12-1 0,5 0 0,-6 0 0,6 6 0,-5-5 0,12 11 0,-12-10 0,13 10 0,-6-10 0,0 10 0,5-3 0,-5 5 0,0-7 0,5 6 0,-12-6 0,13 7 0,-6-6 0,7 5 0,-7-5 0,-2 6 0,0 0 0,-4 0 0,4 0 0,-7 0 0,1 0 0,-1 0 0,-7 0 0,5 0 0,-14 0 0,14 0 0,-13 0 0,-8 0 0,2 0 0,-10 0 0,22 0 0,-7 0 0,14 0 0,-14 0 0,15 0 0,-7 0 0,8 0 0,1 0 0,-1 0 0,1 0 0,-1 0 0,0 0 0,1 0 0,-1 0 0,1 0 0,-1 0 0,7 0 0,-5 0 0,6 0 0,-16 0 0,6 0 0,-5 0 0,-1 0 0,6 0 0,-5 0 0,7 0 0,7 0 0,-5 0 0,13 0 0,-6 0 0,0 0 0,5 0 0,-12 0 0,-7 0 0,-6 0 0,-4 7 0,0-6 0,5 12 0,-8-4 0,0 0 0,-9 5 0,-3-5 0,0 8 0,-6-8 0,15 5 0,-15-5 0,16 7 0,0-7 0,13 4 0,7-11 0,7 4 0,2 0 0,8-5 0,5 10 0,1-4 0,6 4 0,0 1 0,0 0 0,0 0 0,5-6 0,-3-1 0,3-5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5T02:38:12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1248 612 24575,'-12'0'0,"-1"0"0,0 0 0,0 0 0,-7 0 0,-1 0 0,-1 0 0,-5 0 0,5 0 0,1 0 0,-6 0 0,12 0 0,-5 0 0,0 0 0,-10 0 0,7 0 0,-12 0 0,13 0 0,-15 0 0,7 0 0,-7 0 0,8 0 0,1 0 0,-1 0 0,-8 0 0,14 0 0,-12 7 0,13 1 0,0 5 0,-4-5 0,11 3 0,-12-3 0,5 6 0,1-1 0,-6 1 0,5 6 0,-8 11 0,0 7 0,-1 9 0,-1-1 0,0 11 0,-1 1 0,-1 10 0,0 0 0,-1 10 0,7 3 0,2 0 0,16-32 0,1 3 0,4 5 0,0 0 0,0-1 0,2-1 0,2 8 0,2-4 0,-1 23 0,0 7 0,0-19 0,0 19 0,0-18 0,0 8 0,0-1 0,0-7 0,0 7 0,0-19 0,0 6 0,0-6 0,0-1 0,0 8 0,7-17 0,-6 16 0,13-16 0,-5 7 0,7 1 0,-1-17 0,1 15 0,-8-17 0,6 9 0,-6-9 0,7-1 0,0-1 0,-1-5 0,1 13 0,0-13 0,7 13 0,-6-13 0,13 13 0,-13-13 0,27 34 0,-17-29 0,29 41 0,-22-35 0,17 18 0,-15-3 0,16 5 0,-16-3 0,17 12 0,-17-12 0,17 14 0,-6-2 0,-2-10 0,9 18 0,-11-26 0,4 24 0,5-14 0,-15 6 0,16 3 0,-6-1 0,0 0 0,5-8 0,-6 6 0,6-16 0,4 18 0,-13-19 0,7 0 0,-16-7 0,4-14 0,-8-1 0,0-3 0,-1-5 0,0 0 0,9 6 0,2-4 0,7 7 0,31 8 0,-23-6 0,23 5 0,-21-13 0,-7-2 0,17 1 0,-17-6 0,7 5 0,-9-7 0,-1 0 0,1-1 0,0-6 0,-9 4 0,7-11 0,-6 4 0,7 1 0,10-5 0,3 12 0,9-5 0,-1 1 0,12 5 0,-8-5 0,7 0 0,1 6 0,2-6-447,11 8 447,-1 0 0,1 1 0,-41-10 0,2 1 0,0-1 0,0 1 0,0-1 0,1 1 0,4-1 0,-1 1 0,-3 0 0,-1-1 0,6 1 0,0 0 0,1 0 0,-1 0 0,0-1 0,0 1 0,1 0 0,-2 0-525,-5-1 0,1 1 525,16 1 0,2-1 0,-9-4 0,1-2 0,24 2 0,3-2 0,-14-3 0,-2-2 0,2 1 0,-2 0 0,-8 0 0,-2 0 0,-5 0 0,-2 0 0,-4 0 0,-1 0 0,5 0 0,0 0 0,-5 0 0,0 0-306,0 1 0,1-2 306,4-3 0,-1-1 0,38-5 0,-37 5 0,0-1 0,36-10 0,-42 11 0,0-1 0,40-12 0,0 8 0,0-7 0,-1 7 0,1-9 0,0 1 0,0-1 0,-11 2 0,8-2 0,-8 1 0,11 0 0,-11 0 0,8-8 0,-8 6 0,11-7 0,-11 9 0,8 0 0,-8 0 0,-21 5 0,1 0 0,-11 3 0,0 0 0,6-4 0,-1 2 0,24 2 0,-11-5 0,0 5 0,10-7 0,-7 7 409,-2-5-409,7 13 1039,-24-12-1039,24 12 661,-18-12-661,10 4 0,0 1 0,0-6 0,0 5 0,0-7 0,-10 0 0,18 0 0,-15 0 0,18-8 0,-11 6 0,0-13 0,0 13 0,-1-13 0,1 5 0,0-7 0,0 0 0,0 0 0,0 0 0,0 0 0,10-1 0,-7 8 0,7-6 0,-19 14 0,27-27 0,-32 18 0,23-12 0,-30 11 0,-1 4 0,1 1 0,-8-4 0,-3 11 0,-8-4 0,1 1 0,7 3 0,-5-4 0,5 0 0,-7-1 0,7-8 0,-5 1 0,13-2 0,-5 1 0,8-1 0,1-10 0,-1 8 0,4-16 0,-4 15 0,4-15 0,-4 16 0,-6-14 0,4 14 0,-12-12 0,12 12 0,-13-4 0,-2 7 0,-2-7 0,-6 7 0,2-7 0,4 0 0,-12-2 0,14-8 0,-13 1 0,21-32 0,-19 15 0,19-17 0,-20 24 0,5 9 0,-8 0 0,8 0 0,-6 0 0,5 9 0,-7-7 0,0 6 0,-6-8 0,5-9 0,-4-3 0,-1-9 0,6 0 0,-5-11 0,0 8 0,-2-18 0,0 8 0,-6-1 0,6-7 0,-8 18 0,0-18 0,0 18 0,0-18 0,0 7-481,1 25 1,-2-3 480,-2 6 0,-3-1 0,-3-12 0,-2 2 0,-9-31 0,2 39 0,-2 1 0,6 8 0,-1 0 0,-9-11 0,-1-1 0,6 6 0,-2 1 0,-5 2 0,-3-1 0,-6-11 0,-2 1 0,7 15 0,-1 2 0,-8-9 0,0 3-41,-14-10 41,-8 8 0,-3 0 0,3 8 0,-7 2 0,7 1 0,1 7 0,-8-8 0,9 17 0,-19-7 0,7 13 0,-8-13 0,0 13 0,-2-13-583,-11 12 583,0-14 0,11 15 0,-9-6 0,9 8 0,0 0 0,2 0-83,11 9 83,0-6 927,0 13-927,9-13 41,-7 13-41,17-12 610,-17 13-610,17-6 90,-17-1-90,17 6 0,-47-6 0,19 8-208,28-3 0,-2-1 208,-39 2 0,9-6 0,-11 8 0,0-8 0,0 6 0,0-14 0,0 14 0,0-7 0,0 1 0,0 6 0,0-6 0,0 8 0,40-4 0,0-1 0,-43 3 0,37-3 0,0 1 0,-37 4 0,37 0 0,0 0 0,-37 0 0,38 0 0,-1 0 0,-37 0 0,42 0 0,2 0 0,-31 0 0,-7 0 0,18 0 0,-7 0 0,10 0 0,-11 0 0,-3 0 0,-10 0 0,0 0 0,0 0 0,1 0 0,39 0 0,0 0 0,-42 0 0,37 0 0,-2 0 0,-9 0 0,0 0 0,11 0 0,0 0 0,-5 0 0,2 0 0,-19 0 0,11 0 0,9 0 0,-6 0 0,15 0 0,-4 0 0,7 0 0,-8 0 0,6 0 0,-14 7 0,5-5 0,-6 5 0,-3 0 0,4-5 0,-5 6 416,3-8-416,-10 0 0,5 7 0,-11-5 0,11 5 0,-2 0 0,-7-5 0,11 13 0,-8-14 0,9 7 0,4-1 0,-4-6 0,4 13 0,-5-12 0,14 5 0,-11-7 0,10 0 0,-23 0 0,26 3 0,-1 1 0,-41-2 0,35 1 0,1 1 0,-26 3 0,26-1 0,0-1 0,-23 5 0,19 0 0,-2-2 0,-30-6 0,40 6 0,-5 1 0,-21-2 0,0-2-1650,21 0 1,-1 1 1649,-28 5 0,3-2 0,-9-7 0,29 6 0,-2 2 0,11-4 0,1-1-1111,-5 0 1,-1 1 1110,-5 3 0,1 0-806,11-4 1,1 0 805,-6 0 0,0 1 0,-38 9 0,45-14 0,1 0-844,-33 13 844,4-12 0,16 5 0,-2 1 2248,27-6-2248,-15 5 2192,31-1-2192,-12-5 2043,21 5-2043,-13 0 1283,12-4-1283,-4 9 209,6-9-209,1 9 0,-8-10 0,5 10 0,-5-4 0,7 0 0,1 4 0,-1-9 0,0 9 0,0-10 0,0 10 0,1-10 0,5 10 0,2-4 0,5 4 0,-6 2 0,5-1 0,-11 0 0,5 1 0,-6 6 0,0-4 0,-7 10 0,5-4 0,-4 0 0,5-1 0,2-8 0,4 1 0,-3 0 0,10-1 0,-5-10 0,6-10 0,0-6 0,0 0 0,0 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25T02:41:39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652 1911 24575,'-21'0'0,"1"0"0,8 0 0,-1 0 0,-7 0 0,5 0 0,-12 0 0,12 0 0,-4 0 0,-1 6 0,5 2 0,-5 5 0,0 1 0,5-7 0,-11 6 0,11-6 0,-5 1 0,7 3 0,0-4 0,0 0 0,0 5 0,0-11 0,0 10 0,0-9 0,0 9 0,0-4 0,0 0 0,0 5 0,1-11 0,-1 10 0,0-4 0,0 0 0,6 4 0,-5-9 0,6 9 0,-2-4 0,-3-1 0,10 5 0,-11-10 0,11 10 0,-11-4 0,11 6 0,-10-1 0,9 1 0,-3 0 0,5-1 0,-6 1 0,4 0 0,-10 6 0,11 2 0,-5 7 0,0 1 0,4-2 0,-4 2 0,-1-2 0,6 2 0,-6-1 0,7 0 0,0 0 0,0 0 0,0-1 0,0 2 0,0-9 0,0 7 0,0-5 0,0 5 0,0 2 0,0-2 0,0-5 0,0 4 0,0-5 0,0 7 0,0 0 0,0-7 0,0 6 0,0-6 0,0 7 0,0 0 0,0 0 0,0 1 0,0-1 0,0 1 0,0-1 0,0 0 0,0 1 0,0-8 0,0 6 0,0-5 0,0 6 0,6 0 0,-4-6 0,4 4 0,1-4 0,-6 6 0,6 0 0,-1 1 0,-5-1 0,12 1 0,-12-2 0,12 1 0,-5 0 0,0 1 0,4-1 0,-10 0 0,11 1 0,-5 5 0,-1-4 0,6 4 0,-11-6 0,10-6 0,-5 4 0,1-4 0,4 6 0,-4 0 0,-1-7 0,6 5 0,-6-5 0,7 6 0,-1-5 0,1 3 0,-1-4 0,0 0 0,1 6 0,-1-13 0,1 13 0,6-12 0,-5 5 0,4-7 0,-6 0 0,0-1 0,0 1 0,-1 0 0,1-1 0,0 1 0,-1-6 0,8 5 0,-5-10 0,4 10 0,0-5 0,-4 0 0,11 5 0,-12-10 0,13 11 0,0-5 0,2-1 0,-2 5 0,7-10 0,-11 10 0,13-5 0,-1 1 0,-5 5 0,13-12 0,-13 11 0,14-3 0,-14-1 0,15 5 0,-15-11 0,14 12 0,-14-12 0,13 11 0,-13-11 0,13 4 0,-12 0 0,13-4 0,-14 4 0,6 0 0,-8-4 0,-6 10 0,4-11 0,-11 5 0,11 0 0,-5-4 0,0 4 0,6 0 0,-7-5 0,9 12 0,-8-11 0,4 4 0,-10 0 0,17 1 0,-10 0 0,6-1 0,-9-1 0,-6-3 0,0 9 0,-1-10 0,1 5 0,-6 0 0,5-5 0,-11 11 0,10-11 0,-4 10 0,6-10 0,-1 10 0,0-4 0,1 0 0,-1 4 0,1-9 0,0 9 0,6-4 0,-4 0 0,11 6 0,-5-12 0,6 5 0,1 0 0,-1-4 0,10 4 0,-8-6 0,15 0 0,-14 0 0,13 0 0,-4 0 0,15 0 0,-8 0 0,30 0 0,-28 0 0,18 0 0,-11 0 0,2 0 0,2 0 0,6 0 0,-17 0 0,8 0 0,-4 0 0,-3 0 0,4 0 0,-6 0 0,6 0 0,-4 0 0,13 0 0,-13 0 0,17 0 0,-17 0 0,16 0 0,-9 0 0,2 0 0,5 0 0,-7 0 0,11 0 0,-4 0 0,4 0 0,5 0 0,-12 0 0,18 0 0,-27 0 0,2 0 0,2 0 0,10 0 0,-13 0 0,0 0 0,11 0 0,15 0 0,1 0 0,8 0 0,4 0 0,-3 0 0,-10 0 0,-27 1 0,-1-2 0,18-6 0,-18 6 0,1 1 0,27-7 0,-26 6 0,0 2-418,43-1 418,-43-4 0,0-1 0,35 3 0,-35-1 0,-1-2 0,40-3 0,8 6 0,-47-7 0,-1 1 0,36 6 0,-36-3 0,1 1 0,31 4 0,8 0 0,-3 0 0,4-8 0,-5 6 0,4-7 0,-4 9 0,1 0 0,3 0 0,-3-8 0,-7 6 0,8-6 0,-19 8 0,6 0 0,-22-4 0,0 0 0,32 2 0,-30-5 0,0-1 0,33 6 0,-8-5 0,0 7 0,5-8 0,-17 6 0,13-5 0,-13 7 0,6 0 0,-10 0 0,2 0 0,-11 0 0,-1 0 0,1 0 0,-9 0 0,9 0 0,-11 0 0,2 0 418,-2 0-418,11 0 0,0 0 0,11 0 0,9 0 0,1 0 0,14 0 0,-3 0 0,-28 0 0,1 0-597,27 0 597,-24 0 0,2 0 0,30 0 0,-38 0 0,2 0 0,-2 0 0,2 0 0,32 0 0,1 0 0,-26 0 0,1 0-1562,22 0 0,-2 0 1562,-28 0 0,-3 0 0,-4 0 0,1 0-234,4 0 0,1 0 234,-9 0 0,0 0 0,8 0 0,0 0 0,37 0 0,-40 0 0,-1 0 0,40 0 0,4 0 0,-17 0 0,8 0 0,-8 0 0,11 0 0,0 0 0,0 0 0,-1 0 0,-3 7 0,3-5 0,9 5 0,-6 2 0,-36-8 0,0 0 0,-8 2 0,1 2 0,21 0 0,0 0 0,25-3 0,-29 7 0,-1 0 0,27-7 0,-41 1 0,1 2 0,5-1 0,-1 0 0,-2-3 0,1 0 0,11 8 0,-1 0 0,-18-8 0,2 0 0,36 3 0,-2 0 0,-3-4 0,-5 0 0,1 0 0,10 0 0,-36 0 0,1 0 0,42 0 0,-15 0 0,-8 0 0,-5 0 0,-19 0 0,6 0 489,-25 0-489,20 0 0,-18 0 0,9 0 3128,-12 0-3128,-1 0 572,2 0-572,-2 0 0,1 0 0,-7 0 0,6-6 0,-13 4 0,5-10 0,-6 11 0,0-5 0,-6 1 0,-2-2 0,-5-5 0,0 0 0,0-1 0,0 0 0,0-6 0,0 5 0,0-13 0,0 6 0,0-7 0,0 0 0,7-1 0,-6 8 0,6 1 0,-7 7 0,0 0 0,0 1 0,0 0 0,0-8 0,0 6 0,0-13 0,0-3 0,0-8 0,0-8 0,0 8 0,0-4 0,0 3 0,0 3 0,0-1 0,0 10 0,-7-2 0,-6 2 0,-3-2 0,-11 1 0,12 7 0,-12-6 0,-3 4 0,-7-6 0,-19-3 0,8 1 0,-34-11 0,29 15 0,7 2 0,-1 0 0,-25-4 0,-16-15 0,37 21 0,-1 0 0,7 0 0,-1 0 0,-3 0 0,-1-1 0,-2-4 0,1 1 0,-40-11 0,41 16 0,0-1 0,-2 0 0,1 0 0,-36-14 0,36 10 0,-1 0 0,-32-9-395,39 14 0,-1-1 395,-42-20 0,0 5 0,42 16 0,1 0 0,-39-12 0,38 12 0,0-1 0,-42-14 0,42 14 0,0 1 0,-46-15 0,0 0 0,4 1 0,8 1 0,-6 0 0,16 8 0,-20-7-319,20 14 319,-9-6 0,11 9 0,0 0 0,11 1 0,-8-1 0,-13 2 0,14-1 0,-13 0 0,30 7 0,-10-5 0,8 5 777,-7-1-777,0-4 0,0 5 0,-2-8 332,-5 9-332,7-6 0,-12 5 0,-8-8 0,5 7 0,-7-6 0,-1 14 0,8-13 0,-18 13 0,12-6 0,-4 8 0,0-7 0,11 5 0,-2-5 0,4 7 0,5 0 0,-5 0 0,5 0 0,5 0 0,6 0 0,-4 0 0,9-7 0,-9 6 0,12-6 0,-2 7 0,1 0 0,-1 0 0,2 0 0,-3 0 0,3 0 0,-3 0 0,3 0 0,-2 0 0,1 0 0,-1 0 0,1 0 0,7 0 0,-4 0 0,3 0 0,-5 0 0,-23 0 0,18 0 0,-19 0 0,31 0 0,-8 0 0,6 0 0,-6 0 0,-11 0 0,9 0 0,-8 0 0,9 0 0,1 0 0,-2 0 0,3 0 0,-3 0 0,3 0 0,-2-7 0,-7 5 0,4-5 0,-3 7 0,14 0 0,-5 0 0,5 0 0,-6 0 0,5 0 0,-3 0 0,-9 0 0,4 0 0,-12-7 0,21 6 0,-5-6 0,5 7 0,0 0 0,-5 0 0,5 0 0,-6-7 0,5 5 0,-4-4 0,4 6 0,1 0 0,-7 0 0,7 0 0,-7 0 0,6 0 0,-3 0 0,4 0 0,1 0 0,-8 0 0,6 0 0,-8 0 0,0 0 0,2 0 0,-2 0 0,11 0 0,-19 0 0,16 0 0,-17 0 0,19 0 0,-14 0 0,10 0 0,-32 0 0,23 0 0,-26 0 0,32 0 0,-12 0 0,12 0 0,-3 0 0,2 0 0,-1 0 0,0 0 0,-1 0 0,0 0 0,0 0 0,9 0 0,-7 0 0,6 0 0,0 0 0,-6 0 0,7 0 0,-9 0 0,1 0 0,0 0 0,0 0 0,-1 0 0,1 0 0,7 0 0,-6 0 0,8 0 0,-10 0 0,-8 0 0,6 0 0,-7 0 0,9 0 0,0 0 0,0 0 0,2 0 0,-2 0 0,-8 0 0,7 0 0,-7 0 0,9 0 0,-8 0 0,6 0 0,-6 0 0,7 0 0,-9-8 0,7 6 0,-6-5 0,-1 7 0,8-7 0,-8 5 0,9-5 0,-7 7 0,6 0 0,-4 0 0,5 0 0,-18 0 0,15 0 0,-25 0 0,35 0 0,-13 0 0,15 0 0,-6 0 0,-3-7 0,10 5 0,-7-5 0,6 7 0,-9 0 0,1 0 0,0 0 0,0 0 0,8 0 0,-6 0 0,6 0 0,-16 0 0,14 0 0,-22 0 0,23-6 0,-17 4 0,12-4 0,-3-1 0,-8 5 0,6-5 0,-7 0 0,2 5 0,5-12 0,-14 12 0,14-12 0,-17 13 0,17-6 0,-7 0 0,10 5 0,-30-12 0,23 12 0,-24-5 0,30 0 0,1 5 0,0-5 0,2 1 0,-3 4 0,10-4 0,-8 6 0,14-7 0,-12 6 0,12-6 0,-3 7 0,5 0 0,2-6 0,-2 4 0,1-4 0,0 6 0,0 0 0,0-7 0,0 6 0,7-6 0,-5 7 0,4 0 0,-6 0 0,6 0 0,-3 0 0,10 0 0,-11 0 0,11 0 0,-5 0 0,0 0 0,6 0 0,-13 0 0,12 0 0,-11 0 0,6 0 0,-1 0 0,2 0 0,6 0 0,-7 0 0,5 0 0,-5 0 0,7 0 0,0 0 0,1 0 0,-1 0 0,-7 0 0,5 0 0,-5 0 0,8 0 0,-1 0 0,0 0 0,0 0 0,0 0 0,0 0 0,1 0 0,-1 0 0,1 0 0,0-5 0,-7-9 0,10 5 0,-3-3 0</inkml:trace>
  <inkml:trace contextRef="#ctx0" brushRef="#br0" timeOffset="7626">1224 480 24575,'-22'0'0,"0"0"0,-25 0 0,7 0 0,-21 0 0,13 0 0,-16-7 0,6 5 0,1-6 0,-9-7 0,12 11 0,-4-11 0,5 15 0,7 0 0,9 0 0,0 0 0,2 0 0,4 0 0,-3 0 0,5 0 0,8 0 0,-5 6 0,5 2 0,-7 6 0,0 0 0,1-1 0,5 1 0,-4-1 0,12 0 0,-12 0 0,12 0 0,-5 0 0,11 0 0,-3 0 0,10-1 0,-5 1 0,0 0 0,5-1 0,-5 1 0,6 0 0,0-1 0,0 8 0,0-6 0,0 13 0,0-7 0,0 17 0,0-8 0,0 28 0,0-25 0,0 17 0,0-22 0,0 2 0,0-2 0,0 1 0,0-1 0,0-5 0,0-3 0,0 0 0,0-4 0,0 4 0,6 0 0,1-4 0,7 11 0,-1-12 0,1 13 0,-2-13 0,2 6 0,-1-1 0,0-5 0,0 5 0,-1-6 0,1-1 0,0 1 0,-1 0 0,1-1 0,0 1 0,6 0 0,-5 0 0,12 1 0,-11-2 0,11 2 0,1 5 0,2-3 0,5 3 0,-7-5 0,9 7 0,-7-5 0,16 6 0,-7-7 0,7 0 0,1 0 0,-2 0 0,12 1 0,-9-1 0,28 2 0,-15-1 0,16 1 0,2 0 0,-12-1 0,12 1 0,-16-8 0,6 6 0,-14-7 0,12 9 0,-20-2 0,9 1 0,-11-2 0,3 2 0,-2-1 0,-7 5 0,7-3 0,-16 3 0,15-5 0,-15-1 0,16 1 0,-16-1 0,7 1 0,11 5 0,-7-4 0,17 5 0,-20-7 0,7-6 0,-15 4 0,16-10 0,-9 10 0,11-10 0,-2 4 0,-7 0 0,16-4 0,-15 4 0,17 1 0,-12-6 0,12 6 0,1 1 0,0-6 0,8 5 0,-11-7 0,4 7 0,3-5 0,-3 5 0,-3-7 0,10 0 0,-8 0 0,0 0 0,8 0 0,-10 0 0,12 0 0,-4 0 0,4 0 0,-5 0 0,6 0 0,-3 0 0,0 0 0,13 0 0,-12 0 0,22 0 0,-22 0 0,23 0 0,-24 0 0,13 0 0,-5 0 0,-4 0 0,4 0 0,-6 0 0,-4 0 0,4 0 0,-4 0 0,-5 0 0,3 0 0,15 0 0,-16-7 0,13 5 0,-17-5 0,-9 1 0,8 4 0,-11-5 0,12 0 0,-10 5 0,20-6 0,-19 8 0,16 0 0,-5-7 0,5 5 0,5-14 0,-5 15 0,4-15 0,5 14 0,8-13 0,-5 13 0,13-15 0,-13 15 0,-4-6 0,2-1 0,-23 4 0,1 0 0,25-1 0,-2 1 0,20-3 0,-42 3 0,0 2 0,41 1 0,-40-2 0,-1 0 0,41-4 0,-40 7 0,-1 0 0,42-8 0,4 9 0,-46 1 0,0-2 0,38-6 0,-38 6 0,-1 0 0,33-6 0,-33 6 0,0 2 0,36-1 0,-35 0 0,-1 0 0,37 0 0,0 0 0,3 0 0,-3 0 0,-7 0 0,8 0 0,-18 0 0,14 0 0,-16 0 0,13 0 0,-13 0 0,17 0 0,-9 0 0,3 0 0,4 0 0,-16 0 0,10 0 0,-2 0 0,-26 0 0,1 0 0,46 0 0,-47 0 0,0 0 0,35 0 0,-15 0 0,10 0 0,1 0 0,-7 0 0,15 0 0,-24 0 0,13 0 0,-15 0 0,5 0 0,-6 0 0,6 0 0,-6 0 0,6 0 0,-5 0 0,4 0 0,-4 0 0,4 0 0,-4 0 0,-5 0 0,3 0 0,-4 0 0,9 0 0,2 0 0,-3 0 0,2 0 0,-13 0 0,11 0 0,-7 0 0,7 0 0,2 0 0,-5 0 0,6 0 0,24-7 0,-20 5 0,23-12 0,-32 12 0,4-6 0,-4 1 0,4 6 0,-12-6 0,10-1 0,-17 6 0,8-6 0,-11 8 0,1-7 0,-9 6 0,-1-13 0,-9 7 0,1-1 0,-7-4 0,6 10 0,-13-9 0,6 4 0,-8 0 0,-5-5 0,-1 5 0,-6-5 0,0 0 0,0-1 0,5 1 0,-3-1 0,9 0 0,-3-6 0,5-2 0,1-7 0,0 0 0,0-7 0,0 5 0,6-4 0,-5 5 0,4 8 0,-11-5 0,3 11 0,-9-4 0,3 6 0,-5 0 0,0 1 0,0 0 0,0-1 0,0 0 0,0 1 0,0-1 0,0-7 0,0-1 0,0-7 0,-6 0 0,4-1 0,-10 1 0,4 0 0,-6 0 0,0 0 0,-7-7 0,5 5 0,-12-14 0,5 14 0,-7-14 0,1 14 0,0-12 0,-8 11 0,7-4 0,-6 5 0,-1 1 0,7 0 0,-14-1 0,7 1 0,-10-2 0,2 1 0,-2-2 0,0 1 0,2 7 0,-2-5 0,2 12 0,-12-14 0,8 13 0,-14-6 0,5 0 0,3 7 0,-10-7 0,10 1 0,-12 5 0,3-5 0,-3 6 0,4 1 0,-5-1 0,5-6 0,-4 4 0,1-4 0,-2 6 0,2 0 0,-1 0 0,2 1 0,-3 7 0,-1-7 0,-29 7 0,25-8 0,-25 8 0,42-5 0,-9 12 0,6-5 0,-16 0 0,6 5 0,-4-5 0,6 7 0,1 0 0,-8 0 0,4 0 0,-5 0 0,-4-9 0,9 7 0,-20-6 0,22 8 0,-20 0 0,22 0 0,-23 0 0,24 0 0,-14 0 0,3 0 0,8 0 0,-10 0 0,12 0 0,-8 0 0,4 0 0,-2 0 0,4 0 0,-8 0 0,8 0 0,-10 0 0,15 0 0,-4 0 0,4 0 0,-4 0 0,4 0 0,-5 0 0,-25 0 0,21 0 0,-23 0 0,30 0 0,-4 0 0,1 0 0,10 0 0,-8 0 0,7 0 0,1 0 0,-5 0 0,4 0 0,3 0 0,-7 0 0,15 0 0,-15 0 0,4 0 0,0 0 0,-7 0 0,8 0 0,-10 0 0,9 0 0,-7 0 0,10 0 0,-11 0 0,1 0 0,9 0 0,-8 0 0,8 0 0,0 0 0,-9 0 0,18 0 0,-17 0 0,17 0 0,-17 0 0,18 0 0,-18 0 0,18 0 0,-30 0 0,28 0 0,-18 0 0,14 0 0,5 0 0,-5 0 0,7 0 0,2 0 0,-12 0 0,9 0 0,-18 0 0,18 0 0,-18 0 0,10 0 0,-12 0 0,4 0 0,-16 0 0,14 0 0,-24 0 0,20 0 0,-20 0 0,18 0 0,-14 0 0,16 0 0,-17 0 0,16 0 0,-6 0 0,8 0 0,-4 0 0,3 0 0,-3 0 0,5 0 0,-18 0 0,23 0 0,-23 0 0,28 0 0,0 0 0,1 0 0,3 0 0,5 0 0,-5 0 0,7 7 0,2-5 0,-3 5 0,3-7 0,-3 7 0,11-6 0,-9 6 0,8-7 0,-1 0 0,-4 7 0,11-6 0,-11 6 0,12-7 0,-4 6 0,-3-5 0,8 5 0,-16-6 0,16 0 0,-8 0 0,3 6 0,3-4 0,-11 4 0,12-6 0,-5 7 0,6-6 0,-6 6 0,5-7 0,-25 6 0,22-4 0,-14 4 0,18-6 0,2 0 0,-2 6 0,1-4 0,0 4 0,0-6 0,0 6 0,0-4 0,0 4 0,-7 1 0,5-6 0,-5 6 0,-2 0 0,8-6 0,-16 13 0,7-12 0,-8 12 0,7-13 0,-5 6 0,6 0 0,-8-5 0,0 12 0,8-12 0,2 4 0,0 1 0,7-5 0,-8 5 0,10-7 0,-2 0 0,2 0 0,-2 0 0,1 0 0,7 0 0,-5 0 0,5 0 0,-7 0 0,6 6 0,-10-5 0,9 5 0,-4-1 0,1-3 0,11 3 0,-5-5 0,7 6 0,1-5 0,-1 5 0,0-6 0,0 0 0,1 0 0,-1 6 0,0-5 0,0 5 0,0-6 0,0 5 0,1-3 0,-1 3 0,0-5 0,6 6 0,-4-5 0,3 5 0,1-1 0,-4-3 0,10 3 0,-5-5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E87C4-EFFA-3440-9C88-585968966F33}" type="datetimeFigureOut">
              <a:rPr lang="en-US" smtClean="0"/>
              <a:t>1/24/19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DC158-6535-E248-9627-0DECB7C0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0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DC158-6535-E248-9627-0DECB7C046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9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1/24/19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1/24/19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1/24/19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1/24/19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story.com/topics/inventions/transcontinental-railroad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hyperlink" Target="https://www.youtube.com/watch?v=CD_jK9t02T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3.xml"/><Relationship Id="rId4" Type="http://schemas.openxmlformats.org/officeDocument/2006/relationships/image" Target="../media/image18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story.com/topics/inventions/transcontinental-railroa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9Sz2TGXui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yxaJY8UZxn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F96C-ADFC-434D-8AD6-B845B9DF7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 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F2CF3-D2BD-594D-825B-79CB77F49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What were two factors that drive Americans West?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was the significance of barbed wire in the Great Plains?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Which battle marked the last major resistance against the US government by Native Americans if the Great Plains?</a:t>
            </a:r>
          </a:p>
        </p:txBody>
      </p:sp>
    </p:spTree>
    <p:extLst>
      <p:ext uri="{BB962C8B-B14F-4D97-AF65-F5344CB8AC3E}">
        <p14:creationId xmlns:p14="http://schemas.microsoft.com/office/powerpoint/2010/main" val="2251446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674B-A560-E74C-9A8C-A3B498F9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737" y="200342"/>
            <a:ext cx="7729728" cy="118872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Challenges Settling the Great Plains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1E5D1-ED7B-5544-A6F8-3EF1D5503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765300"/>
            <a:ext cx="4191000" cy="4876800"/>
          </a:xfrm>
        </p:spPr>
        <p:txBody>
          <a:bodyPr rtlCol="0">
            <a:normAutofit/>
          </a:bodyPr>
          <a:lstStyle/>
          <a:p>
            <a:pPr marL="182880" indent="-182880">
              <a:defRPr/>
            </a:pPr>
            <a:r>
              <a:rPr lang="en-US" sz="2000" dirty="0">
                <a:ea typeface="+mn-ea"/>
                <a:cs typeface="+mn-cs"/>
              </a:rPr>
              <a:t>Women experienced very difficult conditions and had to be completely self-sufficient.</a:t>
            </a:r>
          </a:p>
          <a:p>
            <a:pPr lvl="1" indent="-182880">
              <a:defRPr/>
            </a:pPr>
            <a:r>
              <a:rPr lang="en-US" sz="2000" dirty="0">
                <a:solidFill>
                  <a:srgbClr val="FF0000"/>
                </a:solidFill>
                <a:ea typeface="+mn-ea"/>
                <a:cs typeface="+mn-cs"/>
              </a:rPr>
              <a:t>Plowed land, planted seed, and harvested wheat</a:t>
            </a:r>
          </a:p>
          <a:p>
            <a:pPr lvl="1" indent="-182880">
              <a:defRPr/>
            </a:pPr>
            <a:r>
              <a:rPr lang="en-US" sz="2000" dirty="0">
                <a:solidFill>
                  <a:srgbClr val="FF0000"/>
                </a:solidFill>
                <a:ea typeface="+mn-ea"/>
                <a:cs typeface="+mn-cs"/>
              </a:rPr>
              <a:t>Sheared sheep and cattle to make clothes for family</a:t>
            </a:r>
          </a:p>
          <a:p>
            <a:pPr lvl="1" indent="-182880">
              <a:defRPr/>
            </a:pPr>
            <a:r>
              <a:rPr lang="en-US" sz="2000" dirty="0">
                <a:solidFill>
                  <a:srgbClr val="FF0000"/>
                </a:solidFill>
                <a:ea typeface="+mn-ea"/>
                <a:cs typeface="+mn-cs"/>
              </a:rPr>
              <a:t>Helped dig wells and carry water to home</a:t>
            </a:r>
          </a:p>
          <a:p>
            <a:pPr lvl="1" indent="-182880">
              <a:defRPr/>
            </a:pPr>
            <a:r>
              <a:rPr lang="en-US" sz="2000" dirty="0">
                <a:solidFill>
                  <a:srgbClr val="FF0000"/>
                </a:solidFill>
                <a:ea typeface="+mn-ea"/>
                <a:cs typeface="+mn-cs"/>
              </a:rPr>
              <a:t>Cooked, cleaned, and raised children</a:t>
            </a:r>
          </a:p>
        </p:txBody>
      </p:sp>
      <p:pic>
        <p:nvPicPr>
          <p:cNvPr id="23556" name="Picture 2" descr="http://campus.lakeforest.edu/~ebner/peckbe/10604r.jpg">
            <a:extLst>
              <a:ext uri="{FF2B5EF4-FFF2-40B4-BE49-F238E27FC236}">
                <a16:creationId xmlns:a16="http://schemas.microsoft.com/office/drawing/2014/main" id="{589D0FEA-84BC-DC43-873E-AD8C7731A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38100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http://campus.lakeforest.edu/~ebner/peckbe/pioneercover.jpg">
            <a:extLst>
              <a:ext uri="{FF2B5EF4-FFF2-40B4-BE49-F238E27FC236}">
                <a16:creationId xmlns:a16="http://schemas.microsoft.com/office/drawing/2014/main" id="{670566D1-76F3-FA43-A79C-3448B6C21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06850"/>
            <a:ext cx="358775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62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DE8E-953C-634E-854A-CF2070AF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844" y="160338"/>
            <a:ext cx="7729728" cy="118872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Challenges Settling the Great Plains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0A84E-1262-0142-B827-20C603102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844" y="1551309"/>
            <a:ext cx="51816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200" b="1" dirty="0">
                <a:solidFill>
                  <a:srgbClr val="FF0000"/>
                </a:solidFill>
              </a:rPr>
              <a:t>Morrill Act </a:t>
            </a:r>
            <a:r>
              <a:rPr lang="en-US" altLang="en-US" sz="2200" dirty="0"/>
              <a:t>(1862) – </a:t>
            </a:r>
            <a:r>
              <a:rPr lang="en-US" altLang="en-US" sz="2200" i="1" dirty="0"/>
              <a:t>federal land given to states to establish universities with agriculture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>
                <a:solidFill>
                  <a:srgbClr val="FF0000"/>
                </a:solidFill>
              </a:rPr>
              <a:t>NCSU</a:t>
            </a:r>
            <a:r>
              <a:rPr lang="en-US" altLang="en-US" sz="1900" dirty="0"/>
              <a:t> in Raleigh established in 1887 due to Morrill 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/>
              <a:t>Led to better agricultural practices and improved equipment and technology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9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Farmers quickly in DEBT by late 1800s!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>
                <a:solidFill>
                  <a:srgbClr val="FF0000"/>
                </a:solidFill>
              </a:rPr>
              <a:t>Bad weather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>
                <a:solidFill>
                  <a:srgbClr val="FF0000"/>
                </a:solidFill>
              </a:rPr>
              <a:t>Expensive machinery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>
                <a:solidFill>
                  <a:srgbClr val="FF0000"/>
                </a:solidFill>
              </a:rPr>
              <a:t>Falling wheat prices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>
                <a:solidFill>
                  <a:srgbClr val="FF0000"/>
                </a:solidFill>
              </a:rPr>
              <a:t>Increasing railroad shipping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>
                <a:solidFill>
                  <a:srgbClr val="FF0000"/>
                </a:solidFill>
              </a:rPr>
              <a:t>High interest rates on loans</a:t>
            </a:r>
          </a:p>
        </p:txBody>
      </p:sp>
      <p:pic>
        <p:nvPicPr>
          <p:cNvPr id="24580" name="Picture 4" descr="http://upload.wikimedia.org/wikipedia/en/thumb/d/db/NC_State_Seal.svg/1008px-NC_State_Seal.svg.png">
            <a:extLst>
              <a:ext uri="{FF2B5EF4-FFF2-40B4-BE49-F238E27FC236}">
                <a16:creationId xmlns:a16="http://schemas.microsoft.com/office/drawing/2014/main" id="{2C10E9C6-0E16-4F43-89AF-A5DD354B3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1447801"/>
            <a:ext cx="24606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6" descr="https://sites.google.com/site/mrmartinnch/1sharecrop.jpg">
            <a:extLst>
              <a:ext uri="{FF2B5EF4-FFF2-40B4-BE49-F238E27FC236}">
                <a16:creationId xmlns:a16="http://schemas.microsoft.com/office/drawing/2014/main" id="{2ABE796B-AE84-304A-B100-0C92C7B5BA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AutoShape 8" descr="https://sites.google.com/site/mrmartinnch/1sharecrop.jpg">
            <a:extLst>
              <a:ext uri="{FF2B5EF4-FFF2-40B4-BE49-F238E27FC236}">
                <a16:creationId xmlns:a16="http://schemas.microsoft.com/office/drawing/2014/main" id="{E5DDBABA-D84F-BE49-8B98-874B9783E5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583" name="Picture 10" descr="http://d2hej51cni6o0x.cloudfront.net/images/immigration/uimr_05_img0552.jpg">
            <a:extLst>
              <a:ext uri="{FF2B5EF4-FFF2-40B4-BE49-F238E27FC236}">
                <a16:creationId xmlns:a16="http://schemas.microsoft.com/office/drawing/2014/main" id="{CA4C1003-5808-7446-B265-0625819D0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4248150"/>
            <a:ext cx="385921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57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849-465E-5440-9CFA-E12E4E380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398" y="43180"/>
            <a:ext cx="7729728" cy="118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Settlers Move West: Railroad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EF3B1-5EC1-F643-A60F-2C9F199C6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31900"/>
            <a:ext cx="4343400" cy="55943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1850-71 – Fed gov’t gave large </a:t>
            </a:r>
            <a:r>
              <a:rPr lang="en-US" altLang="en-US" sz="2000" dirty="0">
                <a:solidFill>
                  <a:srgbClr val="FF0000"/>
                </a:solidFill>
              </a:rPr>
              <a:t>land grants </a:t>
            </a:r>
            <a:r>
              <a:rPr lang="en-US" altLang="en-US" sz="2000" dirty="0"/>
              <a:t>to railroad companies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700" dirty="0"/>
              <a:t>Land grant = piece of land in exchange using the land how the gov’t wanted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700" dirty="0"/>
              <a:t>Railroad companies sold some land to farmers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7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Central Pacific and Union Pacific raced to lay track to the Pacific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700" dirty="0">
                <a:solidFill>
                  <a:srgbClr val="FF0000"/>
                </a:solidFill>
              </a:rPr>
              <a:t>Used immigrant workers –Chinese, and Irish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700" dirty="0"/>
              <a:t>8 miles of track/day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700" dirty="0"/>
              <a:t>Very dangerous – explosives to blow through mountains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By 1890s – east and west coasts linked by many tracks</a:t>
            </a:r>
          </a:p>
        </p:txBody>
      </p:sp>
      <p:pic>
        <p:nvPicPr>
          <p:cNvPr id="18436" name="Picture 2" descr="http://www.econedlink.org/lessons/images_lessons/719_rail_expansion_1870-18901.jpg">
            <a:extLst>
              <a:ext uri="{FF2B5EF4-FFF2-40B4-BE49-F238E27FC236}">
                <a16:creationId xmlns:a16="http://schemas.microsoft.com/office/drawing/2014/main" id="{A77F58A4-9264-334A-9A8E-D723FA914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63950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http://img.skitch.com/20080908-p3ww67y75h4kfnc2t7abj5pcq4.jpg">
            <a:extLst>
              <a:ext uri="{FF2B5EF4-FFF2-40B4-BE49-F238E27FC236}">
                <a16:creationId xmlns:a16="http://schemas.microsoft.com/office/drawing/2014/main" id="{A68874F9-98C6-F440-AC21-ABE478F68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9" y="1231900"/>
            <a:ext cx="3932237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4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3607F-D20F-9343-A173-7475E5359B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Transcontinental Rail Road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2C366-2DF6-7F4A-B51A-8B0F9F710D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https://www.history.com/topics/inventions/transcontinental-railroad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38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EFFBC-7BCC-C84C-8053-F80B5BED4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912" y="723706"/>
            <a:ext cx="7729728" cy="1188720"/>
          </a:xfrm>
        </p:spPr>
        <p:txBody>
          <a:bodyPr/>
          <a:lstStyle/>
          <a:p>
            <a:r>
              <a:rPr lang="en-US" dirty="0"/>
              <a:t>Significance of Transcontinental RR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05D7-0A00-9443-B11D-48093CB6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153412"/>
            <a:ext cx="6034323" cy="4480470"/>
          </a:xfrm>
        </p:spPr>
        <p:txBody>
          <a:bodyPr>
            <a:normAutofit/>
          </a:bodyPr>
          <a:lstStyle/>
          <a:p>
            <a:r>
              <a:rPr lang="en-US" dirty="0"/>
              <a:t>How did the RR help the economy?</a:t>
            </a:r>
          </a:p>
          <a:p>
            <a:pPr lvl="1"/>
            <a:r>
              <a:rPr lang="en-US" dirty="0"/>
              <a:t>It linked the East and the West so goods could be easily transported and sold</a:t>
            </a:r>
          </a:p>
          <a:p>
            <a:r>
              <a:rPr lang="en-US" b="1" u="sng" dirty="0"/>
              <a:t>Promontory Point 1869</a:t>
            </a:r>
          </a:p>
          <a:p>
            <a:pPr lvl="1"/>
            <a:r>
              <a:rPr lang="en-US" dirty="0"/>
              <a:t>A Golden Spike was driven in to the ground to represent the completion or the Rail Road</a:t>
            </a:r>
          </a:p>
          <a:p>
            <a:pPr lvl="1"/>
            <a:r>
              <a:rPr lang="en-US" dirty="0"/>
              <a:t>East and West are now united!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https://www.youtube.com/watch?v=CD_jK9t02TU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89057-308A-0941-B0DC-ACF4386A4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717" y="3561441"/>
            <a:ext cx="2438445" cy="3072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D1423-27A6-5745-8036-4CE797B34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363" y="1491342"/>
            <a:ext cx="3145547" cy="19376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695E8BC-83DB-5B47-9053-83C6DF5F3512}"/>
                  </a:ext>
                </a:extLst>
              </p14:cNvPr>
              <p14:cNvContentPartPr/>
              <p14:nvPr/>
            </p14:nvContentPartPr>
            <p14:xfrm>
              <a:off x="2460353" y="2380574"/>
              <a:ext cx="5562720" cy="1759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695E8BC-83DB-5B47-9053-83C6DF5F35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51353" y="2371574"/>
                <a:ext cx="5580360" cy="177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56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75C3-7774-0D48-99B7-E217EC006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497692"/>
          </a:xfrm>
        </p:spPr>
        <p:txBody>
          <a:bodyPr>
            <a:normAutofit fontScale="90000"/>
          </a:bodyPr>
          <a:lstStyle/>
          <a:p>
            <a:r>
              <a:rPr lang="en-US" dirty="0"/>
              <a:t>Transcontinental R.R. </a:t>
            </a:r>
            <a:br>
              <a:rPr lang="en-US" dirty="0"/>
            </a:br>
            <a:r>
              <a:rPr lang="en-US" dirty="0"/>
              <a:t>vs. </a:t>
            </a:r>
            <a:br>
              <a:rPr lang="en-US" dirty="0"/>
            </a:br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8FC58-9328-7D43-BE8B-4BDD183F6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73349"/>
            <a:ext cx="7729728" cy="310198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https://www.history.com/topics/inventions/transcontinental-railroad</a:t>
            </a:r>
            <a:endParaRPr lang="en-US" dirty="0"/>
          </a:p>
          <a:p>
            <a:r>
              <a:rPr lang="en-US" dirty="0"/>
              <a:t>How are they similar?</a:t>
            </a:r>
          </a:p>
          <a:p>
            <a:r>
              <a:rPr lang="en-US" dirty="0"/>
              <a:t>How are they different?</a:t>
            </a:r>
          </a:p>
          <a:p>
            <a:r>
              <a:rPr lang="en-US" dirty="0"/>
              <a:t>You can’t always judge the past by the present.</a:t>
            </a:r>
          </a:p>
        </p:txBody>
      </p:sp>
    </p:spTree>
    <p:extLst>
      <p:ext uri="{BB962C8B-B14F-4D97-AF65-F5344CB8AC3E}">
        <p14:creationId xmlns:p14="http://schemas.microsoft.com/office/powerpoint/2010/main" val="71262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02B0F-BB6F-074D-8BE2-2BF602C63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in the West for the Sioux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5CFD8-8C16-6142-8850-DAF6BC3AA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Dances with Wolves: Buffalo Hunt</a:t>
            </a:r>
          </a:p>
          <a:p>
            <a:r>
              <a:rPr lang="en-US" dirty="0">
                <a:hlinkClick r:id="rId2"/>
              </a:rPr>
              <a:t>https://www.youtube.com/watch?v=O9Sz2TGXuiM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3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DEE90-5DA5-9E45-827F-26193692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303" y="185204"/>
            <a:ext cx="7729728" cy="1188720"/>
          </a:xfrm>
        </p:spPr>
        <p:txBody>
          <a:bodyPr/>
          <a:lstStyle/>
          <a:p>
            <a:r>
              <a:rPr lang="en-US" dirty="0"/>
              <a:t>Starting 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AEBE-5718-CF42-BEA2-BDC38B566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193" y="1483801"/>
            <a:ext cx="9743607" cy="5188995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/>
              <a:t>The </a:t>
            </a:r>
            <a:r>
              <a:rPr lang="en-US" sz="5100" b="1" dirty="0"/>
              <a:t>frontier</a:t>
            </a:r>
            <a:r>
              <a:rPr lang="en-US" sz="5100" dirty="0"/>
              <a:t> represented an opportunity for people to start their lives over…</a:t>
            </a:r>
          </a:p>
          <a:p>
            <a:pPr marL="0" indent="0" algn="ctr">
              <a:buNone/>
            </a:pPr>
            <a:r>
              <a:rPr lang="en-US" sz="5100" b="1" u="sng" dirty="0"/>
              <a:t>Assignment:</a:t>
            </a:r>
          </a:p>
          <a:p>
            <a:pPr marL="0" lvl="0" indent="0">
              <a:buNone/>
            </a:pPr>
            <a:r>
              <a:rPr lang="en-US" sz="5100" i="1" u="sng" dirty="0"/>
              <a:t>Directions: </a:t>
            </a:r>
            <a:r>
              <a:rPr lang="en-US" sz="5100" dirty="0"/>
              <a:t>Using complete sentences, list </a:t>
            </a:r>
            <a:r>
              <a:rPr lang="en-US" sz="5100" u="sng" dirty="0"/>
              <a:t>five</a:t>
            </a:r>
            <a:r>
              <a:rPr lang="en-US" sz="5100" dirty="0"/>
              <a:t> things that you would do, or do differently, if you could go to a new place and start all over (ex:  college).  These could be physical or mental.  The way you act, how you want others to see you, things you participate in, etc.  After each </a:t>
            </a:r>
            <a:r>
              <a:rPr lang="en-US" sz="5100" u="sng" dirty="0"/>
              <a:t>give a short reason why</a:t>
            </a:r>
            <a:r>
              <a:rPr lang="en-US" sz="5100" dirty="0"/>
              <a:t> you would try to change this.</a:t>
            </a:r>
          </a:p>
          <a:p>
            <a:pPr marL="0" lvl="0" indent="0">
              <a:buNone/>
            </a:pPr>
            <a:r>
              <a:rPr lang="en-US" sz="5100" dirty="0"/>
              <a:t>At the bottom of your paper please answer the following question using </a:t>
            </a:r>
            <a:r>
              <a:rPr lang="en-US" sz="5100" u="sng" dirty="0"/>
              <a:t>1-2</a:t>
            </a:r>
            <a:r>
              <a:rPr lang="en-US" sz="5100" dirty="0"/>
              <a:t> complete sentences.</a:t>
            </a:r>
          </a:p>
          <a:p>
            <a:pPr marL="0" indent="0">
              <a:buNone/>
            </a:pPr>
            <a:r>
              <a:rPr lang="en-US" sz="4900" dirty="0"/>
              <a:t>	1) Do you feel given your current situation you would be:</a:t>
            </a:r>
          </a:p>
          <a:p>
            <a:pPr marL="228600" lvl="1" indent="0">
              <a:buNone/>
            </a:pPr>
            <a:r>
              <a:rPr lang="en-US" sz="5100" dirty="0"/>
              <a:t>		a)running toward something (explain)</a:t>
            </a:r>
          </a:p>
          <a:p>
            <a:pPr marL="0" indent="0" algn="ctr">
              <a:buNone/>
            </a:pPr>
            <a:r>
              <a:rPr lang="en-US" sz="5100" dirty="0"/>
              <a:t>-OR-</a:t>
            </a:r>
          </a:p>
          <a:p>
            <a:pPr marL="228600" lvl="1" indent="0">
              <a:buNone/>
            </a:pPr>
            <a:r>
              <a:rPr lang="en-US" sz="5100" dirty="0"/>
              <a:t>		b)running away from something (explain)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2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9427F-547F-3241-9BC0-A59F2B36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D3225-BB3F-704A-B94A-338288B27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 What was the primary purpose of the Dawes Act?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Which battle below represents a significant Native American victory over the American Army? (Hint: Custer’s Last Stand)</a:t>
            </a:r>
          </a:p>
          <a:p>
            <a:pPr marL="571500" lvl="1" indent="-342900">
              <a:buFont typeface="+mj-lt"/>
              <a:buAutoNum type="alphaLcPeriod"/>
            </a:pPr>
            <a:r>
              <a:rPr lang="en-US" dirty="0"/>
              <a:t>Battle of  Wounded Knee</a:t>
            </a:r>
          </a:p>
          <a:p>
            <a:pPr marL="571500" lvl="1" indent="-342900">
              <a:buFont typeface="+mj-lt"/>
              <a:buAutoNum type="alphaLcPeriod"/>
            </a:pPr>
            <a:r>
              <a:rPr lang="en-US" dirty="0"/>
              <a:t>Millcreek Massacre</a:t>
            </a:r>
          </a:p>
          <a:p>
            <a:pPr marL="571500" lvl="1" indent="-342900">
              <a:buFont typeface="+mj-lt"/>
              <a:buAutoNum type="alphaLcPeriod"/>
            </a:pPr>
            <a:r>
              <a:rPr lang="en-US" dirty="0"/>
              <a:t>Battle of Little Big Horn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Which immigrant groups were primarily responsible for building the Transcontinental Rail Road?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2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B6397-A2E3-6142-9431-870AF60BA3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Transcontinental Rail Road: the move west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8D724-7B8C-6640-9B97-14945D6D79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18826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CCC6F-3243-664C-BC1A-F2D35923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60" y="784811"/>
            <a:ext cx="6448169" cy="1188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Settlers Move West: Government Supported Settlement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BE983-5582-CE45-866F-DFFEFEE3A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712" y="2430463"/>
            <a:ext cx="4038600" cy="5237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Homestead Act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(1862) – </a:t>
            </a:r>
            <a:r>
              <a:rPr lang="en-US" altLang="en-US" i="1" dirty="0">
                <a:solidFill>
                  <a:srgbClr val="FF0000"/>
                </a:solidFill>
              </a:rPr>
              <a:t>gave 160 acres of land to any citizen over 21 who headed a household</a:t>
            </a:r>
            <a:endParaRPr lang="en-US" altLang="en-US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By 1900, 600,000 families accepted 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Included </a:t>
            </a:r>
            <a:r>
              <a:rPr lang="en-US" altLang="en-US" b="1" dirty="0" err="1">
                <a:solidFill>
                  <a:srgbClr val="FF0000"/>
                </a:solidFill>
              </a:rPr>
              <a:t>exodusters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– </a:t>
            </a:r>
            <a:r>
              <a:rPr lang="en-US" altLang="en-US" i="1" dirty="0"/>
              <a:t>blacks who moved westward from the post-Reconstruction south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i="1" dirty="0"/>
              <a:t> 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Not all families were successful – dry land, hard to enforce the 160 acre allotment against railroad companies and miners</a:t>
            </a:r>
          </a:p>
        </p:txBody>
      </p:sp>
      <p:pic>
        <p:nvPicPr>
          <p:cNvPr id="19460" name="Picture 2" descr="http://www.archives.gov/education/lessons/homestead-act/images/homestead-certificate.jpg">
            <a:extLst>
              <a:ext uri="{FF2B5EF4-FFF2-40B4-BE49-F238E27FC236}">
                <a16:creationId xmlns:a16="http://schemas.microsoft.com/office/drawing/2014/main" id="{5F509BD4-0DF9-0A40-A8A4-A798F5F46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229" y="3506787"/>
            <a:ext cx="4195763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http://www.archives.gov/education/lessons/homestead-act/images/homesteading-family.gif">
            <a:extLst>
              <a:ext uri="{FF2B5EF4-FFF2-40B4-BE49-F238E27FC236}">
                <a16:creationId xmlns:a16="http://schemas.microsoft.com/office/drawing/2014/main" id="{096E8A7F-7484-EE4D-B63D-E95243941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83" y="784225"/>
            <a:ext cx="3354387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8C0D75-AF81-494A-9336-11E1F4769910}"/>
                  </a:ext>
                </a:extLst>
              </p14:cNvPr>
              <p14:cNvContentPartPr/>
              <p14:nvPr/>
            </p14:nvContentPartPr>
            <p14:xfrm>
              <a:off x="1797593" y="2274374"/>
              <a:ext cx="1870200" cy="509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8C0D75-AF81-494A-9336-11E1F47699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8593" y="2265374"/>
                <a:ext cx="1887840" cy="52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157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36504-EB78-5349-8ED1-5ED5DACA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756" y="275144"/>
            <a:ext cx="7729728" cy="118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Settlers Move West: Government Supported Settlement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2DFDD-90CA-534D-A789-C6750A6C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756" y="1733550"/>
            <a:ext cx="3878263" cy="4876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hlinkClick r:id="rId2"/>
              </a:rPr>
              <a:t>Oklahoma Land Rush </a:t>
            </a:r>
            <a:r>
              <a:rPr lang="en-US" altLang="en-US" dirty="0"/>
              <a:t>– (April 2, 1889) - Fed gov’t gave away land in Oklahoma to settlers </a:t>
            </a:r>
          </a:p>
          <a:p>
            <a:pPr lvl="1" eaLnBrk="1" hangingPunct="1"/>
            <a:r>
              <a:rPr lang="en-US" altLang="en-US" dirty="0"/>
              <a:t>First come, first serve</a:t>
            </a:r>
          </a:p>
          <a:p>
            <a:pPr lvl="1" eaLnBrk="1" hangingPunct="1"/>
            <a:r>
              <a:rPr lang="en-US" altLang="en-US" dirty="0"/>
              <a:t>Gun went off, land was claimed with flag in the ground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Some settlers claimed land the night before.</a:t>
            </a:r>
          </a:p>
          <a:p>
            <a:pPr lvl="1" eaLnBrk="1" hangingPunct="1"/>
            <a:r>
              <a:rPr lang="en-US" altLang="en-US" dirty="0"/>
              <a:t>“too soon” = </a:t>
            </a:r>
            <a:r>
              <a:rPr lang="en-US" altLang="en-US" dirty="0">
                <a:solidFill>
                  <a:srgbClr val="FF0000"/>
                </a:solidFill>
              </a:rPr>
              <a:t>the Sooners</a:t>
            </a:r>
          </a:p>
        </p:txBody>
      </p:sp>
      <p:pic>
        <p:nvPicPr>
          <p:cNvPr id="20484" name="Picture 2" descr="http://upload.wikimedia.org/wikipedia/commons/d/dc/Oklahoma_Land_Rush.jpg">
            <a:extLst>
              <a:ext uri="{FF2B5EF4-FFF2-40B4-BE49-F238E27FC236}">
                <a16:creationId xmlns:a16="http://schemas.microsoft.com/office/drawing/2014/main" id="{4B0A9BC6-91B1-F345-8A3F-3E29CD9A0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86" y="1463864"/>
            <a:ext cx="47926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http://www.xiangzhangart.com/images/portfolio/20090403222105_7_126_newpaintings09048.jpg">
            <a:extLst>
              <a:ext uri="{FF2B5EF4-FFF2-40B4-BE49-F238E27FC236}">
                <a16:creationId xmlns:a16="http://schemas.microsoft.com/office/drawing/2014/main" id="{4D3BC79F-DF24-E542-8E58-BB4609A37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02" y="4111990"/>
            <a:ext cx="4724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0789-057E-6C44-8C4C-6F2B05A9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98" y="154899"/>
            <a:ext cx="5788602" cy="118872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Closing the Frontier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27D48-7A6D-3143-91A4-70C698F9A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87" y="1555229"/>
            <a:ext cx="4267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1872 – Yellowstone National Park established by the fed gov’t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>
                <a:solidFill>
                  <a:srgbClr val="FF0000"/>
                </a:solidFill>
              </a:rPr>
              <a:t>As western lands were claimed and settled so quickly,  some believed that land should be protected and designated as wilderness.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By 1880, more than 19 million acres of land had been bought and settled.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By </a:t>
            </a:r>
            <a:r>
              <a:rPr lang="en-US" altLang="en-US" sz="2200" dirty="0">
                <a:solidFill>
                  <a:srgbClr val="FF0000"/>
                </a:solidFill>
              </a:rPr>
              <a:t>1890</a:t>
            </a:r>
            <a:r>
              <a:rPr lang="en-US" altLang="en-US" sz="2200" dirty="0"/>
              <a:t>, the frontier line no longer existed.</a:t>
            </a:r>
          </a:p>
        </p:txBody>
      </p:sp>
      <p:pic>
        <p:nvPicPr>
          <p:cNvPr id="21508" name="Picture 2" descr="http://www.nineofcups.com/sitebuilder/images/map_of_yellowstone-national-park-449x336.jpg">
            <a:extLst>
              <a:ext uri="{FF2B5EF4-FFF2-40B4-BE49-F238E27FC236}">
                <a16:creationId xmlns:a16="http://schemas.microsoft.com/office/drawing/2014/main" id="{83DA1A35-1793-2843-AE32-0A6A59848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6" y="304800"/>
            <a:ext cx="42767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http://image.slidesharecdn.com/closing-the-western-frontier-1200324891535373-4/95/closing-the-western-frontier-34-728.jpg?cb=1200317694">
            <a:extLst>
              <a:ext uri="{FF2B5EF4-FFF2-40B4-BE49-F238E27FC236}">
                <a16:creationId xmlns:a16="http://schemas.microsoft.com/office/drawing/2014/main" id="{7D96F8F4-43CA-5149-8309-51377BA0D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3538538"/>
            <a:ext cx="42926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69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209B-AB75-D042-A7C7-8712A7051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471" y="302056"/>
            <a:ext cx="7729728" cy="118872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Challenges Settling the Great Plains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4E9F2-AE8B-9640-A4FF-B9992699E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981200"/>
            <a:ext cx="4495800" cy="4876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Terrible weather </a:t>
            </a:r>
            <a:r>
              <a:rPr lang="en-US" altLang="en-US" dirty="0">
                <a:solidFill>
                  <a:srgbClr val="FF0000"/>
                </a:solidFill>
                <a:sym typeface="Wingdings" pitchFamily="2" charset="2"/>
              </a:rPr>
              <a:t> hard to farm</a:t>
            </a:r>
          </a:p>
          <a:p>
            <a:pPr lvl="1" eaLnBrk="1" hangingPunct="1"/>
            <a:r>
              <a:rPr lang="en-US" altLang="en-US" dirty="0">
                <a:sym typeface="Wingdings" pitchFamily="2" charset="2"/>
              </a:rPr>
              <a:t>Drought, floods, fire, blizzards, locust plagues, </a:t>
            </a:r>
            <a:r>
              <a:rPr lang="en-US" altLang="en-US" dirty="0" err="1">
                <a:sym typeface="Wingdings" pitchFamily="2" charset="2"/>
              </a:rPr>
              <a:t>etc</a:t>
            </a:r>
            <a:endParaRPr lang="en-US" altLang="en-US" dirty="0">
              <a:sym typeface="Wingdings" pitchFamily="2" charset="2"/>
            </a:endParaRP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sym typeface="Wingdings" pitchFamily="2" charset="2"/>
              </a:rPr>
              <a:t>Native American attacks and raids by outlaws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sym typeface="Wingdings" pitchFamily="2" charset="2"/>
              </a:rPr>
              <a:t>Few trees  hard to built homes</a:t>
            </a:r>
          </a:p>
          <a:p>
            <a:pPr lvl="1" eaLnBrk="1" hangingPunct="1"/>
            <a:r>
              <a:rPr lang="en-US" altLang="en-US" dirty="0">
                <a:sym typeface="Wingdings" pitchFamily="2" charset="2"/>
              </a:rPr>
              <a:t>Built homes in the sides of hills</a:t>
            </a:r>
          </a:p>
          <a:p>
            <a:pPr lvl="1" eaLnBrk="1" hangingPunct="1"/>
            <a:r>
              <a:rPr lang="en-US" altLang="en-US" b="1" dirty="0">
                <a:sym typeface="Wingdings" pitchFamily="2" charset="2"/>
              </a:rPr>
              <a:t>Soddy-home</a:t>
            </a:r>
            <a:r>
              <a:rPr lang="en-US" altLang="en-US" dirty="0">
                <a:sym typeface="Wingdings" pitchFamily="2" charset="2"/>
              </a:rPr>
              <a:t> – </a:t>
            </a:r>
            <a:r>
              <a:rPr lang="en-US" altLang="en-US" i="1" dirty="0">
                <a:sym typeface="Wingdings" pitchFamily="2" charset="2"/>
              </a:rPr>
              <a:t>prairie home built from blocks of hard dirt</a:t>
            </a:r>
          </a:p>
          <a:p>
            <a:pPr lvl="1" eaLnBrk="1" hangingPunct="1"/>
            <a:r>
              <a:rPr lang="en-US" altLang="en-US" dirty="0" err="1">
                <a:sym typeface="Wingdings" pitchFamily="2" charset="2"/>
              </a:rPr>
              <a:t>Cavelike</a:t>
            </a:r>
            <a:r>
              <a:rPr lang="en-US" altLang="en-US" dirty="0">
                <a:sym typeface="Wingdings" pitchFamily="2" charset="2"/>
              </a:rPr>
              <a:t> Cabins</a:t>
            </a:r>
            <a:endParaRPr lang="en-US" altLang="en-US" dirty="0"/>
          </a:p>
        </p:txBody>
      </p:sp>
      <p:pic>
        <p:nvPicPr>
          <p:cNvPr id="22532" name="Picture 2" descr="http://upload.wikimedia.org/wikipedia/commons/3/36/Keldur_01.jpg">
            <a:extLst>
              <a:ext uri="{FF2B5EF4-FFF2-40B4-BE49-F238E27FC236}">
                <a16:creationId xmlns:a16="http://schemas.microsoft.com/office/drawing/2014/main" id="{9F368210-2D29-AF45-A5E0-5D9C35547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http://rarwriter.com/Hayes_Ctr_Soddy.JPG">
            <a:extLst>
              <a:ext uri="{FF2B5EF4-FFF2-40B4-BE49-F238E27FC236}">
                <a16:creationId xmlns:a16="http://schemas.microsoft.com/office/drawing/2014/main" id="{69C18B40-30C6-124B-8BA5-7795432B7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b="29890"/>
          <a:stretch>
            <a:fillRect/>
          </a:stretch>
        </p:blipFill>
        <p:spPr bwMode="auto">
          <a:xfrm>
            <a:off x="6400800" y="4543426"/>
            <a:ext cx="41862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4A0DD99-5F6E-BD4F-9605-E5C40DDACE5D}"/>
                  </a:ext>
                </a:extLst>
              </p14:cNvPr>
              <p14:cNvContentPartPr/>
              <p14:nvPr/>
            </p14:nvContentPartPr>
            <p14:xfrm>
              <a:off x="1494833" y="3463094"/>
              <a:ext cx="4557960" cy="2278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4A0DD99-5F6E-BD4F-9605-E5C40DDACE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5833" y="3454094"/>
                <a:ext cx="4575600" cy="22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18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8198</TotalTime>
  <Words>816</Words>
  <Application>Microsoft Macintosh PowerPoint</Application>
  <PresentationFormat>Widescreen</PresentationFormat>
  <Paragraphs>98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Parcel</vt:lpstr>
      <vt:lpstr>Bell ringer  #2</vt:lpstr>
      <vt:lpstr>Life in the West for the Sioux</vt:lpstr>
      <vt:lpstr>Starting over</vt:lpstr>
      <vt:lpstr>Bell Ringer #3</vt:lpstr>
      <vt:lpstr>Transcontinental Rail Road: the move west </vt:lpstr>
      <vt:lpstr>Settlers Move West: Government Supported Settlement</vt:lpstr>
      <vt:lpstr>Settlers Move West: Government Supported Settlement</vt:lpstr>
      <vt:lpstr>Closing the Frontier</vt:lpstr>
      <vt:lpstr>Challenges Settling the Great Plains</vt:lpstr>
      <vt:lpstr>Challenges Settling the Great Plains</vt:lpstr>
      <vt:lpstr>Challenges Settling the Great Plains</vt:lpstr>
      <vt:lpstr>Settlers Move West: Railroad Expansion</vt:lpstr>
      <vt:lpstr>Transcontinental Rail Road</vt:lpstr>
      <vt:lpstr>Significance of Transcontinental RR</vt:lpstr>
      <vt:lpstr>Transcontinental R.R.  vs.  Social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Hunter</dc:creator>
  <cp:lastModifiedBy>Taylor Hunter</cp:lastModifiedBy>
  <cp:revision>20</cp:revision>
  <dcterms:created xsi:type="dcterms:W3CDTF">2019-01-16T16:16:47Z</dcterms:created>
  <dcterms:modified xsi:type="dcterms:W3CDTF">2019-01-25T02:52:43Z</dcterms:modified>
</cp:coreProperties>
</file>