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72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1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5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2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AB0A509-1A9C-974E-83DA-FABE92BD29B4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4674001-81D6-3B48-9060-7767591FC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0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gD1E3gBTW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8B8D7-1980-C94E-BC85-DD09C4FD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#3</a:t>
            </a:r>
            <a:br>
              <a:rPr lang="en-US" dirty="0"/>
            </a:br>
            <a:r>
              <a:rPr lang="en-US" dirty="0"/>
              <a:t>2/6/19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164C3-498D-094D-A912-C45846D4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What is the purpose of the preamble in the US Constitution?</a:t>
            </a:r>
          </a:p>
          <a:p>
            <a:pPr marL="342900" indent="-342900">
              <a:buAutoNum type="arabicPeriod"/>
            </a:pPr>
            <a:r>
              <a:rPr lang="en-US" dirty="0"/>
              <a:t>What part of the Constitution outlines the Legislative Branch?</a:t>
            </a:r>
          </a:p>
          <a:p>
            <a:pPr marL="571500" lvl="1" indent="-342900">
              <a:buFont typeface="+mj-lt"/>
              <a:buAutoNum type="alphaLcPeriod"/>
            </a:pPr>
            <a:r>
              <a:rPr lang="en-US" dirty="0"/>
              <a:t>First Amendment</a:t>
            </a:r>
          </a:p>
          <a:p>
            <a:pPr marL="571500" lvl="1" indent="-342900">
              <a:buFont typeface="+mj-lt"/>
              <a:buAutoNum type="alphaLcPeriod"/>
            </a:pPr>
            <a:r>
              <a:rPr lang="en-US" dirty="0"/>
              <a:t>Article 1</a:t>
            </a:r>
          </a:p>
          <a:p>
            <a:pPr marL="571500" lvl="1" indent="-342900">
              <a:buFont typeface="+mj-lt"/>
              <a:buAutoNum type="alphaLcPeriod"/>
            </a:pPr>
            <a:r>
              <a:rPr lang="en-US" dirty="0"/>
              <a:t>Preamble</a:t>
            </a:r>
          </a:p>
          <a:p>
            <a:pPr marL="342900" indent="-342900">
              <a:buAutoNum type="arabicPeriod"/>
            </a:pPr>
            <a:r>
              <a:rPr lang="en-US" dirty="0"/>
              <a:t>What is the purpose of the constitution?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 period</a:t>
            </a:r>
          </a:p>
        </p:txBody>
      </p:sp>
    </p:spTree>
    <p:extLst>
      <p:ext uri="{BB962C8B-B14F-4D97-AF65-F5344CB8AC3E}">
        <p14:creationId xmlns:p14="http://schemas.microsoft.com/office/powerpoint/2010/main" val="148597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CDD4-CE97-1C41-B1EB-D956F819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 of assembly/freedom of 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BA7C-3FAF-9C4A-A0D6-95A1704C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054" y="2398893"/>
            <a:ext cx="7729728" cy="3706485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Allows Americans to gather so long as they are peaceful</a:t>
            </a:r>
          </a:p>
          <a:p>
            <a:pPr fontAlgn="base"/>
            <a:r>
              <a:rPr lang="en-US" sz="2000" dirty="0"/>
              <a:t>Governments can make rules about when and where, but they cannot ban events</a:t>
            </a:r>
          </a:p>
          <a:p>
            <a:pPr fontAlgn="base"/>
            <a:r>
              <a:rPr lang="en-US" sz="2000" dirty="0"/>
              <a:t>Have the right to join social groups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A written document signed by people who agree with a certain statement</a:t>
            </a:r>
          </a:p>
          <a:p>
            <a:pPr fontAlgn="base"/>
            <a:r>
              <a:rPr lang="en-US" sz="2000" dirty="0"/>
              <a:t>Basically the right expresses our opinions to the government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blogcdn.com/www.engadget.com/media/2008/01/20080109-hddvd-petition-1.jpg">
            <a:extLst>
              <a:ext uri="{FF2B5EF4-FFF2-40B4-BE49-F238E27FC236}">
                <a16:creationId xmlns:a16="http://schemas.microsoft.com/office/drawing/2014/main" id="{B0139D82-6782-F74F-9EE0-85848BED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022" y="3967878"/>
            <a:ext cx="2340427" cy="23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5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5EDD-CC64-7B41-8C7C-45C7BA09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amendment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FF13-3689-B44F-825D-7CB9DEFE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87839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The first amendment allows for the expression of thoughts, however it </a:t>
            </a:r>
            <a:r>
              <a:rPr lang="en-US" sz="2400" u="sng" dirty="0"/>
              <a:t>does not mean absolute freedom!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Speech can’t endanger the government or lead to illegal activities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Can’t interfere with the rights of others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Cannot spread lies when speaking freely</a:t>
            </a:r>
          </a:p>
          <a:p>
            <a:pPr lvl="1" fontAlgn="base"/>
            <a:r>
              <a:rPr lang="en-US" sz="2000" dirty="0"/>
              <a:t>Slander: spoken untruths</a:t>
            </a:r>
          </a:p>
          <a:p>
            <a:pPr lvl="1" fontAlgn="base"/>
            <a:r>
              <a:rPr lang="en-US" sz="2000" dirty="0"/>
              <a:t>Libel: written untruths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F252-BF34-FA4E-87FA-620DA751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Amendments 2 &amp;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C80E-05AF-674F-8536-B9A96A53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6" y="2412961"/>
            <a:ext cx="7729728" cy="4030042"/>
          </a:xfrm>
        </p:spPr>
        <p:txBody>
          <a:bodyPr/>
          <a:lstStyle/>
          <a:p>
            <a:pPr fontAlgn="base"/>
            <a:r>
              <a:rPr lang="en-US" sz="2000" dirty="0">
                <a:solidFill>
                  <a:srgbClr val="C00000"/>
                </a:solidFill>
              </a:rPr>
              <a:t>Amendment two: The right to bear arms</a:t>
            </a:r>
          </a:p>
          <a:p>
            <a:pPr lvl="1" fontAlgn="base"/>
            <a:r>
              <a:rPr lang="en-US" sz="1800" dirty="0"/>
              <a:t>an individual's right to possess a firearm, unconnected to service in a militia</a:t>
            </a:r>
            <a:r>
              <a:rPr lang="en-US" sz="1800" baseline="30000" dirty="0"/>
              <a:t> </a:t>
            </a:r>
            <a:r>
              <a:rPr lang="en-US" sz="1800" dirty="0"/>
              <a:t>and to use that arm for traditionally lawful purposes.</a:t>
            </a:r>
          </a:p>
          <a:p>
            <a:pPr lvl="1" fontAlgn="base"/>
            <a:endParaRPr lang="en-US" sz="1400" dirty="0"/>
          </a:p>
          <a:p>
            <a:pPr fontAlgn="base"/>
            <a:r>
              <a:rPr lang="en-US" sz="2000" dirty="0">
                <a:solidFill>
                  <a:srgbClr val="C00000"/>
                </a:solidFill>
              </a:rPr>
              <a:t>Amendment three: No quartering</a:t>
            </a:r>
          </a:p>
          <a:p>
            <a:pPr lvl="1" fontAlgn="base"/>
            <a:r>
              <a:rPr lang="en-US" sz="1800" dirty="0"/>
              <a:t>Prohibits, in peacetime, the quartering of soldiers in private homes without the owner's consent. It makes quartering legally permissible in wartime only, and then only according to law.</a:t>
            </a:r>
          </a:p>
          <a:p>
            <a:endParaRPr lang="en-US" dirty="0"/>
          </a:p>
        </p:txBody>
      </p:sp>
      <p:pic>
        <p:nvPicPr>
          <p:cNvPr id="6146" name="Picture 2" descr="http://2.bp.blogspot.com/-zyAv5taZ7-A/TaQV72FQZFI/AAAAAAAAB3g/-u38s_vZLr8/s1600/Right+to+Bear+Arms.jpg">
            <a:extLst>
              <a:ext uri="{FF2B5EF4-FFF2-40B4-BE49-F238E27FC236}">
                <a16:creationId xmlns:a16="http://schemas.microsoft.com/office/drawing/2014/main" id="{5B4AAE71-0C77-8346-9155-E8579BEDC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50" y="1924812"/>
            <a:ext cx="1785587" cy="20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FC10BF-4A15-9042-9A54-DE1EE7C70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584" y="4198503"/>
            <a:ext cx="3023021" cy="22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5120-030E-E24A-80D8-BFA7004C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Amendments 4 &amp;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2E7EC-35F0-1245-B60F-7FC85BAB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63372"/>
            <a:ext cx="7729728" cy="4494628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>
                <a:solidFill>
                  <a:srgbClr val="C00000"/>
                </a:solidFill>
              </a:rPr>
              <a:t>Amendment four: no illegal search and seizure. </a:t>
            </a:r>
          </a:p>
          <a:p>
            <a:pPr lvl="1" fontAlgn="base"/>
            <a:r>
              <a:rPr lang="en-US" sz="1800" dirty="0"/>
              <a:t> Law enforcement must have a search warrant or probable cause.</a:t>
            </a:r>
          </a:p>
          <a:p>
            <a:pPr marL="228600" lvl="1" indent="0" fontAlgn="base">
              <a:buNone/>
            </a:pPr>
            <a:endParaRPr lang="en-US" sz="1400" dirty="0"/>
          </a:p>
          <a:p>
            <a:pPr fontAlgn="base"/>
            <a:r>
              <a:rPr lang="en-US" sz="2000" dirty="0">
                <a:solidFill>
                  <a:srgbClr val="C00000"/>
                </a:solidFill>
              </a:rPr>
              <a:t>Amendment five: Protects rights of the accused</a:t>
            </a:r>
          </a:p>
          <a:p>
            <a:pPr lvl="1" fontAlgn="base"/>
            <a:r>
              <a:rPr lang="en-US" sz="1800" i="1" u="sng" dirty="0"/>
              <a:t>Indictment: </a:t>
            </a:r>
            <a:r>
              <a:rPr lang="en-US" sz="1800" dirty="0"/>
              <a:t>formal charge</a:t>
            </a:r>
          </a:p>
          <a:p>
            <a:pPr lvl="1" fontAlgn="base"/>
            <a:r>
              <a:rPr lang="en-US" sz="1800" i="1" u="sng" dirty="0"/>
              <a:t>Self-incrimination</a:t>
            </a:r>
          </a:p>
          <a:p>
            <a:pPr lvl="1" fontAlgn="base"/>
            <a:r>
              <a:rPr lang="en-US" sz="1800" i="1" u="sng" dirty="0"/>
              <a:t>Double jeopardy: </a:t>
            </a:r>
            <a:r>
              <a:rPr lang="en-US" sz="1800" dirty="0"/>
              <a:t>can’t be tried for the same crime twice</a:t>
            </a:r>
          </a:p>
          <a:p>
            <a:pPr lvl="1" fontAlgn="base"/>
            <a:r>
              <a:rPr lang="en-US" sz="1800" i="1" u="sng" dirty="0"/>
              <a:t>Due process</a:t>
            </a:r>
            <a:r>
              <a:rPr lang="en-US" sz="1800" dirty="0"/>
              <a:t>: following legal procedures</a:t>
            </a:r>
          </a:p>
          <a:p>
            <a:pPr lvl="1" fontAlgn="base"/>
            <a:r>
              <a:rPr lang="en-US" sz="1800" i="1" u="sng" dirty="0"/>
              <a:t>Eminent domain: </a:t>
            </a:r>
            <a:r>
              <a:rPr lang="en-US" sz="1800" dirty="0"/>
              <a:t>taking land for public use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1148F-3A3A-0D4D-A716-4CAE9BC63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26" y="1674054"/>
            <a:ext cx="2166425" cy="216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A1BBC-8332-9244-B255-B9BA86A07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254" y="4050439"/>
            <a:ext cx="1764504" cy="25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D029-3AEF-6245-9E43-40558A38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Amendments 6 &amp;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A5957-4A37-2C49-AA74-F30FC0353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5871855" cy="3101983"/>
          </a:xfrm>
        </p:spPr>
        <p:txBody>
          <a:bodyPr/>
          <a:lstStyle/>
          <a:p>
            <a:pPr fontAlgn="base"/>
            <a:r>
              <a:rPr lang="en-US" dirty="0">
                <a:solidFill>
                  <a:srgbClr val="C00000"/>
                </a:solidFill>
              </a:rPr>
              <a:t>Amendment six: Rights of people on trial</a:t>
            </a:r>
            <a:endParaRPr lang="en-US" sz="1400" dirty="0">
              <a:solidFill>
                <a:srgbClr val="C00000"/>
              </a:solidFill>
            </a:endParaRPr>
          </a:p>
          <a:p>
            <a:pPr lvl="1" fontAlgn="base"/>
            <a:r>
              <a:rPr lang="en-US" dirty="0"/>
              <a:t>Trial by jury</a:t>
            </a:r>
            <a:endParaRPr lang="en-US" sz="1400" dirty="0"/>
          </a:p>
          <a:p>
            <a:pPr lvl="1" fontAlgn="base"/>
            <a:r>
              <a:rPr lang="en-US" dirty="0"/>
              <a:t>Speedy and public trial</a:t>
            </a:r>
            <a:endParaRPr lang="en-US" sz="1400" dirty="0"/>
          </a:p>
          <a:p>
            <a:pPr lvl="1" fontAlgn="base"/>
            <a:r>
              <a:rPr lang="en-US" dirty="0"/>
              <a:t>Right to confront witnesses/accusers</a:t>
            </a:r>
            <a:endParaRPr lang="en-US" sz="1400" dirty="0"/>
          </a:p>
          <a:p>
            <a:pPr lvl="1" fontAlgn="base"/>
            <a:r>
              <a:rPr lang="en-US" dirty="0"/>
              <a:t>Right to an attorney</a:t>
            </a:r>
            <a:endParaRPr lang="en-US" sz="1400" dirty="0"/>
          </a:p>
          <a:p>
            <a:r>
              <a:rPr lang="en-US" dirty="0">
                <a:solidFill>
                  <a:srgbClr val="C00000"/>
                </a:solidFill>
              </a:rPr>
              <a:t>Amendment seven: </a:t>
            </a:r>
            <a:r>
              <a:rPr lang="en-US" dirty="0"/>
              <a:t>Civil Cases over the value of $20 are awarded a </a:t>
            </a:r>
            <a:r>
              <a:rPr lang="en-US" dirty="0">
                <a:solidFill>
                  <a:srgbClr val="C00000"/>
                </a:solidFill>
              </a:rPr>
              <a:t>jury trial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BFCEB-0DC8-1348-974B-8464BB6D2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461" y="2521232"/>
            <a:ext cx="2501705" cy="1667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8ECAFA-01CB-1B44-9428-68C5BBC67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815" y="4344189"/>
            <a:ext cx="2135007" cy="21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822F-AF97-A443-A8EE-27824C4E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Amendments 8, 9, &amp;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FC320-F62F-C147-839D-E7294319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7" y="2638044"/>
            <a:ext cx="6265750" cy="3748688"/>
          </a:xfrm>
        </p:spPr>
        <p:txBody>
          <a:bodyPr/>
          <a:lstStyle/>
          <a:p>
            <a:pPr fontAlgn="base"/>
            <a:r>
              <a:rPr lang="en-US" dirty="0">
                <a:solidFill>
                  <a:srgbClr val="C00000"/>
                </a:solidFill>
              </a:rPr>
              <a:t>Amendment eight: </a:t>
            </a:r>
            <a:r>
              <a:rPr lang="en-US" dirty="0"/>
              <a:t>no cruel and unusual punishment and no excessive bail</a:t>
            </a:r>
            <a:endParaRPr lang="en-US" sz="1600" dirty="0"/>
          </a:p>
          <a:p>
            <a:pPr fontAlgn="base"/>
            <a:r>
              <a:rPr lang="en-US" dirty="0">
                <a:solidFill>
                  <a:srgbClr val="C00000"/>
                </a:solidFill>
              </a:rPr>
              <a:t>Amendment nine: </a:t>
            </a:r>
            <a:r>
              <a:rPr lang="en-US" dirty="0"/>
              <a:t>Rights not specifically taken away from the people by the Constitution are automatically given to the people</a:t>
            </a:r>
            <a:endParaRPr lang="en-US" sz="1600" dirty="0"/>
          </a:p>
          <a:p>
            <a:pPr lvl="1" fontAlgn="base"/>
            <a:r>
              <a:rPr lang="en-US" dirty="0"/>
              <a:t>Rights reserved to the people</a:t>
            </a:r>
            <a:endParaRPr lang="en-US" sz="1400" dirty="0"/>
          </a:p>
          <a:p>
            <a:pPr fontAlgn="base"/>
            <a:r>
              <a:rPr lang="en-US" dirty="0">
                <a:solidFill>
                  <a:srgbClr val="C00000"/>
                </a:solidFill>
              </a:rPr>
              <a:t>Amendment ten: </a:t>
            </a:r>
            <a:r>
              <a:rPr lang="en-US" dirty="0"/>
              <a:t>Powers not specifically given to the Federal govt. are given to state governments</a:t>
            </a:r>
            <a:endParaRPr lang="en-US" sz="1600" dirty="0"/>
          </a:p>
          <a:p>
            <a:pPr lvl="1" fontAlgn="base"/>
            <a:r>
              <a:rPr lang="en-US" dirty="0"/>
              <a:t>Rights reserved to the states</a:t>
            </a:r>
            <a:endParaRPr lang="en-US" sz="1400" dirty="0"/>
          </a:p>
          <a:p>
            <a:endParaRPr lang="en-US" dirty="0"/>
          </a:p>
        </p:txBody>
      </p:sp>
      <p:pic>
        <p:nvPicPr>
          <p:cNvPr id="7170" name="Picture 2" descr="http://thatwoman.files.wordpress.com/2011/01/rack.jpg">
            <a:extLst>
              <a:ext uri="{FF2B5EF4-FFF2-40B4-BE49-F238E27FC236}">
                <a16:creationId xmlns:a16="http://schemas.microsoft.com/office/drawing/2014/main" id="{B7ED3AAE-ED18-0A45-9CAC-CFF1BEDC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99" y="1954656"/>
            <a:ext cx="2032864" cy="13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4EDEAD-A951-5D40-89BF-DA9F024D4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145" y="3616325"/>
            <a:ext cx="1676218" cy="1676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38D601-3475-544C-A5E2-60142D27A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5348888"/>
            <a:ext cx="1803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AB8C-A126-D44F-82E9-33FAF2E5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signals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5523-CC29-A642-904A-139245694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https://www.youtube.com/watch?v=XgD1E3gBTWU</a:t>
            </a:r>
            <a:endParaRPr lang="en-US" dirty="0"/>
          </a:p>
          <a:p>
            <a:r>
              <a:rPr lang="en-US" dirty="0"/>
              <a:t>This is for you kinesthetic learners!</a:t>
            </a:r>
          </a:p>
        </p:txBody>
      </p:sp>
    </p:spTree>
    <p:extLst>
      <p:ext uri="{BB962C8B-B14F-4D97-AF65-F5344CB8AC3E}">
        <p14:creationId xmlns:p14="http://schemas.microsoft.com/office/powerpoint/2010/main" val="271846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4581-47AE-7247-B9DF-907A114E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BoR</a:t>
            </a:r>
            <a:r>
              <a:rPr lang="en-US" dirty="0"/>
              <a:t> rap/song/Poem 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08B2-4B26-BD4F-B0D5-0AC495B43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53413"/>
            <a:ext cx="7729728" cy="4570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/>
              <a:t>Directions:</a:t>
            </a:r>
          </a:p>
          <a:p>
            <a:r>
              <a:rPr lang="en-US" dirty="0"/>
              <a:t>You will be responsible for incorporating the Bill of Rights (first 10 amendments) into an original rap/song or poem. This will help you to recall the Bill of Rights for future reference, inside and outside of class.</a:t>
            </a:r>
          </a:p>
          <a:p>
            <a:r>
              <a:rPr lang="en-US" u="sng" dirty="0"/>
              <a:t>Requirements:</a:t>
            </a:r>
          </a:p>
          <a:p>
            <a:pPr lvl="1"/>
            <a:r>
              <a:rPr lang="en-US" dirty="0"/>
              <a:t>Include all 10 amendments</a:t>
            </a:r>
          </a:p>
          <a:p>
            <a:pPr lvl="1"/>
            <a:r>
              <a:rPr lang="en-US" dirty="0"/>
              <a:t>Must be original ( I will know if you copy another rap/poem)</a:t>
            </a:r>
          </a:p>
          <a:p>
            <a:pPr lvl="1"/>
            <a:r>
              <a:rPr lang="en-US" dirty="0"/>
              <a:t>Make it rhyme</a:t>
            </a:r>
          </a:p>
          <a:p>
            <a:pPr lvl="1"/>
            <a:r>
              <a:rPr lang="en-US" dirty="0"/>
              <a:t>Use proper poem/song formatting</a:t>
            </a:r>
          </a:p>
          <a:p>
            <a:pPr lvl="1"/>
            <a:r>
              <a:rPr lang="en-US" dirty="0"/>
              <a:t>Include a chorus (if you do a rap/song)</a:t>
            </a:r>
          </a:p>
          <a:p>
            <a:endParaRPr lang="en-US" dirty="0"/>
          </a:p>
          <a:p>
            <a:r>
              <a:rPr lang="en-US" b="1" dirty="0"/>
              <a:t>2 Extra points</a:t>
            </a:r>
            <a:r>
              <a:rPr lang="en-US" dirty="0"/>
              <a:t> will be given to raps and songs </a:t>
            </a:r>
            <a:r>
              <a:rPr lang="en-US" b="1" dirty="0"/>
              <a:t>preformed</a:t>
            </a:r>
            <a:r>
              <a:rPr lang="en-US" dirty="0"/>
              <a:t> in front of the class (this does not include poem reading)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6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0260-CCA1-434C-B914-01BF8929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A0560-E747-6647-9F30-209BE461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is the purpose of the preamble in the US Constitution?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three of the six principles outlined in the Preamble of the US Constitution?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the purpose of the constitution?</a:t>
            </a:r>
          </a:p>
          <a:p>
            <a:endParaRPr lang="en-US" dirty="0"/>
          </a:p>
          <a:p>
            <a:r>
              <a:rPr lang="en-US" dirty="0"/>
              <a:t>Second Period</a:t>
            </a:r>
          </a:p>
        </p:txBody>
      </p:sp>
    </p:spTree>
    <p:extLst>
      <p:ext uri="{BB962C8B-B14F-4D97-AF65-F5344CB8AC3E}">
        <p14:creationId xmlns:p14="http://schemas.microsoft.com/office/powerpoint/2010/main" val="111882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2EC4-75B8-7D42-9257-F45138307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bill of rights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9CBDE-F9DF-6F49-B8C4-1E3B33F3F8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2</a:t>
            </a:r>
          </a:p>
          <a:p>
            <a:r>
              <a:rPr lang="en-US" dirty="0"/>
              <a:t>EQ: What are the rights included in the Bill of Rights?</a:t>
            </a:r>
            <a:br>
              <a:rPr lang="en-US" dirty="0"/>
            </a:br>
            <a:r>
              <a:rPr lang="en-US" dirty="0"/>
              <a:t>What is the major purpose of the Bill of Rights?</a:t>
            </a:r>
          </a:p>
        </p:txBody>
      </p:sp>
    </p:spTree>
    <p:extLst>
      <p:ext uri="{BB962C8B-B14F-4D97-AF65-F5344CB8AC3E}">
        <p14:creationId xmlns:p14="http://schemas.microsoft.com/office/powerpoint/2010/main" val="291820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7936-7C20-0C45-85CA-01F55844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5B6A-7FD3-194C-943F-A00A6ECA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128" y="2307101"/>
            <a:ext cx="6434563" cy="4079631"/>
          </a:xfrm>
        </p:spPr>
        <p:txBody>
          <a:bodyPr>
            <a:noAutofit/>
          </a:bodyPr>
          <a:lstStyle/>
          <a:p>
            <a:r>
              <a:rPr lang="en-US" sz="2400" b="1" dirty="0"/>
              <a:t>Amendments: </a:t>
            </a:r>
            <a:r>
              <a:rPr lang="en-US" sz="2400" dirty="0"/>
              <a:t>changes to the Constitution, only 27 times (the first ten are known as the Bill of Rights); purposely difficult to change (two part process)</a:t>
            </a:r>
          </a:p>
          <a:p>
            <a:pPr lvl="1" fontAlgn="base"/>
            <a:r>
              <a:rPr lang="en-US" sz="2400" b="1" dirty="0"/>
              <a:t>Proposal: </a:t>
            </a:r>
            <a:r>
              <a:rPr lang="en-US" sz="2400" dirty="0"/>
              <a:t>congressional action by 2/3 vote or 2/3 of state legislatures requesting a national convention</a:t>
            </a:r>
            <a:endParaRPr lang="en-US" sz="2400" b="1" dirty="0"/>
          </a:p>
          <a:p>
            <a:r>
              <a:rPr lang="en-US" sz="2400" b="1" dirty="0"/>
              <a:t>Ratification:</a:t>
            </a:r>
            <a:r>
              <a:rPr lang="en-US" sz="2400" dirty="0"/>
              <a:t> vote of ¾ of the state legislatures or special convention</a:t>
            </a:r>
          </a:p>
        </p:txBody>
      </p:sp>
    </p:spTree>
    <p:extLst>
      <p:ext uri="{BB962C8B-B14F-4D97-AF65-F5344CB8AC3E}">
        <p14:creationId xmlns:p14="http://schemas.microsoft.com/office/powerpoint/2010/main" val="6690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5BB9-AE5E-BA47-B1AD-A0669490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The bill of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9482E-F617-E44B-8A5F-C1273A7ED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42" y="2455164"/>
            <a:ext cx="6583463" cy="4044110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The Bill of Rights was added to the Constitution in December 1791 at the request of the Anti-Federalists.</a:t>
            </a:r>
          </a:p>
          <a:p>
            <a:pPr fontAlgn="base"/>
            <a:r>
              <a:rPr lang="en-US" sz="2000" dirty="0"/>
              <a:t>The Bill of Rights is the first 10 amendments that insure our civil liberties.</a:t>
            </a:r>
          </a:p>
          <a:p>
            <a:pPr lvl="1" fontAlgn="base"/>
            <a:r>
              <a:rPr lang="en-US" sz="2000" dirty="0"/>
              <a:t>The freedoms we have to think and act without government interference or fear of unfair treatment.</a:t>
            </a:r>
          </a:p>
          <a:p>
            <a:pPr lvl="1" fontAlgn="base"/>
            <a:r>
              <a:rPr lang="en-US" sz="2000" dirty="0"/>
              <a:t>The corner stone of our democracy: ensure us we can develop our own beliefs, express ourselves freely, meet openly with others, and have our view on public matters heard by the government.</a:t>
            </a:r>
          </a:p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classbrain.com/artteenst/uploads/bill-of-rights.jpg">
            <a:extLst>
              <a:ext uri="{FF2B5EF4-FFF2-40B4-BE49-F238E27FC236}">
                <a16:creationId xmlns:a16="http://schemas.microsoft.com/office/drawing/2014/main" id="{3FAEB500-ED3C-424E-A325-538F2026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90" y="1591556"/>
            <a:ext cx="3328416" cy="368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D215-6E53-6D4B-BB34-10ADB71C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D9BF9-7430-7040-9941-3EF50BC5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64899"/>
            <a:ext cx="7729728" cy="430471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600" dirty="0"/>
              <a:t>The first amendment includes </a:t>
            </a:r>
            <a:r>
              <a:rPr lang="en-US" sz="2600" b="1" dirty="0"/>
              <a:t>FIVE</a:t>
            </a:r>
            <a:r>
              <a:rPr lang="en-US" sz="2600" dirty="0"/>
              <a:t> different freedoms</a:t>
            </a:r>
          </a:p>
          <a:p>
            <a:pPr marL="742950" lvl="1" indent="-514350" fontAlgn="base">
              <a:buFont typeface="+mj-lt"/>
              <a:buAutoNum type="arabicPeriod"/>
            </a:pPr>
            <a:r>
              <a:rPr lang="en-US" sz="2600" dirty="0"/>
              <a:t>Freedom of religion</a:t>
            </a:r>
            <a:br>
              <a:rPr lang="en-US" sz="2600" dirty="0"/>
            </a:br>
            <a:endParaRPr lang="en-US" sz="2600" dirty="0"/>
          </a:p>
          <a:p>
            <a:pPr marL="742950" lvl="1" indent="-514350" fontAlgn="base">
              <a:buFont typeface="+mj-lt"/>
              <a:buAutoNum type="arabicPeriod"/>
            </a:pPr>
            <a:r>
              <a:rPr lang="en-US" sz="2600" dirty="0"/>
              <a:t>Freedom of speech</a:t>
            </a:r>
            <a:br>
              <a:rPr lang="en-US" sz="2600" dirty="0"/>
            </a:br>
            <a:endParaRPr lang="en-US" sz="2600" dirty="0"/>
          </a:p>
          <a:p>
            <a:pPr marL="742950" lvl="1" indent="-514350" fontAlgn="base">
              <a:buFont typeface="+mj-lt"/>
              <a:buAutoNum type="arabicPeriod"/>
            </a:pPr>
            <a:r>
              <a:rPr lang="en-US" sz="2600" dirty="0"/>
              <a:t>Freedom of press</a:t>
            </a:r>
          </a:p>
          <a:p>
            <a:pPr marL="742950" lvl="1" indent="-514350" fontAlgn="base">
              <a:buFont typeface="+mj-lt"/>
              <a:buAutoNum type="arabicPeriod"/>
            </a:pPr>
            <a:endParaRPr lang="en-US" sz="2600" dirty="0"/>
          </a:p>
          <a:p>
            <a:pPr marL="742950" lvl="1" indent="-514350" fontAlgn="base">
              <a:buFont typeface="+mj-lt"/>
              <a:buAutoNum type="arabicPeriod"/>
            </a:pPr>
            <a:r>
              <a:rPr lang="en-US" sz="2600" dirty="0"/>
              <a:t>Freedom of assembly</a:t>
            </a:r>
            <a:br>
              <a:rPr lang="en-US" sz="2600" dirty="0"/>
            </a:br>
            <a:endParaRPr lang="en-US" sz="2600" dirty="0"/>
          </a:p>
          <a:p>
            <a:pPr marL="742950" lvl="1" indent="-514350" fontAlgn="base">
              <a:buFont typeface="+mj-lt"/>
              <a:buAutoNum type="arabicPeriod"/>
            </a:pPr>
            <a:r>
              <a:rPr lang="en-US" sz="2600" dirty="0"/>
              <a:t>Freedom to petition the government</a:t>
            </a:r>
          </a:p>
          <a:p>
            <a:endParaRPr lang="en-US" dirty="0"/>
          </a:p>
        </p:txBody>
      </p:sp>
      <p:pic>
        <p:nvPicPr>
          <p:cNvPr id="2050" name="Picture 2" descr="http://musicians4freedom.com/wp-content/uploads/2011/05/first-amendment.jpg">
            <a:extLst>
              <a:ext uri="{FF2B5EF4-FFF2-40B4-BE49-F238E27FC236}">
                <a16:creationId xmlns:a16="http://schemas.microsoft.com/office/drawing/2014/main" id="{FEE3A446-41D8-8548-9F5B-4C59C0E5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96" y="2846334"/>
            <a:ext cx="5016629" cy="28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650D-3D08-204C-A1A8-D1667D28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Freedom of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062E-9882-D643-A75E-F502004C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169664" cy="3608011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Reason the colonists moved to America</a:t>
            </a:r>
          </a:p>
          <a:p>
            <a:pPr fontAlgn="base"/>
            <a:r>
              <a:rPr lang="en-US" sz="2400" dirty="0"/>
              <a:t>Prohibits congress from establishing an official religion in the US</a:t>
            </a:r>
          </a:p>
          <a:p>
            <a:pPr fontAlgn="base"/>
            <a:r>
              <a:rPr lang="en-US" sz="2400" dirty="0">
                <a:solidFill>
                  <a:srgbClr val="C00000"/>
                </a:solidFill>
              </a:rPr>
              <a:t>Establishment clause: </a:t>
            </a:r>
            <a:r>
              <a:rPr lang="en-US" sz="2400" dirty="0"/>
              <a:t>“wall of separation between church and state”</a:t>
            </a:r>
          </a:p>
          <a:p>
            <a:endParaRPr lang="en-US" dirty="0"/>
          </a:p>
        </p:txBody>
      </p:sp>
      <p:pic>
        <p:nvPicPr>
          <p:cNvPr id="3074" name="Picture 2" descr="http://2ndfreedomofreligion.wikispaces.com/file/view/world_religion.jpg">
            <a:extLst>
              <a:ext uri="{FF2B5EF4-FFF2-40B4-BE49-F238E27FC236}">
                <a16:creationId xmlns:a16="http://schemas.microsoft.com/office/drawing/2014/main" id="{D155E82F-3176-004D-BD5D-E46D67A3F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13" y="2638044"/>
            <a:ext cx="3497860" cy="33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3F7E6-5B97-CE43-94ED-DBDE68CA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Freedom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C03A4-8007-184F-81A5-A162BB94B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</a:rPr>
              <a:t>Can say what’s on our mind, in public or private, without punishment from the government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</a:rPr>
              <a:t>TV, radio, lectures, phone conversations, art, internet, music, clothing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-cs-faculty.stanford.edu/~eroberts/cs201/projects/communism-computing-china/freespeech.jpg">
            <a:extLst>
              <a:ext uri="{FF2B5EF4-FFF2-40B4-BE49-F238E27FC236}">
                <a16:creationId xmlns:a16="http://schemas.microsoft.com/office/drawing/2014/main" id="{60F32308-46DF-2C41-A7B2-467F8502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63" y="643467"/>
            <a:ext cx="6136568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4073-80F8-2744-AB6A-608B1877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 of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7854-4877-2044-8EEA-5384C9B6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06097"/>
            <a:ext cx="4929319" cy="4114448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Americans can express themselves in print as well as speech</a:t>
            </a:r>
          </a:p>
          <a:p>
            <a:pPr fontAlgn="base"/>
            <a:r>
              <a:rPr lang="en-US" sz="2400" dirty="0"/>
              <a:t>Ensures American are exposed to varying view points</a:t>
            </a:r>
          </a:p>
          <a:p>
            <a:pPr fontAlgn="base"/>
            <a:r>
              <a:rPr lang="en-US" sz="2400" dirty="0"/>
              <a:t>Cannot censor printed materials or films before publication because they focus on sensitive issues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CBBBA-FC8A-8749-879E-B5934C7A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222" y="2555033"/>
            <a:ext cx="4305674" cy="28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819</Words>
  <Application>Microsoft Macintosh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Parcel</vt:lpstr>
      <vt:lpstr>Bell Ringer #3 2/6/19</vt:lpstr>
      <vt:lpstr>Bell Ringer #3</vt:lpstr>
      <vt:lpstr>The bill of rights</vt:lpstr>
      <vt:lpstr>Amending process</vt:lpstr>
      <vt:lpstr>The bill of rights</vt:lpstr>
      <vt:lpstr>First amendment</vt:lpstr>
      <vt:lpstr>Freedom of religion</vt:lpstr>
      <vt:lpstr>Freedom of speech</vt:lpstr>
      <vt:lpstr>Freedom of press</vt:lpstr>
      <vt:lpstr>Freedom of assembly/freedom of petition</vt:lpstr>
      <vt:lpstr>First amendment limits</vt:lpstr>
      <vt:lpstr>Amendments 2 &amp; 3</vt:lpstr>
      <vt:lpstr>Amendments 4 &amp; 5</vt:lpstr>
      <vt:lpstr>Amendments 6 &amp; 7</vt:lpstr>
      <vt:lpstr>Amendments 8, 9, &amp; 10</vt:lpstr>
      <vt:lpstr>Hand signals </vt:lpstr>
      <vt:lpstr>BoR rap/song/Poem Assignment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 #3</dc:title>
  <dc:creator>Taylor Hunter</dc:creator>
  <cp:lastModifiedBy>Taylor Hunter</cp:lastModifiedBy>
  <cp:revision>9</cp:revision>
  <dcterms:created xsi:type="dcterms:W3CDTF">2019-02-06T03:49:25Z</dcterms:created>
  <dcterms:modified xsi:type="dcterms:W3CDTF">2019-02-06T12:08:01Z</dcterms:modified>
</cp:coreProperties>
</file>