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80" r:id="rId2"/>
    <p:sldId id="256" r:id="rId3"/>
    <p:sldId id="257" r:id="rId4"/>
    <p:sldId id="259" r:id="rId5"/>
    <p:sldId id="268" r:id="rId6"/>
    <p:sldId id="269" r:id="rId7"/>
    <p:sldId id="270" r:id="rId8"/>
    <p:sldId id="261" r:id="rId9"/>
    <p:sldId id="262" r:id="rId10"/>
    <p:sldId id="278" r:id="rId11"/>
    <p:sldId id="279" r:id="rId12"/>
    <p:sldId id="265" r:id="rId13"/>
    <p:sldId id="272" r:id="rId14"/>
    <p:sldId id="274" r:id="rId15"/>
    <p:sldId id="275" r:id="rId16"/>
    <p:sldId id="27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1"/>
    <p:restoredTop sz="94643"/>
  </p:normalViewPr>
  <p:slideViewPr>
    <p:cSldViewPr snapToGrid="0" snapToObjects="1">
      <p:cViewPr varScale="1">
        <p:scale>
          <a:sx n="87" d="100"/>
          <a:sy n="87" d="100"/>
        </p:scale>
        <p:origin x="2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0C6D9-D960-1D4A-92D6-FA1B8C648BE4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A7734-618E-8D46-940B-D3A69CDB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9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78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367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809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257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50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094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060D-CBE9-8D4B-B843-AD6AFC07D0D3}" type="datetimeFigureOut">
              <a:rPr lang="en-US" smtClean="0"/>
              <a:t>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6CD-4685-1E4F-94AF-F3F5A36C2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31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060D-CBE9-8D4B-B843-AD6AFC07D0D3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6CD-4685-1E4F-94AF-F3F5A36C2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0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060D-CBE9-8D4B-B843-AD6AFC07D0D3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6CD-4685-1E4F-94AF-F3F5A36C2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3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060D-CBE9-8D4B-B843-AD6AFC07D0D3}" type="datetimeFigureOut">
              <a:rPr lang="en-US" smtClean="0"/>
              <a:t>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6CD-4685-1E4F-94AF-F3F5A36C2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5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060D-CBE9-8D4B-B843-AD6AFC07D0D3}" type="datetimeFigureOut">
              <a:rPr lang="en-US" smtClean="0"/>
              <a:t>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6CD-4685-1E4F-94AF-F3F5A36C2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78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060D-CBE9-8D4B-B843-AD6AFC07D0D3}" type="datetimeFigureOut">
              <a:rPr lang="en-US" smtClean="0"/>
              <a:t>2/18/19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6CD-4685-1E4F-94AF-F3F5A36C2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8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060D-CBE9-8D4B-B843-AD6AFC07D0D3}" type="datetimeFigureOut">
              <a:rPr lang="en-US" smtClean="0"/>
              <a:t>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6CD-4685-1E4F-94AF-F3F5A36C251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1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060D-CBE9-8D4B-B843-AD6AFC07D0D3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6CD-4685-1E4F-94AF-F3F5A36C2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0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060D-CBE9-8D4B-B843-AD6AFC07D0D3}" type="datetimeFigureOut">
              <a:rPr lang="en-US" smtClean="0"/>
              <a:t>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6CD-4685-1E4F-94AF-F3F5A36C2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060D-CBE9-8D4B-B843-AD6AFC07D0D3}" type="datetimeFigureOut">
              <a:rPr lang="en-US" smtClean="0"/>
              <a:t>2/18/19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6CD-4685-1E4F-94AF-F3F5A36C2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3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41F060D-CBE9-8D4B-B843-AD6AFC07D0D3}" type="datetimeFigureOut">
              <a:rPr lang="en-US" smtClean="0"/>
              <a:t>2/18/19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96CD-4685-1E4F-94AF-F3F5A36C2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41F060D-CBE9-8D4B-B843-AD6AFC07D0D3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4A496CD-4685-1E4F-94AF-F3F5A36C2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8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xe9nosWaw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7LRr2BO6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FC44-EA02-034F-BEB2-C8122D82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 II Bell Ringer #3</a:t>
            </a:r>
            <a:br>
              <a:rPr lang="en-US" dirty="0"/>
            </a:br>
            <a:r>
              <a:rPr lang="en-US" dirty="0"/>
              <a:t>2/19/19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6C0F-4798-4F44-A8B0-E3D44949F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What does the term Suffrage mean?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What is one issue or problem you feel needs more attention here at Wakefield?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What are some possible solutions for question #2?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2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1741-A2C2-2041-AD5E-15A4A116D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Progressive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40E39-295C-7749-A03B-C2A375A7F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03433"/>
          </a:xfrm>
        </p:spPr>
        <p:txBody>
          <a:bodyPr>
            <a:normAutofit fontScale="92500" lnSpcReduction="10000"/>
          </a:bodyPr>
          <a:lstStyle/>
          <a:p>
            <a:pPr marL="342900">
              <a:lnSpc>
                <a:spcPct val="90000"/>
              </a:lnSpc>
              <a:spcBef>
                <a:spcPts val="480"/>
              </a:spcBef>
              <a:buSzPts val="2400"/>
            </a:pPr>
            <a:r>
              <a:rPr lang="en-US" sz="2400" dirty="0"/>
              <a:t>Progressive goals = Social, Moral, Economic, Political</a:t>
            </a:r>
          </a:p>
          <a:p>
            <a:pPr marL="342900">
              <a:lnSpc>
                <a:spcPct val="90000"/>
              </a:lnSpc>
              <a:spcBef>
                <a:spcPts val="480"/>
              </a:spcBef>
              <a:buSzPts val="2400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Progressives wanted to reform a number of institutions that created injustice in American society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Government/Politics </a:t>
            </a:r>
            <a:r>
              <a:rPr lang="en-US" sz="2400" dirty="0">
                <a:sym typeface="Wingdings"/>
              </a:rPr>
              <a:t> increase democracy, involve citizens more directly in government, improve efficiency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ym typeface="Wingdings"/>
              </a:rPr>
              <a:t>Business  regulate big business, help expand competition via small business, protect the consumer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ym typeface="Wingdings"/>
              </a:rPr>
              <a:t>Society  make life safer and more comfortable for the majority of Americans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22F8-101E-D74A-BB02-CB77D925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308" y="1944858"/>
            <a:ext cx="9107424" cy="2767818"/>
          </a:xfrm>
        </p:spPr>
        <p:txBody>
          <a:bodyPr>
            <a:normAutofit/>
          </a:bodyPr>
          <a:lstStyle/>
          <a:p>
            <a:r>
              <a:rPr lang="en-US" sz="4800" dirty="0"/>
              <a:t>Reforms!</a:t>
            </a:r>
          </a:p>
        </p:txBody>
      </p:sp>
    </p:spTree>
    <p:extLst>
      <p:ext uri="{BB962C8B-B14F-4D97-AF65-F5344CB8AC3E}">
        <p14:creationId xmlns:p14="http://schemas.microsoft.com/office/powerpoint/2010/main" val="2570967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1950128" y="408373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6B7C72"/>
              </a:buClr>
              <a:buSzPts val="3500"/>
            </a:pPr>
            <a:r>
              <a:rPr lang="en-US"/>
              <a:t>WOMEN’S SUFFRAGE</a:t>
            </a:r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1"/>
          </p:nvPr>
        </p:nvSpPr>
        <p:spPr>
          <a:xfrm>
            <a:off x="1981200" y="1752600"/>
            <a:ext cx="8153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914400" lvl="2">
              <a:spcBef>
                <a:spcPts val="0"/>
              </a:spcBef>
              <a:buSzPts val="3200"/>
            </a:pPr>
            <a:r>
              <a:rPr lang="en-US" sz="3200" i="1" u="sng" dirty="0"/>
              <a:t>Suffrage</a:t>
            </a:r>
            <a:r>
              <a:rPr lang="en-US" sz="3200" dirty="0"/>
              <a:t> - the right to vote in political elections</a:t>
            </a:r>
            <a:endParaRPr dirty="0"/>
          </a:p>
          <a:p>
            <a:pPr marL="914400" lvl="2" indent="-25400">
              <a:spcBef>
                <a:spcPts val="640"/>
              </a:spcBef>
              <a:buSzPts val="3200"/>
              <a:buNone/>
            </a:pPr>
            <a:endParaRPr sz="3200" i="1" u="sng" dirty="0"/>
          </a:p>
          <a:p>
            <a:pPr marL="914400" lvl="2">
              <a:spcBef>
                <a:spcPts val="640"/>
              </a:spcBef>
              <a:buSzPts val="3200"/>
            </a:pPr>
            <a:r>
              <a:rPr lang="en-US" sz="3200" dirty="0"/>
              <a:t>Women began to believe that because government services were so essential to their families, they needed to be given the right to vote.</a:t>
            </a:r>
            <a:endParaRPr dirty="0"/>
          </a:p>
          <a:p>
            <a:pPr lvl="2" indent="0">
              <a:spcBef>
                <a:spcPts val="360"/>
              </a:spcBef>
              <a:buSzPts val="1800"/>
              <a:buNone/>
            </a:pPr>
            <a:endParaRPr dirty="0"/>
          </a:p>
          <a:p>
            <a:pPr marL="640080" lvl="1" indent="-101600">
              <a:spcBef>
                <a:spcPts val="400"/>
              </a:spcBef>
              <a:buSzPts val="2000"/>
              <a:buNone/>
            </a:pPr>
            <a:endParaRPr dirty="0"/>
          </a:p>
          <a:p>
            <a:pPr marL="640080" lvl="1" indent="-101600">
              <a:spcBef>
                <a:spcPts val="400"/>
              </a:spcBef>
              <a:buSzPts val="2000"/>
              <a:buNone/>
            </a:pPr>
            <a:endParaRPr dirty="0"/>
          </a:p>
          <a:p>
            <a:pPr marL="640080" lvl="1" indent="-101600">
              <a:spcBef>
                <a:spcPts val="400"/>
              </a:spcBef>
              <a:buSzPts val="2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06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5570-CBC0-D749-A3B2-C7988720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27068"/>
            <a:ext cx="7729728" cy="1188720"/>
          </a:xfrm>
        </p:spPr>
        <p:txBody>
          <a:bodyPr/>
          <a:lstStyle/>
          <a:p>
            <a:r>
              <a:rPr lang="en-US" dirty="0"/>
              <a:t>Key players in Women’s suffrage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E3C5D-B01C-F848-99D1-E7BC934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932" y="2153412"/>
            <a:ext cx="6388314" cy="4360984"/>
          </a:xfrm>
        </p:spPr>
        <p:txBody>
          <a:bodyPr/>
          <a:lstStyle/>
          <a:p>
            <a:r>
              <a:rPr lang="en-US" b="1" u="sng" dirty="0"/>
              <a:t>Amendment 19 </a:t>
            </a:r>
            <a:r>
              <a:rPr lang="en-US" dirty="0"/>
              <a:t>(August 1920):</a:t>
            </a:r>
          </a:p>
          <a:p>
            <a:pPr lvl="1"/>
            <a:r>
              <a:rPr lang="en-US" dirty="0"/>
              <a:t>Women granted the right to vote</a:t>
            </a:r>
          </a:p>
          <a:p>
            <a:pPr lvl="1"/>
            <a:r>
              <a:rPr lang="en-US" dirty="0"/>
              <a:t>Supporters are called suffragettes</a:t>
            </a:r>
          </a:p>
          <a:p>
            <a:endParaRPr lang="en-US" dirty="0"/>
          </a:p>
          <a:p>
            <a:r>
              <a:rPr lang="en-US" dirty="0"/>
              <a:t>Women led </a:t>
            </a:r>
            <a:r>
              <a:rPr lang="en-US" b="1" u="sng" dirty="0">
                <a:solidFill>
                  <a:srgbClr val="0070C0"/>
                </a:solidFill>
              </a:rPr>
              <a:t>Temperance Movemen</a:t>
            </a:r>
            <a:r>
              <a:rPr lang="en-US" dirty="0"/>
              <a:t>t- Social movement against the consumption of alcohol </a:t>
            </a:r>
          </a:p>
          <a:p>
            <a:pPr lvl="1"/>
            <a:r>
              <a:rPr lang="en-US" dirty="0"/>
              <a:t>Believed it to be the source of corruption </a:t>
            </a:r>
          </a:p>
          <a:p>
            <a:pPr lvl="1"/>
            <a:r>
              <a:rPr lang="en-US" b="1" u="sng" dirty="0"/>
              <a:t>Amendment 18- Prohibition </a:t>
            </a:r>
            <a:r>
              <a:rPr lang="en-US" dirty="0"/>
              <a:t>(made it illegal to consume or sell alcohol)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5B93F-849F-384D-BAC1-D778BAFC5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700" y="2278969"/>
            <a:ext cx="2124221" cy="2124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14D9EE-C8E3-944D-BFB9-AC6F43826C5A}"/>
              </a:ext>
            </a:extLst>
          </p:cNvPr>
          <p:cNvSpPr txBox="1"/>
          <p:nvPr/>
        </p:nvSpPr>
        <p:spPr>
          <a:xfrm>
            <a:off x="8778238" y="4416203"/>
            <a:ext cx="3024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Alice Paul- </a:t>
            </a:r>
            <a:r>
              <a:rPr lang="en-US" dirty="0"/>
              <a:t>one of the main leaders and strategists of the campaign for the Nineteenth Amendment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719"/>
            <a:ext cx="7620000" cy="1205651"/>
          </a:xfrm>
        </p:spPr>
        <p:txBody>
          <a:bodyPr>
            <a:normAutofit/>
          </a:bodyPr>
          <a:lstStyle/>
          <a:p>
            <a:r>
              <a:rPr lang="en-US" dirty="0"/>
              <a:t>How was Government Reformed by Progressivism?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877" y="1517141"/>
            <a:ext cx="8290676" cy="504537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Government was seen as corrupted and controlled by political bosses and powerful businesses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Progressives wanted to rid government of this corruption and to give people more control over their government </a:t>
            </a:r>
            <a:r>
              <a:rPr lang="en-US" sz="2400" dirty="0"/>
              <a:t>and make it more effective and efficient in serving the public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In 1900, Galveston, Texas was hit by a massive hurricane that left more than 8,000 people dead.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In response, new form of government, called commissions, were created to help city planning and curb political corruption</a:t>
            </a:r>
          </a:p>
        </p:txBody>
      </p:sp>
    </p:spTree>
    <p:extLst>
      <p:ext uri="{BB962C8B-B14F-4D97-AF65-F5344CB8AC3E}">
        <p14:creationId xmlns:p14="http://schemas.microsoft.com/office/powerpoint/2010/main" val="187753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70464"/>
            <a:ext cx="8382001" cy="622430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Progressives pushed to reform the election process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Before </a:t>
            </a:r>
            <a:r>
              <a:rPr lang="en-US" sz="2000" dirty="0">
                <a:sym typeface="Wingdings"/>
              </a:rPr>
              <a:t> party leaders picked candidates for state and local office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chemeClr val="tx1"/>
                </a:solidFill>
                <a:sym typeface="Wingdings"/>
              </a:rPr>
              <a:t>By 1916  most states established </a:t>
            </a:r>
            <a:r>
              <a:rPr lang="en-US" sz="2000" b="1" u="sng" dirty="0">
                <a:solidFill>
                  <a:srgbClr val="0000FF"/>
                </a:solidFill>
                <a:sym typeface="Wingdings"/>
              </a:rPr>
              <a:t>direct primaries</a:t>
            </a:r>
            <a:r>
              <a:rPr lang="en-US" sz="2000" b="1" dirty="0">
                <a:solidFill>
                  <a:srgbClr val="0000FF"/>
                </a:solidFill>
                <a:sym typeface="Wingdings"/>
              </a:rPr>
              <a:t>: </a:t>
            </a:r>
            <a:r>
              <a:rPr lang="en-US" sz="2000" b="1" dirty="0">
                <a:solidFill>
                  <a:schemeClr val="tx1"/>
                </a:solidFill>
                <a:sym typeface="Wingdings"/>
              </a:rPr>
              <a:t>an election in which citizens themselves vote to select nominees for upcoming elections</a:t>
            </a:r>
          </a:p>
          <a:p>
            <a:pPr marL="1485900" lvl="2" indent="-342900">
              <a:buFont typeface="Arial"/>
              <a:buChar char="•"/>
            </a:pPr>
            <a:r>
              <a:rPr lang="en-US" sz="2000" dirty="0">
                <a:sym typeface="Wingdings"/>
              </a:rPr>
              <a:t>Introduced in Wisconsin by Governor </a:t>
            </a:r>
            <a:r>
              <a:rPr lang="en-US" sz="2000" b="1" u="sng" dirty="0">
                <a:solidFill>
                  <a:srgbClr val="0000FF"/>
                </a:solidFill>
                <a:sym typeface="Wingdings"/>
              </a:rPr>
              <a:t>Robert La Follette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sym typeface="Wingdings"/>
              </a:rPr>
              <a:t>Progressivist who believed in regulating big businesses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ym typeface="Wingdings"/>
              </a:rPr>
              <a:t>Progressives also introduced three other political reforms: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sz="2000" b="1" u="sng" dirty="0">
                <a:solidFill>
                  <a:srgbClr val="0000FF"/>
                </a:solidFill>
              </a:rPr>
              <a:t>Initiative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000" b="1" dirty="0">
                <a:solidFill>
                  <a:srgbClr val="0000FF"/>
                </a:solidFill>
              </a:rPr>
              <a:t>citizens introduce legislation for vote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sz="2000" b="1" u="sng" dirty="0">
                <a:solidFill>
                  <a:srgbClr val="0000FF"/>
                </a:solidFill>
              </a:rPr>
              <a:t>Referendum </a:t>
            </a:r>
            <a:r>
              <a:rPr lang="en-US" sz="2000" b="1" dirty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000" b="1" dirty="0">
                <a:solidFill>
                  <a:srgbClr val="0000FF"/>
                </a:solidFill>
              </a:rPr>
              <a:t>citizens vote on legislation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sz="2000" b="1" u="sng" dirty="0">
                <a:solidFill>
                  <a:srgbClr val="0000FF"/>
                </a:solidFill>
              </a:rPr>
              <a:t>Recall </a:t>
            </a:r>
            <a:r>
              <a:rPr lang="en-US" sz="2000" b="1" dirty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000" b="1" dirty="0">
                <a:solidFill>
                  <a:srgbClr val="0000FF"/>
                </a:solidFill>
              </a:rPr>
              <a:t>special election to remove an official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1913 – </a:t>
            </a:r>
            <a:r>
              <a:rPr lang="en-US" sz="2000" b="1" dirty="0">
                <a:solidFill>
                  <a:srgbClr val="0000FF"/>
                </a:solidFill>
              </a:rPr>
              <a:t>The </a:t>
            </a:r>
            <a:r>
              <a:rPr lang="en-US" sz="2000" b="1" u="sng" dirty="0">
                <a:solidFill>
                  <a:srgbClr val="0000FF"/>
                </a:solidFill>
              </a:rPr>
              <a:t>17</a:t>
            </a:r>
            <a:r>
              <a:rPr lang="en-US" sz="2000" b="1" u="sng" baseline="30000" dirty="0">
                <a:solidFill>
                  <a:srgbClr val="0000FF"/>
                </a:solidFill>
              </a:rPr>
              <a:t>th</a:t>
            </a:r>
            <a:r>
              <a:rPr lang="en-US" sz="2000" b="1" u="sng" dirty="0">
                <a:solidFill>
                  <a:srgbClr val="0000FF"/>
                </a:solidFill>
              </a:rPr>
              <a:t> Amendment </a:t>
            </a:r>
            <a:r>
              <a:rPr lang="en-US" sz="2000" dirty="0">
                <a:solidFill>
                  <a:schemeClr val="tx1"/>
                </a:solidFill>
              </a:rPr>
              <a:t>of the Constitution was ratified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Establishes the direct election of US senators by the people rather than state legislature</a:t>
            </a:r>
          </a:p>
          <a:p>
            <a:pPr lvl="2" indent="0">
              <a:buNone/>
            </a:pPr>
            <a:endParaRPr lang="en-US" sz="2000" dirty="0"/>
          </a:p>
          <a:p>
            <a:pPr marL="1485900" lvl="2" indent="-342900">
              <a:buFont typeface="Arial"/>
              <a:buChar char="•"/>
            </a:pPr>
            <a:endParaRPr lang="en-US" sz="2000" dirty="0"/>
          </a:p>
          <a:p>
            <a:pPr marL="1485900" lvl="2" indent="-3429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892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877" y="388106"/>
            <a:ext cx="8308317" cy="606855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By the early 1900’s, several dynamic Progressives became state leaders; governors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u="sng" dirty="0">
                <a:solidFill>
                  <a:srgbClr val="0000FF"/>
                </a:solidFill>
              </a:rPr>
              <a:t>Robert La Follette (WI)</a:t>
            </a:r>
            <a:r>
              <a:rPr lang="en-US" sz="2400" b="1" dirty="0">
                <a:solidFill>
                  <a:srgbClr val="0000FF"/>
                </a:solidFill>
              </a:rPr>
              <a:t>: </a:t>
            </a:r>
            <a:r>
              <a:rPr lang="en-US" sz="2400" dirty="0"/>
              <a:t>forced railroads to lower fees and pay higher taxes; improved state education; made factories safer; and adopted the direct primary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400" b="1" dirty="0">
                <a:solidFill>
                  <a:srgbClr val="0000FF"/>
                </a:solidFill>
                <a:sym typeface="Wingdings"/>
              </a:rPr>
              <a:t>Laboratory of Democracy</a:t>
            </a:r>
            <a:endParaRPr lang="en-US" sz="2400" dirty="0">
              <a:solidFill>
                <a:srgbClr val="0000FF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6367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EE61-0F21-914D-8B86-308226F6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0DA25-D61D-8948-9F7A-4300E3CA3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833094"/>
          </a:xfrm>
        </p:spPr>
        <p:txBody>
          <a:bodyPr>
            <a:normAutofit/>
          </a:bodyPr>
          <a:lstStyle/>
          <a:p>
            <a:r>
              <a:rPr lang="en-US" dirty="0"/>
              <a:t>What were four major outcomes of Progressivism?</a:t>
            </a:r>
          </a:p>
          <a:p>
            <a:pPr lvl="1"/>
            <a:r>
              <a:rPr lang="en-US" dirty="0"/>
              <a:t>Health acts- Pure Food and Drug and Meat Inspection Act</a:t>
            </a:r>
          </a:p>
          <a:p>
            <a:pPr lvl="1"/>
            <a:r>
              <a:rPr lang="en-US" dirty="0"/>
              <a:t>Better working conditions</a:t>
            </a:r>
          </a:p>
          <a:p>
            <a:pPr lvl="1"/>
            <a:r>
              <a:rPr lang="en-US" dirty="0"/>
              <a:t>Women’s Suffrage </a:t>
            </a:r>
          </a:p>
          <a:p>
            <a:pPr lvl="1"/>
            <a:r>
              <a:rPr lang="en-US" dirty="0"/>
              <a:t>Amendments 16-18</a:t>
            </a:r>
          </a:p>
          <a:p>
            <a:pPr lvl="1"/>
            <a:r>
              <a:rPr lang="en-US" dirty="0"/>
              <a:t>More representation</a:t>
            </a:r>
          </a:p>
          <a:p>
            <a:endParaRPr lang="en-US" dirty="0"/>
          </a:p>
          <a:p>
            <a:r>
              <a:rPr lang="en-US" dirty="0"/>
              <a:t>EQ: What is progressivism and how did this movement gain momentum in the early 1900’s?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76348-F5EB-0249-A685-97AA74342B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progressive Era</a:t>
            </a:r>
            <a:br>
              <a:rPr lang="en-US" dirty="0"/>
            </a:br>
            <a:r>
              <a:rPr lang="en-US" dirty="0"/>
              <a:t>(1890-1920)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58301-1873-3145-AF2C-042042546A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EQ:  What are the goals, beliefs and reforms of progressivism?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034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1950128" y="408373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6B7C72"/>
              </a:buClr>
              <a:buSzPts val="3500"/>
            </a:pPr>
            <a:r>
              <a:rPr lang="en-US" i="1" dirty="0"/>
              <a:t>THE JUNGLE</a:t>
            </a:r>
            <a:endParaRPr i="1" dirty="0"/>
          </a:p>
        </p:txBody>
      </p:sp>
      <p:sp>
        <p:nvSpPr>
          <p:cNvPr id="123" name="Google Shape;123;p14"/>
          <p:cNvSpPr txBox="1">
            <a:spLocks noGrp="1"/>
          </p:cNvSpPr>
          <p:nvPr>
            <p:ph type="body" idx="1"/>
          </p:nvPr>
        </p:nvSpPr>
        <p:spPr>
          <a:xfrm>
            <a:off x="1981200" y="1077352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lnSpc>
                <a:spcPct val="200000"/>
              </a:lnSpc>
              <a:spcBef>
                <a:spcPts val="0"/>
              </a:spcBef>
              <a:buSzPts val="2400"/>
            </a:pPr>
            <a:r>
              <a:rPr lang="en-US" sz="2400" dirty="0"/>
              <a:t>Novel written by </a:t>
            </a:r>
            <a:r>
              <a:rPr lang="en-US" sz="2400" b="1" dirty="0"/>
              <a:t>Upton Sinclair</a:t>
            </a:r>
            <a:endParaRPr sz="2400" b="1" dirty="0"/>
          </a:p>
          <a:p>
            <a:pPr marL="342900">
              <a:spcBef>
                <a:spcPts val="480"/>
              </a:spcBef>
              <a:buSzPts val="2400"/>
            </a:pPr>
            <a:r>
              <a:rPr lang="en-US" sz="2400" dirty="0"/>
              <a:t>Based on his investigations of the meatpacking industry at the turn-of-the-century.</a:t>
            </a:r>
            <a:endParaRPr sz="2400" dirty="0"/>
          </a:p>
          <a:p>
            <a:pPr marL="342900" indent="-76200">
              <a:spcBef>
                <a:spcPts val="480"/>
              </a:spcBef>
              <a:buSzPts val="2400"/>
              <a:buNone/>
            </a:pPr>
            <a:endParaRPr dirty="0"/>
          </a:p>
          <a:p>
            <a:pPr marL="342900">
              <a:spcBef>
                <a:spcPts val="480"/>
              </a:spcBef>
              <a:buSzPts val="2400"/>
            </a:pPr>
            <a:r>
              <a:rPr lang="en-US" sz="2000" dirty="0"/>
              <a:t>Depicted:</a:t>
            </a:r>
            <a:endParaRPr sz="2000" dirty="0"/>
          </a:p>
          <a:p>
            <a:pPr marL="640080" lvl="1">
              <a:spcBef>
                <a:spcPts val="400"/>
              </a:spcBef>
              <a:buSzPts val="2000"/>
            </a:pPr>
            <a:r>
              <a:rPr lang="en-US" sz="1800" dirty="0"/>
              <a:t>Violent accidents </a:t>
            </a:r>
            <a:endParaRPr sz="1800" dirty="0"/>
          </a:p>
          <a:p>
            <a:pPr marL="640080" lvl="1">
              <a:spcBef>
                <a:spcPts val="400"/>
              </a:spcBef>
              <a:buSzPts val="2000"/>
            </a:pPr>
            <a:r>
              <a:rPr lang="en-US" sz="1800" dirty="0"/>
              <a:t>Horrible illnesses</a:t>
            </a:r>
            <a:endParaRPr sz="1800" dirty="0"/>
          </a:p>
          <a:p>
            <a:pPr marL="640080" lvl="1">
              <a:spcBef>
                <a:spcPts val="400"/>
              </a:spcBef>
              <a:buSzPts val="2000"/>
            </a:pPr>
            <a:r>
              <a:rPr lang="en-US" sz="1800" dirty="0"/>
              <a:t>Painful deaths</a:t>
            </a:r>
            <a:endParaRPr sz="1800" dirty="0"/>
          </a:p>
          <a:p>
            <a:pPr marL="640080" lvl="1">
              <a:spcBef>
                <a:spcPts val="400"/>
              </a:spcBef>
              <a:buSzPts val="2000"/>
            </a:pPr>
            <a:r>
              <a:rPr lang="en-US" sz="1800" dirty="0"/>
              <a:t>Sanitary issues </a:t>
            </a:r>
            <a:endParaRPr sz="1800" dirty="0"/>
          </a:p>
          <a:p>
            <a:pPr marL="640080" lvl="1">
              <a:spcBef>
                <a:spcPts val="400"/>
              </a:spcBef>
              <a:buSzPts val="2000"/>
            </a:pPr>
            <a:r>
              <a:rPr lang="en-US" sz="1800" dirty="0"/>
              <a:t>How “meat” was processed</a:t>
            </a:r>
            <a:endParaRPr sz="1800" dirty="0"/>
          </a:p>
          <a:p>
            <a:pPr marL="114300" indent="0">
              <a:spcBef>
                <a:spcPts val="480"/>
              </a:spcBef>
              <a:buSzPts val="2400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E71EA-B126-FC48-B6CA-21C893B487DB}"/>
              </a:ext>
            </a:extLst>
          </p:cNvPr>
          <p:cNvSpPr txBox="1"/>
          <p:nvPr/>
        </p:nvSpPr>
        <p:spPr>
          <a:xfrm>
            <a:off x="7677462" y="5630665"/>
            <a:ext cx="3889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https://www.youtube.com/watch?v=Xxe9nosWawM</a:t>
            </a:r>
            <a:endParaRPr lang="en-US" sz="1200" dirty="0"/>
          </a:p>
          <a:p>
            <a:endParaRPr lang="en-US" dirty="0"/>
          </a:p>
        </p:txBody>
      </p:sp>
      <p:pic>
        <p:nvPicPr>
          <p:cNvPr id="1028" name="Picture 4" descr="https://lh6.googleusercontent.com/f6v2-vT8eA_yXXHbfnEfEFEkOVMPCXIq3luU8_omKtoLmV5v2_taHY1iv90bwLashg9ciUP7NFSp5FFTgdV-vvzwIcMH3uijw51Hqs0fl_DZp3KCWqFU2EjOzOmuSYKnmC_BlVmH1pjZ2LgnvQ">
            <a:extLst>
              <a:ext uri="{FF2B5EF4-FFF2-40B4-BE49-F238E27FC236}">
                <a16:creationId xmlns:a16="http://schemas.microsoft.com/office/drawing/2014/main" id="{42DF693B-F434-5D4C-8894-9472ABDE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15" y="3065316"/>
            <a:ext cx="2554534" cy="255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5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/>
          <p:nvPr/>
        </p:nvSpPr>
        <p:spPr>
          <a:xfrm>
            <a:off x="2362200" y="1447801"/>
            <a:ext cx="7543800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“It seemed they must have agencies all over the country, to hunt out old and crippled and diseased cattle to be canned.  There were cattle which had been fed on “whisky-malt” (the garbage of the breweries), and had been covered in what the men called ‘</a:t>
            </a:r>
            <a:r>
              <a:rPr lang="en-US" sz="24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steerly</a:t>
            </a:r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– which means covered in boils… It was stuff such as this that made the ‘[preserved] beef’ that had killed several times as many United States soldiers as all the bullets of the Spaniards in the Spanish-American War.”</a:t>
            </a: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r>
              <a:rPr lang="en-US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Upton Sinclair, The Jungle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109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C156-54C7-E242-B99A-D1771D31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the impact?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10F66-A88C-8B45-86B0-61000A302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136" y="2333294"/>
            <a:ext cx="7729728" cy="3992555"/>
          </a:xfrm>
        </p:spPr>
        <p:txBody>
          <a:bodyPr>
            <a:normAutofit/>
          </a:bodyPr>
          <a:lstStyle/>
          <a:p>
            <a:r>
              <a:rPr lang="en-US" dirty="0"/>
              <a:t>Americans Outraged!</a:t>
            </a:r>
          </a:p>
          <a:p>
            <a:r>
              <a:rPr lang="en-US" dirty="0"/>
              <a:t>Complaints to Congress</a:t>
            </a:r>
          </a:p>
          <a:p>
            <a:pPr lvl="1"/>
            <a:r>
              <a:rPr lang="en-US" b="1" dirty="0"/>
              <a:t>Meat Inspection Act (1906)</a:t>
            </a:r>
            <a:r>
              <a:rPr lang="en-US" dirty="0"/>
              <a:t>- law that established strict cleanliness requirements for meatpackers and created a federal meat-inspection program.</a:t>
            </a:r>
          </a:p>
          <a:p>
            <a:pPr lvl="1"/>
            <a:r>
              <a:rPr lang="en-US" b="1" dirty="0"/>
              <a:t>Pure Food and Drug Act (1906)</a:t>
            </a:r>
            <a:r>
              <a:rPr lang="en-US" dirty="0"/>
              <a:t>- halt the sale of contaminated foods and drugs and to ensure truth of labeling.</a:t>
            </a:r>
          </a:p>
          <a:p>
            <a:pPr marL="571500" lvl="1" indent="0">
              <a:buNone/>
            </a:pPr>
            <a:endParaRPr lang="en-US" dirty="0"/>
          </a:p>
          <a:p>
            <a:r>
              <a:rPr lang="en-US" dirty="0"/>
              <a:t>Sinclair wanted to help the workers </a:t>
            </a:r>
          </a:p>
          <a:p>
            <a:pPr lvl="1"/>
            <a:r>
              <a:rPr lang="en-US" dirty="0"/>
              <a:t>Took decades to change factory working conditions</a:t>
            </a:r>
          </a:p>
          <a:p>
            <a:pPr lvl="1"/>
            <a:r>
              <a:rPr lang="en-US" dirty="0"/>
              <a:t>Came from within labor unions </a:t>
            </a:r>
          </a:p>
          <a:p>
            <a:pPr marL="571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3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1950128" y="408373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6B7C72"/>
              </a:buClr>
              <a:buSzPts val="3500"/>
            </a:pPr>
            <a:r>
              <a:rPr lang="en-US"/>
              <a:t>MUCKRAKERS</a:t>
            </a:r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1"/>
          </p:nvPr>
        </p:nvSpPr>
        <p:spPr>
          <a:xfrm>
            <a:off x="1981200" y="1322363"/>
            <a:ext cx="6206197" cy="55356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lnSpc>
                <a:spcPct val="90000"/>
              </a:lnSpc>
              <a:spcBef>
                <a:spcPts val="0"/>
              </a:spcBef>
              <a:buSzPts val="2220"/>
            </a:pPr>
            <a:r>
              <a:rPr lang="en-US" sz="2220" dirty="0"/>
              <a:t>“Journalists who played a key role in alerting the public to wrongdoings in politics and business.”</a:t>
            </a:r>
            <a:endParaRPr dirty="0"/>
          </a:p>
          <a:p>
            <a:pPr marL="342900" indent="-87629">
              <a:lnSpc>
                <a:spcPct val="90000"/>
              </a:lnSpc>
              <a:spcBef>
                <a:spcPts val="444"/>
              </a:spcBef>
              <a:buSzPts val="2220"/>
              <a:buNone/>
            </a:pPr>
            <a:endParaRPr sz="2220" dirty="0"/>
          </a:p>
          <a:p>
            <a:pPr marL="342900">
              <a:lnSpc>
                <a:spcPct val="90000"/>
              </a:lnSpc>
              <a:spcBef>
                <a:spcPts val="444"/>
              </a:spcBef>
              <a:buSzPts val="2220"/>
            </a:pPr>
            <a:r>
              <a:rPr lang="en-US" sz="2220" b="1" dirty="0"/>
              <a:t>Muckrake – </a:t>
            </a:r>
            <a:r>
              <a:rPr lang="en-US" sz="2220" dirty="0"/>
              <a:t>rake/pitchfork used to clean manure and hay out of stables.</a:t>
            </a:r>
            <a:endParaRPr lang="en-US" dirty="0"/>
          </a:p>
          <a:p>
            <a:pPr marL="342900">
              <a:lnSpc>
                <a:spcPct val="90000"/>
              </a:lnSpc>
              <a:spcBef>
                <a:spcPts val="444"/>
              </a:spcBef>
              <a:buSzPts val="2220"/>
            </a:pPr>
            <a:endParaRPr sz="2220" b="1" dirty="0"/>
          </a:p>
          <a:p>
            <a:pPr marL="342900">
              <a:lnSpc>
                <a:spcPct val="90000"/>
              </a:lnSpc>
              <a:spcBef>
                <a:spcPts val="444"/>
              </a:spcBef>
              <a:buSzPts val="2220"/>
            </a:pPr>
            <a:r>
              <a:rPr lang="en-US" sz="2220" dirty="0"/>
              <a:t>Identified serious abuses.  </a:t>
            </a:r>
          </a:p>
          <a:p>
            <a:pPr marL="342900">
              <a:lnSpc>
                <a:spcPct val="90000"/>
              </a:lnSpc>
              <a:spcBef>
                <a:spcPts val="444"/>
              </a:spcBef>
              <a:buSzPts val="2220"/>
            </a:pPr>
            <a:endParaRPr lang="en-US" sz="2220" dirty="0"/>
          </a:p>
          <a:p>
            <a:pPr marL="342900">
              <a:lnSpc>
                <a:spcPct val="90000"/>
              </a:lnSpc>
              <a:spcBef>
                <a:spcPts val="444"/>
              </a:spcBef>
              <a:buSzPts val="2220"/>
            </a:pPr>
            <a:r>
              <a:rPr lang="en-US" sz="2220" b="1" u="sng" dirty="0"/>
              <a:t>Ida Tarbell- </a:t>
            </a:r>
            <a:r>
              <a:rPr lang="en-US" sz="2220" dirty="0"/>
              <a:t>leading muckraker journalist in the early 20</a:t>
            </a:r>
            <a:r>
              <a:rPr lang="en-US" sz="2220" baseline="30000" dirty="0"/>
              <a:t>th</a:t>
            </a:r>
            <a:r>
              <a:rPr lang="en-US" sz="2220" dirty="0"/>
              <a:t> century</a:t>
            </a:r>
            <a:endParaRPr dirty="0"/>
          </a:p>
          <a:p>
            <a:pPr marL="342900" indent="-87629">
              <a:lnSpc>
                <a:spcPct val="90000"/>
              </a:lnSpc>
              <a:spcBef>
                <a:spcPts val="444"/>
              </a:spcBef>
              <a:buSzPts val="2220"/>
              <a:buNone/>
            </a:pPr>
            <a:endParaRPr sz="2220" dirty="0"/>
          </a:p>
          <a:p>
            <a:pPr marL="342900">
              <a:lnSpc>
                <a:spcPct val="90000"/>
              </a:lnSpc>
              <a:spcBef>
                <a:spcPts val="444"/>
              </a:spcBef>
              <a:buSzPts val="2220"/>
            </a:pPr>
            <a:r>
              <a:rPr lang="en-US" sz="2220" dirty="0"/>
              <a:t>Theodore Roosevelt </a:t>
            </a:r>
            <a:endParaRPr dirty="0"/>
          </a:p>
          <a:p>
            <a:pPr marL="640080" lvl="1">
              <a:lnSpc>
                <a:spcPct val="90000"/>
              </a:lnSpc>
              <a:spcBef>
                <a:spcPts val="370"/>
              </a:spcBef>
              <a:buSzPts val="1850"/>
            </a:pPr>
            <a:r>
              <a:rPr lang="en-US" sz="1850" dirty="0"/>
              <a:t>Approved of legitimate exposures</a:t>
            </a:r>
            <a:endParaRPr dirty="0"/>
          </a:p>
          <a:p>
            <a:pPr marL="640080" lvl="1">
              <a:lnSpc>
                <a:spcPct val="90000"/>
              </a:lnSpc>
              <a:spcBef>
                <a:spcPts val="370"/>
              </a:spcBef>
              <a:buSzPts val="1850"/>
            </a:pPr>
            <a:r>
              <a:rPr lang="en-US" sz="1850" dirty="0"/>
              <a:t>Condemned those who “earn their livelihood by telling scandalous falsehoods about honest men.”</a:t>
            </a:r>
            <a:endParaRPr sz="18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81C58C-E43B-F742-8510-1B6BB5E11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431" y="1565324"/>
            <a:ext cx="2453640" cy="2925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22E922-7919-1E48-8EE2-FD860C9C0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304" y="4490818"/>
            <a:ext cx="3019260" cy="14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7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7_tAMBUb7hfxwot76Q4iSVhXD6y9ex9DP4WrpSnbRRJeabtrvPhkiOKO7TKUUyY3SVv3BFpWrVFWhNjO8n_3wY_MX1-PTab1pO_bMvMXQDDhHFs0HY28cNaQEauaOHx-lh3jXVBUvrNludgx3Q">
            <a:extLst>
              <a:ext uri="{FF2B5EF4-FFF2-40B4-BE49-F238E27FC236}">
                <a16:creationId xmlns:a16="http://schemas.microsoft.com/office/drawing/2014/main" id="{31BE3A65-9611-514D-A603-3BF4E4487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83" y="258010"/>
            <a:ext cx="9244263" cy="595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905-C532-A540-B02C-0E3745D55328}"/>
              </a:ext>
            </a:extLst>
          </p:cNvPr>
          <p:cNvSpPr txBox="1"/>
          <p:nvPr/>
        </p:nvSpPr>
        <p:spPr>
          <a:xfrm>
            <a:off x="5929533" y="6209632"/>
            <a:ext cx="512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https://www.youtube.com/watch?v=YV7LRr2BO60</a:t>
            </a:r>
            <a:endParaRPr lang="en-US" dirty="0"/>
          </a:p>
          <a:p>
            <a:r>
              <a:rPr lang="en-US" dirty="0"/>
              <a:t>Remember Aladdin</a:t>
            </a:r>
          </a:p>
        </p:txBody>
      </p:sp>
    </p:spTree>
    <p:extLst>
      <p:ext uri="{BB962C8B-B14F-4D97-AF65-F5344CB8AC3E}">
        <p14:creationId xmlns:p14="http://schemas.microsoft.com/office/powerpoint/2010/main" val="164473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1965664" y="161778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6B7C72"/>
              </a:buClr>
              <a:buSzPts val="3500"/>
            </a:pPr>
            <a:r>
              <a:rPr lang="en-US"/>
              <a:t>ROOTS OF REFORM</a:t>
            </a:r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1"/>
          </p:nvPr>
        </p:nvSpPr>
        <p:spPr>
          <a:xfrm>
            <a:off x="1179343" y="1203961"/>
            <a:ext cx="6389076" cy="54922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2400"/>
            </a:pPr>
            <a:r>
              <a:rPr lang="en-US" sz="2000" dirty="0"/>
              <a:t>Rapid industrialization</a:t>
            </a:r>
            <a:endParaRPr sz="2000" dirty="0"/>
          </a:p>
          <a:p>
            <a:pPr marL="640080" lvl="1">
              <a:spcBef>
                <a:spcPts val="400"/>
              </a:spcBef>
              <a:buSzPts val="2000"/>
            </a:pPr>
            <a:r>
              <a:rPr lang="en-US" sz="1800" dirty="0"/>
              <a:t>Workers suffered from low incomes and unemployment cycles.</a:t>
            </a:r>
            <a:endParaRPr sz="1800" dirty="0"/>
          </a:p>
          <a:p>
            <a:pPr marL="640080" lvl="1">
              <a:spcBef>
                <a:spcPts val="400"/>
              </a:spcBef>
              <a:buSzPts val="2000"/>
            </a:pPr>
            <a:r>
              <a:rPr lang="en-US" sz="1800" dirty="0"/>
              <a:t>Poor working conditions.</a:t>
            </a:r>
          </a:p>
          <a:p>
            <a:pPr marL="640080" lvl="1">
              <a:spcBef>
                <a:spcPts val="400"/>
              </a:spcBef>
              <a:buSzPts val="2000"/>
            </a:pPr>
            <a:r>
              <a:rPr lang="en-US" sz="1800" b="1" dirty="0"/>
              <a:t>Triangle Shirtwaist Factory Fire</a:t>
            </a:r>
          </a:p>
          <a:p>
            <a:pPr marL="411480" lvl="1" indent="0">
              <a:spcBef>
                <a:spcPts val="400"/>
              </a:spcBef>
              <a:buSzPts val="2000"/>
              <a:buNone/>
            </a:pPr>
            <a:r>
              <a:rPr lang="en-US" b="1" dirty="0"/>
              <a:t> - </a:t>
            </a:r>
            <a:r>
              <a:rPr lang="en-US" dirty="0"/>
              <a:t>killed 145 workers. ... The tragedy brought widespread attention to the dangerous sweatshop conditions of factories, and led to the development of a series of laws and regulations that better protected the safety of workers.</a:t>
            </a:r>
            <a:endParaRPr b="1" dirty="0"/>
          </a:p>
          <a:p>
            <a:pPr marL="342900">
              <a:spcBef>
                <a:spcPts val="480"/>
              </a:spcBef>
              <a:buSzPts val="2400"/>
            </a:pPr>
            <a:r>
              <a:rPr lang="en-US" sz="2000" dirty="0"/>
              <a:t>Immigration</a:t>
            </a:r>
            <a:endParaRPr sz="2000" dirty="0"/>
          </a:p>
          <a:p>
            <a:pPr marL="640080" lvl="1">
              <a:spcBef>
                <a:spcPts val="400"/>
              </a:spcBef>
              <a:buSzPts val="2000"/>
            </a:pPr>
            <a:r>
              <a:rPr lang="en-US" sz="1800" dirty="0"/>
              <a:t>Poor living conditions.</a:t>
            </a:r>
            <a:endParaRPr sz="1800" dirty="0"/>
          </a:p>
          <a:p>
            <a:pPr marL="342900">
              <a:spcBef>
                <a:spcPts val="480"/>
              </a:spcBef>
              <a:buSzPts val="2400"/>
            </a:pPr>
            <a:r>
              <a:rPr lang="en-US" sz="2000" dirty="0"/>
              <a:t>Urbanization</a:t>
            </a:r>
            <a:endParaRPr sz="2000" dirty="0"/>
          </a:p>
          <a:p>
            <a:pPr marL="640080" lvl="1">
              <a:spcBef>
                <a:spcPts val="400"/>
              </a:spcBef>
              <a:buSzPts val="2000"/>
            </a:pPr>
            <a:r>
              <a:rPr lang="en-US" sz="1800" dirty="0"/>
              <a:t>Slums</a:t>
            </a:r>
            <a:endParaRPr sz="1800" dirty="0"/>
          </a:p>
          <a:p>
            <a:pPr marL="640080" lvl="1">
              <a:spcBef>
                <a:spcPts val="400"/>
              </a:spcBef>
              <a:buSzPts val="2000"/>
            </a:pPr>
            <a:r>
              <a:rPr lang="en-US" sz="1800" dirty="0"/>
              <a:t>Overcrowding</a:t>
            </a:r>
            <a:endParaRPr sz="1800" dirty="0"/>
          </a:p>
          <a:p>
            <a:pPr marL="411480" lvl="1" indent="0">
              <a:spcBef>
                <a:spcPts val="400"/>
              </a:spcBef>
              <a:buSzPts val="2000"/>
              <a:buNone/>
            </a:pPr>
            <a:endParaRPr dirty="0"/>
          </a:p>
          <a:p>
            <a:pPr marL="342900">
              <a:spcBef>
                <a:spcPts val="480"/>
              </a:spcBef>
              <a:buSzPts val="2400"/>
            </a:pPr>
            <a:r>
              <a:rPr lang="en-US" sz="2000" dirty="0"/>
              <a:t>What should be done???</a:t>
            </a:r>
            <a:endParaRPr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DFA666-6D68-1148-8831-464AA093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71" y="1484142"/>
            <a:ext cx="3185831" cy="41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1950128" y="408373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6B7C72"/>
              </a:buClr>
              <a:buSzPts val="3500"/>
            </a:pPr>
            <a:r>
              <a:rPr lang="en-US" dirty="0">
                <a:highlight>
                  <a:srgbClr val="FF00FF"/>
                </a:highlight>
              </a:rPr>
              <a:t>PROGRESSIVE ERA BEGINS</a:t>
            </a:r>
            <a:endParaRPr dirty="0">
              <a:highlight>
                <a:srgbClr val="FF00FF"/>
              </a:highlight>
            </a:endParaRPr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1981199" y="1752601"/>
            <a:ext cx="8569569" cy="48170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dirty="0"/>
              <a:t>1890-1920 → Plans to bring about progress.</a:t>
            </a:r>
            <a:endParaRPr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In the </a:t>
            </a:r>
            <a:r>
              <a:rPr lang="en-US" sz="2400" dirty="0">
                <a:solidFill>
                  <a:srgbClr val="FF4AE4"/>
                </a:solidFill>
              </a:rPr>
              <a:t>1890’s, a movement called </a:t>
            </a:r>
            <a:r>
              <a:rPr lang="en-US" sz="2400" u="sng" dirty="0">
                <a:solidFill>
                  <a:srgbClr val="FF4AE4"/>
                </a:solidFill>
              </a:rPr>
              <a:t>Progressivism</a:t>
            </a:r>
            <a:r>
              <a:rPr lang="en-US" sz="2400" dirty="0">
                <a:solidFill>
                  <a:srgbClr val="FF4AE4"/>
                </a:solidFill>
              </a:rPr>
              <a:t> emerged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People leading/supporting this movement, called Progressives, believed in…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sz="2200" b="1" dirty="0">
                <a:solidFill>
                  <a:srgbClr val="0000FF"/>
                </a:solidFill>
              </a:rPr>
              <a:t>Protecting social welfare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sz="2200" b="1" dirty="0">
                <a:solidFill>
                  <a:srgbClr val="0000FF"/>
                </a:solidFill>
              </a:rPr>
              <a:t>Promoting moral improvement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sz="2200" b="1" dirty="0">
                <a:solidFill>
                  <a:srgbClr val="0000FF"/>
                </a:solidFill>
              </a:rPr>
              <a:t>Creating economic reform</a:t>
            </a:r>
          </a:p>
          <a:p>
            <a:pPr marL="1600200" lvl="2" indent="-457200">
              <a:buFont typeface="+mj-lt"/>
              <a:buAutoNum type="arabicPeriod"/>
            </a:pPr>
            <a:r>
              <a:rPr lang="en-US" sz="2200" b="1" dirty="0">
                <a:solidFill>
                  <a:srgbClr val="0000FF"/>
                </a:solidFill>
              </a:rPr>
              <a:t>Fostering government efficiency</a:t>
            </a:r>
          </a:p>
          <a:p>
            <a:pPr marL="114300" indent="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sz="2400" dirty="0"/>
          </a:p>
          <a:p>
            <a:pPr marL="342900">
              <a:lnSpc>
                <a:spcPct val="90000"/>
              </a:lnSpc>
              <a:spcBef>
                <a:spcPts val="480"/>
              </a:spcBef>
              <a:buSzPts val="2400"/>
            </a:pPr>
            <a:endParaRPr sz="2400" dirty="0"/>
          </a:p>
          <a:p>
            <a:pPr marL="342900" indent="-7620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sz="2400" dirty="0"/>
          </a:p>
          <a:p>
            <a:pPr marL="114300" indent="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dirty="0"/>
          </a:p>
          <a:p>
            <a:pPr marL="114300" indent="0">
              <a:lnSpc>
                <a:spcPct val="90000"/>
              </a:lnSpc>
              <a:spcBef>
                <a:spcPts val="480"/>
              </a:spcBef>
              <a:buSzPts val="2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98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{FA5C13F2-62C0-B248-936A-F31A0B0F539C}tf10001120</Template>
  <TotalTime>884</TotalTime>
  <Words>950</Words>
  <Application>Microsoft Macintosh PowerPoint</Application>
  <PresentationFormat>Widescreen</PresentationFormat>
  <Paragraphs>118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Gill Sans MT</vt:lpstr>
      <vt:lpstr>Parcel</vt:lpstr>
      <vt:lpstr>Am II Bell Ringer #3 2/19/19</vt:lpstr>
      <vt:lpstr>The progressive Era (1890-1920)</vt:lpstr>
      <vt:lpstr>THE JUNGLE</vt:lpstr>
      <vt:lpstr>PowerPoint Presentation</vt:lpstr>
      <vt:lpstr>What was the impact?</vt:lpstr>
      <vt:lpstr>MUCKRAKERS</vt:lpstr>
      <vt:lpstr>PowerPoint Presentation</vt:lpstr>
      <vt:lpstr>ROOTS OF REFORM</vt:lpstr>
      <vt:lpstr>PROGRESSIVE ERA BEGINS</vt:lpstr>
      <vt:lpstr>Progressive Goals</vt:lpstr>
      <vt:lpstr>Reforms!</vt:lpstr>
      <vt:lpstr>WOMEN’S SUFFRAGE</vt:lpstr>
      <vt:lpstr>Key players in Women’s suffrage</vt:lpstr>
      <vt:lpstr>How was Government Reformed by Progressivism?</vt:lpstr>
      <vt:lpstr>PowerPoint Presentation</vt:lpstr>
      <vt:lpstr>PowerPoint Presentation</vt:lpstr>
      <vt:lpstr>Recap!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Era (1890-1920)</dc:title>
  <dc:creator>Taylor Hunter</dc:creator>
  <cp:lastModifiedBy>Taylor Hunter</cp:lastModifiedBy>
  <cp:revision>14</cp:revision>
  <dcterms:created xsi:type="dcterms:W3CDTF">2019-02-18T19:55:47Z</dcterms:created>
  <dcterms:modified xsi:type="dcterms:W3CDTF">2019-02-19T16:08:13Z</dcterms:modified>
</cp:coreProperties>
</file>