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6"/>
    <p:restoredTop sz="94643"/>
  </p:normalViewPr>
  <p:slideViewPr>
    <p:cSldViewPr snapToGrid="0" snapToObjects="1">
      <p:cViewPr varScale="1">
        <p:scale>
          <a:sx n="70" d="100"/>
          <a:sy n="70" d="100"/>
        </p:scale>
        <p:origin x="21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4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3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41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1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5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4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1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8449EC4-80FA-9E43-9709-263C27554B76}" type="datetimeFigureOut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ABFE554-DB8D-4340-B4C0-28D37DE1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8F1A7-048E-954D-A92C-7DC9272BE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#2</a:t>
            </a:r>
            <a:br>
              <a:rPr lang="en-US" dirty="0"/>
            </a:br>
            <a:r>
              <a:rPr lang="en-US" dirty="0"/>
              <a:t>2/5/19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9D01A-2657-BF40-81CE-1CC09AF7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What are three of the six principles outlined in the Preamble of the US Constitution?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does the term “popular sovereignty” mean and how does it relate to the US Constitution?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Practice mini debate: Do you think we should keep daylight savings? Why or why not?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8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751D-7CC6-9E40-843C-9B83E326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310896"/>
            <a:ext cx="7729728" cy="1188720"/>
          </a:xfrm>
        </p:spPr>
        <p:txBody>
          <a:bodyPr/>
          <a:lstStyle/>
          <a:p>
            <a:r>
              <a:rPr lang="en-US"/>
              <a:t>How does federalism work?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2EB5D-213F-BE47-A9F9-8A6ABA177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282" y="1627632"/>
            <a:ext cx="5852160" cy="5230368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Each level of government is given specific powers according to the CONSTITUTION.</a:t>
            </a:r>
          </a:p>
          <a:p>
            <a:pPr marL="0" indent="0" fontAlgn="base">
              <a:buNone/>
            </a:pPr>
            <a:endParaRPr lang="en-US" sz="2400" dirty="0"/>
          </a:p>
          <a:p>
            <a:pPr fontAlgn="base"/>
            <a:r>
              <a:rPr lang="en-US" sz="2400" i="1" u="sng" dirty="0">
                <a:solidFill>
                  <a:srgbClr val="C00000"/>
                </a:solidFill>
              </a:rPr>
              <a:t>Enumerated/Expressed</a:t>
            </a:r>
            <a:r>
              <a:rPr lang="en-US" sz="2400" u="sng" dirty="0">
                <a:solidFill>
                  <a:srgbClr val="C00000"/>
                </a:solidFill>
              </a:rPr>
              <a:t> Powers: </a:t>
            </a:r>
            <a:r>
              <a:rPr lang="en-US" sz="2400" dirty="0"/>
              <a:t>specific powers given only to the Federal government by the Constitution.  </a:t>
            </a:r>
            <a:endParaRPr lang="en-US" sz="2400" i="1" dirty="0"/>
          </a:p>
          <a:p>
            <a:pPr fontAlgn="base"/>
            <a:r>
              <a:rPr lang="en-US" sz="2400" u="sng" dirty="0">
                <a:solidFill>
                  <a:srgbClr val="C00000"/>
                </a:solidFill>
              </a:rPr>
              <a:t>Reserved Powers: </a:t>
            </a:r>
            <a:r>
              <a:rPr lang="en-US" sz="2400" dirty="0"/>
              <a:t>specific powers given only to the state governments by the Constitution.  </a:t>
            </a:r>
          </a:p>
          <a:p>
            <a:r>
              <a:rPr lang="en-US" sz="2400" u="sng" dirty="0">
                <a:solidFill>
                  <a:srgbClr val="C00000"/>
                </a:solidFill>
              </a:rPr>
              <a:t>Concurrent Powers: </a:t>
            </a:r>
            <a:r>
              <a:rPr lang="en-US" sz="2400" dirty="0"/>
              <a:t>Specific powers shared by the state and Federal governments.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34844-3703-1143-8C6B-3A79CBAB3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578" y="2058388"/>
            <a:ext cx="5860558" cy="43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5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E15A7-EF19-1441-A61F-4D1BB88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the constitution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F60EE-23B2-C048-A721-4CBF7A531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5648" y="2638044"/>
            <a:ext cx="8412480" cy="3255264"/>
          </a:xfrm>
        </p:spPr>
        <p:txBody>
          <a:bodyPr/>
          <a:lstStyle/>
          <a:p>
            <a:pPr fontAlgn="base"/>
            <a:r>
              <a:rPr lang="en-US" sz="2400" dirty="0"/>
              <a:t>Article I gives </a:t>
            </a:r>
            <a:r>
              <a:rPr lang="en-US" sz="2400" i="1" dirty="0"/>
              <a:t>Congress</a:t>
            </a:r>
            <a:r>
              <a:rPr lang="en-US" sz="2400" dirty="0"/>
              <a:t> the power “to make all laws which shall be </a:t>
            </a:r>
            <a:r>
              <a:rPr lang="en-US" sz="2400" i="1" dirty="0"/>
              <a:t>necessary and proper</a:t>
            </a:r>
            <a:r>
              <a:rPr lang="en-US" sz="2400" dirty="0"/>
              <a:t>” to carry out its duties.</a:t>
            </a:r>
          </a:p>
          <a:p>
            <a:pPr fontAlgn="base"/>
            <a:r>
              <a:rPr lang="en-US" sz="2400" dirty="0"/>
              <a:t>Since Congress can s  - t  - r -  e - t -  c - h its powers to fit new situations this is also called the </a:t>
            </a:r>
            <a:r>
              <a:rPr lang="en-US" sz="2400" u="sng" dirty="0">
                <a:solidFill>
                  <a:srgbClr val="C00000"/>
                </a:solidFill>
              </a:rPr>
              <a:t>elastic clause</a:t>
            </a:r>
            <a:r>
              <a:rPr lang="en-US" sz="2400" dirty="0"/>
              <a:t> (AKA Necessary and Proper Clause)</a:t>
            </a:r>
          </a:p>
          <a:p>
            <a:pPr lvl="1" fontAlgn="base"/>
            <a:r>
              <a:rPr lang="en-US" sz="2400" dirty="0"/>
              <a:t>Example: The creation of the air 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F3CB-5C34-5044-8315-DEAFE6773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28" y="213801"/>
            <a:ext cx="7729728" cy="1188720"/>
          </a:xfrm>
        </p:spPr>
        <p:txBody>
          <a:bodyPr/>
          <a:lstStyle/>
          <a:p>
            <a:r>
              <a:rPr lang="en-US" b="1" dirty="0"/>
              <a:t>Viewpoints on interpreting the constitution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C8DF7-80A6-FF40-90BC-A8CA13325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584" y="1899852"/>
            <a:ext cx="5285232" cy="4276987"/>
          </a:xfrm>
        </p:spPr>
        <p:txBody>
          <a:bodyPr>
            <a:normAutofit/>
          </a:bodyPr>
          <a:lstStyle/>
          <a:p>
            <a:pPr fontAlgn="base"/>
            <a:r>
              <a:rPr lang="en-US" sz="2400" u="sng" dirty="0"/>
              <a:t>Strict Interpretation</a:t>
            </a:r>
            <a:r>
              <a:rPr lang="en-US" sz="2400" dirty="0"/>
              <a:t>: use the specific wording to decide what to do.</a:t>
            </a:r>
          </a:p>
          <a:p>
            <a:pPr fontAlgn="base"/>
            <a:r>
              <a:rPr lang="en-US" sz="2400" u="sng" dirty="0"/>
              <a:t>Loose Interpretation: </a:t>
            </a:r>
            <a:r>
              <a:rPr lang="en-US" sz="2400" dirty="0"/>
              <a:t>the constitution is a “living document,” so it depends on the situation/time period.</a:t>
            </a:r>
          </a:p>
          <a:p>
            <a:pPr fontAlgn="base"/>
            <a:r>
              <a:rPr lang="en-US" sz="2400" u="sng" dirty="0"/>
              <a:t>Original intent:  </a:t>
            </a:r>
            <a:r>
              <a:rPr lang="en-US" sz="2400" dirty="0"/>
              <a:t>ASK “what did the writers mean by the Constitution?”</a:t>
            </a:r>
          </a:p>
        </p:txBody>
      </p:sp>
      <p:pic>
        <p:nvPicPr>
          <p:cNvPr id="3074" name="Picture 2" descr="http://www.coatesville.k12.pa.us/webs/ef/images/Constitution2.jpg">
            <a:extLst>
              <a:ext uri="{FF2B5EF4-FFF2-40B4-BE49-F238E27FC236}">
                <a16:creationId xmlns:a16="http://schemas.microsoft.com/office/drawing/2014/main" id="{A3901C1E-DDAC-CE40-816B-50C0DBF9B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58" y="1218691"/>
            <a:ext cx="3966518" cy="495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19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9DFA-16BB-C849-991A-4E11167FF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324611"/>
            <a:ext cx="7729728" cy="1188720"/>
          </a:xfrm>
        </p:spPr>
        <p:txBody>
          <a:bodyPr/>
          <a:lstStyle/>
          <a:p>
            <a:r>
              <a:rPr lang="en-US" b="1" i="1" dirty="0"/>
              <a:t>Who</a:t>
            </a:r>
            <a:r>
              <a:rPr lang="en-US" b="1" dirty="0"/>
              <a:t> interprets the Constitution?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5AB35-3AC2-7B4C-8825-F4810D8B6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416" y="1719072"/>
            <a:ext cx="5980176" cy="4814317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/>
              <a:t>The Supreme Court has a lot of authority on the way the constitution will be interpreted </a:t>
            </a:r>
          </a:p>
          <a:p>
            <a:pPr lvl="1" fontAlgn="base"/>
            <a:r>
              <a:rPr lang="en-US" sz="2000" dirty="0"/>
              <a:t>Example: </a:t>
            </a:r>
            <a:r>
              <a:rPr lang="en-US" sz="2000" i="1" dirty="0"/>
              <a:t>Marbury v. Madison (</a:t>
            </a:r>
            <a:r>
              <a:rPr lang="en-US" sz="2000" b="1" i="1" dirty="0"/>
              <a:t>J</a:t>
            </a:r>
            <a:r>
              <a:rPr lang="en-US" sz="2000" b="1" dirty="0"/>
              <a:t>udicial Review </a:t>
            </a:r>
            <a:r>
              <a:rPr lang="en-US" sz="2000" dirty="0"/>
              <a:t>review by the US Supreme Court of the constitutional validity of a legislative act.)</a:t>
            </a:r>
            <a:endParaRPr lang="en-US" sz="2000" i="1" dirty="0"/>
          </a:p>
          <a:p>
            <a:pPr fontAlgn="base"/>
            <a:r>
              <a:rPr lang="en-US" sz="2000" dirty="0"/>
              <a:t>Congress can also cause new interpretations.</a:t>
            </a:r>
          </a:p>
          <a:p>
            <a:pPr lvl="1" fontAlgn="base"/>
            <a:r>
              <a:rPr lang="en-US" sz="2000" dirty="0"/>
              <a:t>Example: the president requests legislation from Congress which is not directed by the Constitution (</a:t>
            </a:r>
            <a:r>
              <a:rPr lang="en-US" sz="2000" b="1" dirty="0"/>
              <a:t>Patriot Act</a:t>
            </a:r>
            <a:r>
              <a:rPr lang="en-US" sz="2000" dirty="0"/>
              <a:t>-deter and punish terrorist acts)</a:t>
            </a:r>
          </a:p>
          <a:p>
            <a:pPr fontAlgn="base"/>
            <a:r>
              <a:rPr lang="en-US" sz="2000" dirty="0"/>
              <a:t>A change in custom can also change the interpretation of the constitution.  </a:t>
            </a:r>
          </a:p>
          <a:p>
            <a:pPr lvl="1" fontAlgn="base"/>
            <a:r>
              <a:rPr lang="en-US" sz="2000" dirty="0"/>
              <a:t>Example: Political Parties </a:t>
            </a:r>
          </a:p>
          <a:p>
            <a:endParaRPr lang="en-US" dirty="0"/>
          </a:p>
        </p:txBody>
      </p:sp>
      <p:pic>
        <p:nvPicPr>
          <p:cNvPr id="4098" name="Picture 2" descr="http://www.prwatch.org/files/images/Supreme-Court.jpg">
            <a:extLst>
              <a:ext uri="{FF2B5EF4-FFF2-40B4-BE49-F238E27FC236}">
                <a16:creationId xmlns:a16="http://schemas.microsoft.com/office/drawing/2014/main" id="{D8BC9C0C-4B40-E247-B7F2-D77D035DA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92" y="1961389"/>
            <a:ext cx="49403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89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F4BD1-EA2B-3943-863D-28E4E8FD2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#2</a:t>
            </a:r>
            <a:br>
              <a:rPr lang="en-US" dirty="0"/>
            </a:br>
            <a:r>
              <a:rPr lang="en-US" dirty="0"/>
              <a:t>2/5/19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97EFA-7FCE-0844-ABD8-4C559999B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235458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What does the term “popular sovereignty” mean and how does it relate to the US Constitution?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Practice mini debate: Do you think we should keep daylight savings? Why or why not?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Second period</a:t>
            </a:r>
          </a:p>
        </p:txBody>
      </p:sp>
    </p:spTree>
    <p:extLst>
      <p:ext uri="{BB962C8B-B14F-4D97-AF65-F5344CB8AC3E}">
        <p14:creationId xmlns:p14="http://schemas.microsoft.com/office/powerpoint/2010/main" val="385121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AE655-87DC-A94E-BF36-AE460990C2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us constitution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EBD3-248E-E14D-81EC-C41690D914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Unit 2</a:t>
            </a:r>
          </a:p>
          <a:p>
            <a:r>
              <a:rPr lang="en-US" dirty="0"/>
              <a:t>EQ: How does the Constitution create a plan of government that is strong enough to be effective, but also protects the citizens’ rights?</a:t>
            </a:r>
          </a:p>
        </p:txBody>
      </p:sp>
    </p:spTree>
    <p:extLst>
      <p:ext uri="{BB962C8B-B14F-4D97-AF65-F5344CB8AC3E}">
        <p14:creationId xmlns:p14="http://schemas.microsoft.com/office/powerpoint/2010/main" val="234161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7C97-B104-9D42-BF09-505163A85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 of the constitution?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4B9CB-C79B-D74B-BAB1-DBED0A8B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884" y="2433054"/>
            <a:ext cx="4979133" cy="4434765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Provide a framework for government:</a:t>
            </a:r>
          </a:p>
          <a:p>
            <a:pPr lvl="1" fontAlgn="base"/>
            <a:r>
              <a:rPr lang="en-US" sz="2400" dirty="0"/>
              <a:t>The Constitution is the highest authority in the nation</a:t>
            </a:r>
          </a:p>
          <a:p>
            <a:pPr lvl="1" fontAlgn="base"/>
            <a:r>
              <a:rPr lang="en-US" sz="2400" dirty="0"/>
              <a:t>It gives the </a:t>
            </a:r>
            <a:r>
              <a:rPr lang="en-US" sz="2400" i="1" dirty="0"/>
              <a:t>3 branches </a:t>
            </a:r>
            <a:r>
              <a:rPr lang="en-US" sz="2400" dirty="0"/>
              <a:t>their powers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It has 3 parts: preamble, seven articles (outlining government power), and the amendments</a:t>
            </a:r>
          </a:p>
        </p:txBody>
      </p:sp>
      <p:pic>
        <p:nvPicPr>
          <p:cNvPr id="1026" name="Picture 2" descr="http://www.myenergysolution.com/energy-savings-blog/wp-content/uploads/2010/10/US-GreatSeal-Obverse600px.jpg">
            <a:extLst>
              <a:ext uri="{FF2B5EF4-FFF2-40B4-BE49-F238E27FC236}">
                <a16:creationId xmlns:a16="http://schemas.microsoft.com/office/drawing/2014/main" id="{87D8144F-7022-3044-A17A-B05F1CAB3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550" y="2571794"/>
            <a:ext cx="3101983" cy="310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0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0030-79A1-F941-BDA6-D6A8A110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1876C-833F-EF46-B1E0-77C5553D6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364" y="2313582"/>
            <a:ext cx="7729728" cy="4047569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Opening statement of the Constitution.  It defines the six purposes/goals of the US government: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To form a more perfect union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Establish justice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Insure domestic tranquility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Provide for the common defense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Promote the general welfare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400" dirty="0"/>
              <a:t>Secure the blessings of liberty</a:t>
            </a:r>
          </a:p>
          <a:p>
            <a:endParaRPr lang="en-US" dirty="0"/>
          </a:p>
        </p:txBody>
      </p:sp>
      <p:pic>
        <p:nvPicPr>
          <p:cNvPr id="2050" name="Picture 2" descr="https://my.qoop.com/store/Youra-Store-ddeccdfeca4e7dc380883b820c4a3938c4634216/Preamble-to-US-Constitution-by-Artwork-by-Youra-Media-qpps_342510224328681.LG.jpg">
            <a:extLst>
              <a:ext uri="{FF2B5EF4-FFF2-40B4-BE49-F238E27FC236}">
                <a16:creationId xmlns:a16="http://schemas.microsoft.com/office/drawing/2014/main" id="{AB602634-3669-8844-84C7-EC957B1E1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712" y="3048026"/>
            <a:ext cx="4302760" cy="331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4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0809-4E92-9544-9063-64E08DD72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45236"/>
            <a:ext cx="7729728" cy="1188720"/>
          </a:xfrm>
        </p:spPr>
        <p:txBody>
          <a:bodyPr/>
          <a:lstStyle/>
          <a:p>
            <a:r>
              <a:rPr lang="en-US" dirty="0"/>
              <a:t>Articles of the constitution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2D6F-8892-FA4A-9AA6-B291EA501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0032" y="2286000"/>
            <a:ext cx="8631936" cy="440740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400" b="1" u="sng" dirty="0"/>
              <a:t>Article I: </a:t>
            </a:r>
            <a:r>
              <a:rPr lang="en-US" sz="2400" dirty="0"/>
              <a:t>Legislative branch</a:t>
            </a:r>
          </a:p>
          <a:p>
            <a:pPr lvl="1" fontAlgn="base"/>
            <a:r>
              <a:rPr lang="en-US" sz="2400" dirty="0"/>
              <a:t>The US Congress: Bicameral with a Senate and House of Representatives.</a:t>
            </a:r>
          </a:p>
          <a:p>
            <a:pPr lvl="1" fontAlgn="base"/>
            <a:r>
              <a:rPr lang="en-US" sz="2400" dirty="0"/>
              <a:t>Census: count of the total population of the United States</a:t>
            </a:r>
          </a:p>
          <a:p>
            <a:pPr lvl="1" fontAlgn="base"/>
            <a:r>
              <a:rPr lang="en-US" sz="2400" i="1" u="sng" dirty="0">
                <a:solidFill>
                  <a:srgbClr val="C00000"/>
                </a:solidFill>
              </a:rPr>
              <a:t>Apportionment</a:t>
            </a:r>
            <a:r>
              <a:rPr lang="en-US" sz="2400" i="1" dirty="0">
                <a:solidFill>
                  <a:srgbClr val="C00000"/>
                </a:solidFill>
              </a:rPr>
              <a:t>: </a:t>
            </a:r>
            <a:r>
              <a:rPr lang="en-US" sz="2400" dirty="0"/>
              <a:t>division of members of the House of Representatives from each state based on the census numbers.</a:t>
            </a:r>
            <a:endParaRPr lang="en-US" sz="2400" i="1" dirty="0"/>
          </a:p>
          <a:p>
            <a:pPr lvl="3" fontAlgn="base"/>
            <a:r>
              <a:rPr lang="en-US" sz="2400" dirty="0"/>
              <a:t>There is a </a:t>
            </a:r>
            <a:r>
              <a:rPr lang="en-US" sz="2400" i="1" dirty="0"/>
              <a:t>set</a:t>
            </a:r>
            <a:r>
              <a:rPr lang="en-US" sz="2400" dirty="0"/>
              <a:t> number of members of the House (435). </a:t>
            </a:r>
          </a:p>
          <a:p>
            <a:pPr lvl="3" fontAlgn="base"/>
            <a:r>
              <a:rPr lang="en-US" sz="2400" dirty="0"/>
              <a:t>If one state increases its population more than another, the bigger state may gain a Representative and the smaller state may lose one.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92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E9027-FBD0-434D-B4A4-FA26CF0D5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44068"/>
            <a:ext cx="7729728" cy="1188720"/>
          </a:xfrm>
        </p:spPr>
        <p:txBody>
          <a:bodyPr/>
          <a:lstStyle/>
          <a:p>
            <a:r>
              <a:rPr lang="en-US" dirty="0"/>
              <a:t>Articles of the Constitution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C237C-8F32-444B-8BB6-16B33332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01952"/>
            <a:ext cx="7729728" cy="4608576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/>
              <a:t>Article II: </a:t>
            </a:r>
            <a:r>
              <a:rPr lang="en-US" sz="2400" dirty="0"/>
              <a:t>Sets up the Executive Branch, headed by the </a:t>
            </a:r>
            <a:r>
              <a:rPr lang="en-US" sz="2400" i="1" dirty="0"/>
              <a:t>President</a:t>
            </a:r>
          </a:p>
          <a:p>
            <a:pPr lvl="1"/>
            <a:r>
              <a:rPr lang="en-US" sz="2400" dirty="0"/>
              <a:t>Standards for the president (age, residency, job description)</a:t>
            </a:r>
          </a:p>
          <a:p>
            <a:r>
              <a:rPr lang="en-US" sz="2400" b="1" u="sng" dirty="0"/>
              <a:t>Article III:</a:t>
            </a:r>
            <a:r>
              <a:rPr lang="en-US" sz="2400" dirty="0"/>
              <a:t> Sets up the Judicial Branch, headed by the </a:t>
            </a:r>
            <a:r>
              <a:rPr lang="en-US" sz="2400" i="1" dirty="0"/>
              <a:t>Supreme Court</a:t>
            </a:r>
          </a:p>
          <a:p>
            <a:endParaRPr lang="en-US" sz="2400" dirty="0"/>
          </a:p>
          <a:p>
            <a:pPr fontAlgn="base"/>
            <a:r>
              <a:rPr lang="en-US" sz="2400" b="1" u="sng" dirty="0"/>
              <a:t>Article IV</a:t>
            </a:r>
            <a:r>
              <a:rPr lang="en-US" sz="2400" b="1" dirty="0"/>
              <a:t>: </a:t>
            </a:r>
            <a:r>
              <a:rPr lang="en-US" sz="2400" i="1" dirty="0">
                <a:solidFill>
                  <a:srgbClr val="C00000"/>
                </a:solidFill>
              </a:rPr>
              <a:t>Full Faith and Credit</a:t>
            </a:r>
            <a:r>
              <a:rPr lang="en-US" sz="2400" dirty="0">
                <a:solidFill>
                  <a:srgbClr val="C00000"/>
                </a:solidFill>
              </a:rPr>
              <a:t>: </a:t>
            </a:r>
            <a:r>
              <a:rPr lang="en-US" sz="2400" dirty="0"/>
              <a:t>laws in one state are applied to all other states.  </a:t>
            </a:r>
          </a:p>
          <a:p>
            <a:pPr lvl="1" fontAlgn="base"/>
            <a:r>
              <a:rPr lang="en-US" sz="2400" dirty="0"/>
              <a:t>Example: If you are married in NC, you are considered to be married in VA, SC, TN,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8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0AC2E-4357-2C4F-B56C-89E919950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256" y="544068"/>
            <a:ext cx="7729728" cy="1188720"/>
          </a:xfrm>
        </p:spPr>
        <p:txBody>
          <a:bodyPr/>
          <a:lstStyle/>
          <a:p>
            <a:r>
              <a:rPr lang="en-US" dirty="0"/>
              <a:t>Articles of the Constitution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95750-116D-2F49-8A2F-124095901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20240"/>
            <a:ext cx="7729728" cy="482533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u="sng" dirty="0"/>
              <a:t>Article V:</a:t>
            </a:r>
            <a:r>
              <a:rPr lang="en-US" sz="2000" b="1" dirty="0"/>
              <a:t> </a:t>
            </a:r>
            <a:r>
              <a:rPr lang="en-US" sz="2000" dirty="0"/>
              <a:t>Amending the Constitution: </a:t>
            </a:r>
          </a:p>
          <a:p>
            <a:pPr lvl="1" fontAlgn="base"/>
            <a:r>
              <a:rPr lang="en-US" sz="2000" dirty="0">
                <a:solidFill>
                  <a:srgbClr val="C00000"/>
                </a:solidFill>
              </a:rPr>
              <a:t>2/3 of both houses of Congress must approve an </a:t>
            </a:r>
            <a:r>
              <a:rPr lang="en-US" sz="2000" i="1" dirty="0">
                <a:solidFill>
                  <a:srgbClr val="C00000"/>
                </a:solidFill>
              </a:rPr>
              <a:t>amendment</a:t>
            </a:r>
            <a:r>
              <a:rPr lang="en-US" sz="2000" dirty="0">
                <a:solidFill>
                  <a:srgbClr val="C00000"/>
                </a:solidFill>
              </a:rPr>
              <a:t>.  Then, it must be ratified by 3/4 of all states.</a:t>
            </a:r>
          </a:p>
          <a:p>
            <a:pPr lvl="1" fontAlgn="base"/>
            <a:r>
              <a:rPr lang="en-US" sz="2000" dirty="0"/>
              <a:t>How many amendments are in the Constitution?</a:t>
            </a:r>
          </a:p>
          <a:p>
            <a:pPr marL="0" indent="0" fontAlgn="base">
              <a:buNone/>
            </a:pPr>
            <a:r>
              <a:rPr lang="en-US" sz="2000" b="1" u="sng" dirty="0"/>
              <a:t>Article VI:</a:t>
            </a:r>
          </a:p>
          <a:p>
            <a:pPr lvl="1" fontAlgn="base"/>
            <a:r>
              <a:rPr lang="en-US" sz="2000" dirty="0"/>
              <a:t>The US Constitution is the Supreme Law of the Land (</a:t>
            </a:r>
            <a:r>
              <a:rPr lang="en-US" sz="2000" dirty="0">
                <a:solidFill>
                  <a:srgbClr val="C00000"/>
                </a:solidFill>
              </a:rPr>
              <a:t>Supremacy Clause</a:t>
            </a:r>
            <a:r>
              <a:rPr lang="en-US" sz="2000" dirty="0"/>
              <a:t>)</a:t>
            </a:r>
          </a:p>
          <a:p>
            <a:pPr lvl="1" fontAlgn="base"/>
            <a:r>
              <a:rPr lang="en-US" sz="2000" dirty="0"/>
              <a:t>If there is a conflict between state and federal gov. Doctrine of </a:t>
            </a:r>
            <a:r>
              <a:rPr lang="en-US" sz="2000" b="1" dirty="0"/>
              <a:t>pre-emption</a:t>
            </a:r>
            <a:r>
              <a:rPr lang="en-US" sz="2000" dirty="0"/>
              <a:t>, which says that the </a:t>
            </a:r>
            <a:r>
              <a:rPr lang="en-US" sz="2000" b="1" dirty="0"/>
              <a:t>federal</a:t>
            </a:r>
            <a:r>
              <a:rPr lang="en-US" sz="2000" dirty="0"/>
              <a:t> government wins.</a:t>
            </a:r>
          </a:p>
          <a:p>
            <a:pPr marL="0" indent="0" fontAlgn="base">
              <a:buNone/>
            </a:pPr>
            <a:r>
              <a:rPr lang="en-US" sz="2000" b="1" u="sng" dirty="0"/>
              <a:t>Article VII:</a:t>
            </a:r>
          </a:p>
          <a:p>
            <a:pPr lvl="1" fontAlgn="base"/>
            <a:r>
              <a:rPr lang="en-US" sz="2000" dirty="0"/>
              <a:t>When 9 of the 13 original states ratify the Constitution, it will take effect.</a:t>
            </a:r>
          </a:p>
        </p:txBody>
      </p:sp>
    </p:spTree>
    <p:extLst>
      <p:ext uri="{BB962C8B-B14F-4D97-AF65-F5344CB8AC3E}">
        <p14:creationId xmlns:p14="http://schemas.microsoft.com/office/powerpoint/2010/main" val="21430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C303-381B-684E-8F69-C2AAC8FA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7492"/>
            <a:ext cx="7729728" cy="1188720"/>
          </a:xfrm>
        </p:spPr>
        <p:txBody>
          <a:bodyPr/>
          <a:lstStyle/>
          <a:p>
            <a:r>
              <a:rPr lang="en-US" dirty="0"/>
              <a:t>Principles of the us constitution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E51F5-B7C3-2343-AA6F-67234AC38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344" y="1961388"/>
            <a:ext cx="9326880" cy="4640580"/>
          </a:xfrm>
        </p:spPr>
        <p:txBody>
          <a:bodyPr>
            <a:noAutofit/>
          </a:bodyPr>
          <a:lstStyle/>
          <a:p>
            <a:pPr fontAlgn="base"/>
            <a:r>
              <a:rPr lang="en-US" sz="2400" i="1" u="sng" dirty="0">
                <a:solidFill>
                  <a:srgbClr val="C00000"/>
                </a:solidFill>
              </a:rPr>
              <a:t>Popular Sovereignty</a:t>
            </a:r>
            <a:r>
              <a:rPr lang="en-US" sz="2400" dirty="0"/>
              <a:t>: governments are created by and subject to the will of the </a:t>
            </a:r>
            <a:r>
              <a:rPr lang="en-US" sz="2400" i="1" dirty="0"/>
              <a:t>people</a:t>
            </a:r>
            <a:r>
              <a:rPr lang="en-US" sz="2400" dirty="0"/>
              <a:t>. People hold the power.</a:t>
            </a:r>
          </a:p>
          <a:p>
            <a:pPr fontAlgn="base"/>
            <a:r>
              <a:rPr lang="en-US" sz="2400" i="1" u="sng" dirty="0">
                <a:solidFill>
                  <a:srgbClr val="C00000"/>
                </a:solidFill>
              </a:rPr>
              <a:t>Rule of Law: </a:t>
            </a:r>
            <a:r>
              <a:rPr lang="en-US" sz="2400" dirty="0"/>
              <a:t>ALL citizens must follow the same laws. No one is above the law. </a:t>
            </a:r>
          </a:p>
          <a:p>
            <a:pPr fontAlgn="base"/>
            <a:r>
              <a:rPr lang="en-US" sz="2400" i="1" u="sng" dirty="0">
                <a:solidFill>
                  <a:srgbClr val="C00000"/>
                </a:solidFill>
              </a:rPr>
              <a:t>Separation of Powers</a:t>
            </a:r>
            <a:r>
              <a:rPr lang="en-US" sz="2400" dirty="0"/>
              <a:t>: powers of government are divided into </a:t>
            </a:r>
            <a:r>
              <a:rPr lang="en-US" sz="2400" i="1" dirty="0"/>
              <a:t>three branches.</a:t>
            </a:r>
            <a:endParaRPr lang="en-US" sz="2400" dirty="0"/>
          </a:p>
          <a:p>
            <a:pPr fontAlgn="base"/>
            <a:r>
              <a:rPr lang="en-US" sz="2400" i="1" u="sng" dirty="0">
                <a:solidFill>
                  <a:srgbClr val="C00000"/>
                </a:solidFill>
              </a:rPr>
              <a:t>Checks and Balances: </a:t>
            </a:r>
            <a:r>
              <a:rPr lang="en-US" sz="2400" dirty="0"/>
              <a:t>each branch of government can limit or check the power of the other two branches.  This prevents any single branch from becoming too powerful.</a:t>
            </a:r>
          </a:p>
          <a:p>
            <a:r>
              <a:rPr lang="en-US" sz="2400" i="1" u="sng" dirty="0">
                <a:solidFill>
                  <a:srgbClr val="C00000"/>
                </a:solidFill>
              </a:rPr>
              <a:t>Federalism: </a:t>
            </a:r>
            <a:r>
              <a:rPr lang="en-US" sz="2400" dirty="0"/>
              <a:t>Sharing power of government between state governments and the Federal government.</a:t>
            </a:r>
          </a:p>
        </p:txBody>
      </p:sp>
    </p:spTree>
    <p:extLst>
      <p:ext uri="{BB962C8B-B14F-4D97-AF65-F5344CB8AC3E}">
        <p14:creationId xmlns:p14="http://schemas.microsoft.com/office/powerpoint/2010/main" val="426872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{FA5C13F2-62C0-B248-936A-F31A0B0F539C}tf10001120</Template>
  <TotalTime>448</TotalTime>
  <Words>646</Words>
  <Application>Microsoft Macintosh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Bell ringer #2 2/5/19</vt:lpstr>
      <vt:lpstr>Bell ringer #2 2/5/19</vt:lpstr>
      <vt:lpstr>The us constitution</vt:lpstr>
      <vt:lpstr>What is the purpose of the constitution?</vt:lpstr>
      <vt:lpstr>The Preamble</vt:lpstr>
      <vt:lpstr>Articles of the constitution </vt:lpstr>
      <vt:lpstr>Articles of the Constitution </vt:lpstr>
      <vt:lpstr>Articles of the Constitution </vt:lpstr>
      <vt:lpstr>Principles of the us constitution</vt:lpstr>
      <vt:lpstr>How does federalism work?</vt:lpstr>
      <vt:lpstr>Interpreting the constitution</vt:lpstr>
      <vt:lpstr>Viewpoints on interpreting the constitution</vt:lpstr>
      <vt:lpstr>Who interprets the Constitution?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 constitution</dc:title>
  <dc:creator>Taylor Hunter</dc:creator>
  <cp:lastModifiedBy>Taylor Hunter</cp:lastModifiedBy>
  <cp:revision>22</cp:revision>
  <dcterms:created xsi:type="dcterms:W3CDTF">2019-02-04T18:55:50Z</dcterms:created>
  <dcterms:modified xsi:type="dcterms:W3CDTF">2019-02-05T02:28:25Z</dcterms:modified>
</cp:coreProperties>
</file>