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1" r:id="rId3"/>
    <p:sldId id="270" r:id="rId4"/>
    <p:sldId id="272" r:id="rId5"/>
    <p:sldId id="257" r:id="rId6"/>
    <p:sldId id="258" r:id="rId7"/>
    <p:sldId id="259" r:id="rId8"/>
    <p:sldId id="267" r:id="rId9"/>
    <p:sldId id="262" r:id="rId10"/>
    <p:sldId id="269" r:id="rId11"/>
    <p:sldId id="261"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17"/>
  </p:normalViewPr>
  <p:slideViewPr>
    <p:cSldViewPr snapToGrid="0" snapToObjects="1">
      <p:cViewPr varScale="1">
        <p:scale>
          <a:sx n="76" d="100"/>
          <a:sy n="76" d="100"/>
        </p:scale>
        <p:origin x="216"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3DC968A-5B54-7D4A-9B35-B2BBEDFA639C}" type="datetimeFigureOut">
              <a:rPr lang="en-US" smtClean="0"/>
              <a:t>10/18/19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FFEFF-80F8-A548-BB3D-DFC848DBE072}" type="slidenum">
              <a:rPr lang="en-US" smtClean="0"/>
              <a:t>‹#›</a:t>
            </a:fld>
            <a:endParaRPr lang="en-US"/>
          </a:p>
        </p:txBody>
      </p:sp>
    </p:spTree>
    <p:extLst>
      <p:ext uri="{BB962C8B-B14F-4D97-AF65-F5344CB8AC3E}">
        <p14:creationId xmlns:p14="http://schemas.microsoft.com/office/powerpoint/2010/main" val="5115698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C968A-5B54-7D4A-9B35-B2BBEDFA639C}" type="datetimeFigureOut">
              <a:rPr lang="en-US" smtClean="0"/>
              <a:t>10/18/19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FEFF-80F8-A548-BB3D-DFC848DBE072}" type="slidenum">
              <a:rPr lang="en-US" smtClean="0"/>
              <a:t>‹#›</a:t>
            </a:fld>
            <a:endParaRPr lang="en-US"/>
          </a:p>
        </p:txBody>
      </p:sp>
    </p:spTree>
    <p:extLst>
      <p:ext uri="{BB962C8B-B14F-4D97-AF65-F5344CB8AC3E}">
        <p14:creationId xmlns:p14="http://schemas.microsoft.com/office/powerpoint/2010/main" val="33849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C968A-5B54-7D4A-9B35-B2BBEDFA639C}" type="datetimeFigureOut">
              <a:rPr lang="en-US" smtClean="0"/>
              <a:t>10/18/19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FEFF-80F8-A548-BB3D-DFC848DBE072}" type="slidenum">
              <a:rPr lang="en-US" smtClean="0"/>
              <a:t>‹#›</a:t>
            </a:fld>
            <a:endParaRPr lang="en-US"/>
          </a:p>
        </p:txBody>
      </p:sp>
    </p:spTree>
    <p:extLst>
      <p:ext uri="{BB962C8B-B14F-4D97-AF65-F5344CB8AC3E}">
        <p14:creationId xmlns:p14="http://schemas.microsoft.com/office/powerpoint/2010/main" val="218575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C968A-5B54-7D4A-9B35-B2BBEDFA639C}" type="datetimeFigureOut">
              <a:rPr lang="en-US" smtClean="0"/>
              <a:t>10/18/19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FFEFF-80F8-A548-BB3D-DFC848DBE072}" type="slidenum">
              <a:rPr lang="en-US" smtClean="0"/>
              <a:t>‹#›</a:t>
            </a:fld>
            <a:endParaRPr lang="en-US"/>
          </a:p>
        </p:txBody>
      </p:sp>
    </p:spTree>
    <p:extLst>
      <p:ext uri="{BB962C8B-B14F-4D97-AF65-F5344CB8AC3E}">
        <p14:creationId xmlns:p14="http://schemas.microsoft.com/office/powerpoint/2010/main" val="187099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03DC968A-5B54-7D4A-9B35-B2BBEDFA639C}" type="datetimeFigureOut">
              <a:rPr lang="en-US" smtClean="0"/>
              <a:t>10/18/19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FFEFF-80F8-A548-BB3D-DFC848DBE072}" type="slidenum">
              <a:rPr lang="en-US" smtClean="0"/>
              <a:t>‹#›</a:t>
            </a:fld>
            <a:endParaRPr lang="en-US"/>
          </a:p>
        </p:txBody>
      </p:sp>
    </p:spTree>
    <p:extLst>
      <p:ext uri="{BB962C8B-B14F-4D97-AF65-F5344CB8AC3E}">
        <p14:creationId xmlns:p14="http://schemas.microsoft.com/office/powerpoint/2010/main" val="9927686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3DC968A-5B54-7D4A-9B35-B2BBEDFA639C}" type="datetimeFigureOut">
              <a:rPr lang="en-US" smtClean="0"/>
              <a:t>10/18/19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ACFFEFF-80F8-A548-BB3D-DFC848DBE072}" type="slidenum">
              <a:rPr lang="en-US" smtClean="0"/>
              <a:t>‹#›</a:t>
            </a:fld>
            <a:endParaRPr lang="en-US"/>
          </a:p>
        </p:txBody>
      </p:sp>
    </p:spTree>
    <p:extLst>
      <p:ext uri="{BB962C8B-B14F-4D97-AF65-F5344CB8AC3E}">
        <p14:creationId xmlns:p14="http://schemas.microsoft.com/office/powerpoint/2010/main" val="96152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03DC968A-5B54-7D4A-9B35-B2BBEDFA639C}" type="datetimeFigureOut">
              <a:rPr lang="en-US" smtClean="0"/>
              <a:t>10/18/19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FFEFF-80F8-A548-BB3D-DFC848DBE07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062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C968A-5B54-7D4A-9B35-B2BBEDFA639C}" type="datetimeFigureOut">
              <a:rPr lang="en-US" smtClean="0"/>
              <a:t>10/18/19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FFEFF-80F8-A548-BB3D-DFC848DBE072}" type="slidenum">
              <a:rPr lang="en-US" smtClean="0"/>
              <a:t>‹#›</a:t>
            </a:fld>
            <a:endParaRPr lang="en-US"/>
          </a:p>
        </p:txBody>
      </p:sp>
    </p:spTree>
    <p:extLst>
      <p:ext uri="{BB962C8B-B14F-4D97-AF65-F5344CB8AC3E}">
        <p14:creationId xmlns:p14="http://schemas.microsoft.com/office/powerpoint/2010/main" val="269700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C968A-5B54-7D4A-9B35-B2BBEDFA639C}" type="datetimeFigureOut">
              <a:rPr lang="en-US" smtClean="0"/>
              <a:t>10/18/19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FFEFF-80F8-A548-BB3D-DFC848DBE072}" type="slidenum">
              <a:rPr lang="en-US" smtClean="0"/>
              <a:t>‹#›</a:t>
            </a:fld>
            <a:endParaRPr lang="en-US"/>
          </a:p>
        </p:txBody>
      </p:sp>
    </p:spTree>
    <p:extLst>
      <p:ext uri="{BB962C8B-B14F-4D97-AF65-F5344CB8AC3E}">
        <p14:creationId xmlns:p14="http://schemas.microsoft.com/office/powerpoint/2010/main" val="95451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03DC968A-5B54-7D4A-9B35-B2BBEDFA639C}" type="datetimeFigureOut">
              <a:rPr lang="en-US" smtClean="0"/>
              <a:t>10/18/19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ACFFEFF-80F8-A548-BB3D-DFC848DBE072}" type="slidenum">
              <a:rPr lang="en-US" smtClean="0"/>
              <a:t>‹#›</a:t>
            </a:fld>
            <a:endParaRPr lang="en-US"/>
          </a:p>
        </p:txBody>
      </p:sp>
    </p:spTree>
    <p:extLst>
      <p:ext uri="{BB962C8B-B14F-4D97-AF65-F5344CB8AC3E}">
        <p14:creationId xmlns:p14="http://schemas.microsoft.com/office/powerpoint/2010/main" val="103201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3DC968A-5B54-7D4A-9B35-B2BBEDFA639C}" type="datetimeFigureOut">
              <a:rPr lang="en-US" smtClean="0"/>
              <a:t>10/18/19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ACFFEFF-80F8-A548-BB3D-DFC848DBE072}" type="slidenum">
              <a:rPr lang="en-US" smtClean="0"/>
              <a:t>‹#›</a:t>
            </a:fld>
            <a:endParaRPr lang="en-US"/>
          </a:p>
        </p:txBody>
      </p:sp>
    </p:spTree>
    <p:extLst>
      <p:ext uri="{BB962C8B-B14F-4D97-AF65-F5344CB8AC3E}">
        <p14:creationId xmlns:p14="http://schemas.microsoft.com/office/powerpoint/2010/main" val="108492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3DC968A-5B54-7D4A-9B35-B2BBEDFA639C}" type="datetimeFigureOut">
              <a:rPr lang="en-US" smtClean="0"/>
              <a:t>10/18/19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ACFFEFF-80F8-A548-BB3D-DFC848DBE072}" type="slidenum">
              <a:rPr lang="en-US" smtClean="0"/>
              <a:t>‹#›</a:t>
            </a:fld>
            <a:endParaRPr lang="en-US"/>
          </a:p>
        </p:txBody>
      </p:sp>
    </p:spTree>
    <p:extLst>
      <p:ext uri="{BB962C8B-B14F-4D97-AF65-F5344CB8AC3E}">
        <p14:creationId xmlns:p14="http://schemas.microsoft.com/office/powerpoint/2010/main" val="424017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3NXC4Q_4JV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hyaAqf6dz0" TargetMode="External"/><Relationship Id="rId2" Type="http://schemas.openxmlformats.org/officeDocument/2006/relationships/hyperlink" Target="https://www.youtube.com/watch?v=UC5km6-o2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zVxrMIxbJU" TargetMode="External"/><Relationship Id="rId2" Type="http://schemas.openxmlformats.org/officeDocument/2006/relationships/hyperlink" Target="https://www.youtube.com/watch?v=aWxvfkFbKy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41D0-C0AA-1F4B-8050-CA63C9D709B5}"/>
              </a:ext>
            </a:extLst>
          </p:cNvPr>
          <p:cNvSpPr>
            <a:spLocks noGrp="1"/>
          </p:cNvSpPr>
          <p:nvPr>
            <p:ph type="ctrTitle"/>
          </p:nvPr>
        </p:nvSpPr>
        <p:spPr/>
        <p:txBody>
          <a:bodyPr/>
          <a:lstStyle/>
          <a:p>
            <a:r>
              <a:rPr lang="en-US" dirty="0"/>
              <a:t>Consequences of Expansion</a:t>
            </a:r>
            <a:br>
              <a:rPr lang="en-US" dirty="0"/>
            </a:br>
            <a:r>
              <a:rPr lang="en-US" sz="2400" dirty="0"/>
              <a:t>Columbian Exchange, Slave Trade</a:t>
            </a:r>
            <a:r>
              <a:rPr lang="en-US" dirty="0"/>
              <a:t> </a:t>
            </a:r>
          </a:p>
        </p:txBody>
      </p:sp>
      <p:sp>
        <p:nvSpPr>
          <p:cNvPr id="3" name="Subtitle 2">
            <a:extLst>
              <a:ext uri="{FF2B5EF4-FFF2-40B4-BE49-F238E27FC236}">
                <a16:creationId xmlns:a16="http://schemas.microsoft.com/office/drawing/2014/main" id="{D1935167-5B65-A54C-91C0-6F03E1A41B22}"/>
              </a:ext>
            </a:extLst>
          </p:cNvPr>
          <p:cNvSpPr>
            <a:spLocks noGrp="1"/>
          </p:cNvSpPr>
          <p:nvPr>
            <p:ph type="subTitle" idx="1"/>
          </p:nvPr>
        </p:nvSpPr>
        <p:spPr/>
        <p:txBody>
          <a:bodyPr/>
          <a:lstStyle/>
          <a:p>
            <a:r>
              <a:rPr lang="en-US" dirty="0"/>
              <a:t>Unit 4</a:t>
            </a:r>
          </a:p>
        </p:txBody>
      </p:sp>
      <p:pic>
        <p:nvPicPr>
          <p:cNvPr id="4" name="Picture 3">
            <a:extLst>
              <a:ext uri="{FF2B5EF4-FFF2-40B4-BE49-F238E27FC236}">
                <a16:creationId xmlns:a16="http://schemas.microsoft.com/office/drawing/2014/main" id="{7A455ECD-98E1-8543-AC34-3834734B301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8805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D96C-9AD4-154E-BBED-1FDE39F63A22}"/>
              </a:ext>
            </a:extLst>
          </p:cNvPr>
          <p:cNvSpPr>
            <a:spLocks noGrp="1"/>
          </p:cNvSpPr>
          <p:nvPr>
            <p:ph type="title"/>
          </p:nvPr>
        </p:nvSpPr>
        <p:spPr>
          <a:xfrm>
            <a:off x="2011280" y="289320"/>
            <a:ext cx="7729728" cy="1188720"/>
          </a:xfrm>
        </p:spPr>
        <p:txBody>
          <a:bodyPr/>
          <a:lstStyle/>
          <a:p>
            <a:r>
              <a:rPr lang="en-US" dirty="0"/>
              <a:t>Triangular Trade</a:t>
            </a:r>
          </a:p>
        </p:txBody>
      </p:sp>
      <p:sp>
        <p:nvSpPr>
          <p:cNvPr id="3" name="Content Placeholder 2">
            <a:extLst>
              <a:ext uri="{FF2B5EF4-FFF2-40B4-BE49-F238E27FC236}">
                <a16:creationId xmlns:a16="http://schemas.microsoft.com/office/drawing/2014/main" id="{3E0016F3-2A74-4840-82EF-EBF75559AD3A}"/>
              </a:ext>
            </a:extLst>
          </p:cNvPr>
          <p:cNvSpPr>
            <a:spLocks noGrp="1"/>
          </p:cNvSpPr>
          <p:nvPr>
            <p:ph idx="1"/>
          </p:nvPr>
        </p:nvSpPr>
        <p:spPr>
          <a:xfrm>
            <a:off x="1766441" y="2263290"/>
            <a:ext cx="2990569" cy="3101983"/>
          </a:xfrm>
        </p:spPr>
        <p:txBody>
          <a:bodyPr>
            <a:noAutofit/>
          </a:bodyPr>
          <a:lstStyle/>
          <a:p>
            <a:r>
              <a:rPr lang="en-US" sz="2400" dirty="0"/>
              <a:t>Triangular trade </a:t>
            </a:r>
          </a:p>
          <a:p>
            <a:r>
              <a:rPr lang="en-US" sz="2400" dirty="0"/>
              <a:t>Middle passage </a:t>
            </a:r>
          </a:p>
        </p:txBody>
      </p:sp>
      <p:pic>
        <p:nvPicPr>
          <p:cNvPr id="4" name="Picture 3">
            <a:extLst>
              <a:ext uri="{FF2B5EF4-FFF2-40B4-BE49-F238E27FC236}">
                <a16:creationId xmlns:a16="http://schemas.microsoft.com/office/drawing/2014/main" id="{A53652C6-5004-E14C-9301-014F59866E5B}"/>
              </a:ext>
            </a:extLst>
          </p:cNvPr>
          <p:cNvPicPr>
            <a:picLocks noChangeAspect="1"/>
          </p:cNvPicPr>
          <p:nvPr/>
        </p:nvPicPr>
        <p:blipFill>
          <a:blip r:embed="rId2"/>
          <a:stretch>
            <a:fillRect/>
          </a:stretch>
        </p:blipFill>
        <p:spPr>
          <a:xfrm>
            <a:off x="5386597" y="1809389"/>
            <a:ext cx="6345721" cy="4759291"/>
          </a:xfrm>
          <a:prstGeom prst="rect">
            <a:avLst/>
          </a:prstGeom>
        </p:spPr>
      </p:pic>
    </p:spTree>
    <p:extLst>
      <p:ext uri="{BB962C8B-B14F-4D97-AF65-F5344CB8AC3E}">
        <p14:creationId xmlns:p14="http://schemas.microsoft.com/office/powerpoint/2010/main" val="103297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4C035-9DA0-4A46-B573-8C821D3207A3}"/>
              </a:ext>
            </a:extLst>
          </p:cNvPr>
          <p:cNvSpPr>
            <a:spLocks noGrp="1"/>
          </p:cNvSpPr>
          <p:nvPr>
            <p:ph type="title"/>
          </p:nvPr>
        </p:nvSpPr>
        <p:spPr/>
        <p:txBody>
          <a:bodyPr/>
          <a:lstStyle/>
          <a:p>
            <a:r>
              <a:rPr lang="en-US" b="1" dirty="0"/>
              <a:t>Why The Slave Trade Grew So Fast</a:t>
            </a:r>
            <a:endParaRPr lang="en-US" dirty="0"/>
          </a:p>
        </p:txBody>
      </p:sp>
      <p:sp>
        <p:nvSpPr>
          <p:cNvPr id="3" name="Content Placeholder 2">
            <a:extLst>
              <a:ext uri="{FF2B5EF4-FFF2-40B4-BE49-F238E27FC236}">
                <a16:creationId xmlns:a16="http://schemas.microsoft.com/office/drawing/2014/main" id="{7A8A30C9-5F5F-D84E-ADDF-FED2084A4027}"/>
              </a:ext>
            </a:extLst>
          </p:cNvPr>
          <p:cNvSpPr>
            <a:spLocks noGrp="1"/>
          </p:cNvSpPr>
          <p:nvPr>
            <p:ph idx="1"/>
          </p:nvPr>
        </p:nvSpPr>
        <p:spPr/>
        <p:txBody>
          <a:bodyPr>
            <a:normAutofit/>
          </a:bodyPr>
          <a:lstStyle/>
          <a:p>
            <a:r>
              <a:rPr lang="en-US" sz="2000" dirty="0"/>
              <a:t>Portugal explorers quickly engaged in the slave trade because:</a:t>
            </a:r>
          </a:p>
          <a:p>
            <a:pPr lvl="1"/>
            <a:r>
              <a:rPr lang="en-US" sz="2000" dirty="0"/>
              <a:t>There was a lot of money involved</a:t>
            </a:r>
          </a:p>
          <a:p>
            <a:pPr lvl="1"/>
            <a:r>
              <a:rPr lang="en-US" sz="2000" dirty="0"/>
              <a:t>Very cheap labor</a:t>
            </a:r>
          </a:p>
          <a:p>
            <a:r>
              <a:rPr lang="en-US" sz="2000" dirty="0"/>
              <a:t>Many explorers were developing plantations in the Caribbean and needed the labor force to create massive amount of their products, such as </a:t>
            </a:r>
            <a:r>
              <a:rPr lang="en-US" sz="2000" b="1" dirty="0"/>
              <a:t>sugar </a:t>
            </a:r>
            <a:r>
              <a:rPr lang="en-US" sz="2000" dirty="0"/>
              <a:t>and </a:t>
            </a:r>
            <a:r>
              <a:rPr lang="en-US" sz="2000" b="1" dirty="0"/>
              <a:t>rice</a:t>
            </a:r>
            <a:endParaRPr lang="en-US" sz="2000" dirty="0"/>
          </a:p>
        </p:txBody>
      </p:sp>
    </p:spTree>
    <p:extLst>
      <p:ext uri="{BB962C8B-B14F-4D97-AF65-F5344CB8AC3E}">
        <p14:creationId xmlns:p14="http://schemas.microsoft.com/office/powerpoint/2010/main" val="321854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F3B7-FF88-764B-86F2-687D18A989B9}"/>
              </a:ext>
            </a:extLst>
          </p:cNvPr>
          <p:cNvSpPr>
            <a:spLocks noGrp="1"/>
          </p:cNvSpPr>
          <p:nvPr>
            <p:ph type="title"/>
          </p:nvPr>
        </p:nvSpPr>
        <p:spPr>
          <a:xfrm>
            <a:off x="2349650" y="284640"/>
            <a:ext cx="7729728" cy="1188720"/>
          </a:xfrm>
        </p:spPr>
        <p:txBody>
          <a:bodyPr/>
          <a:lstStyle/>
          <a:p>
            <a:r>
              <a:rPr lang="en-US" dirty="0"/>
              <a:t>Why did Africa “let” this happen?</a:t>
            </a:r>
          </a:p>
        </p:txBody>
      </p:sp>
      <p:sp>
        <p:nvSpPr>
          <p:cNvPr id="3" name="Content Placeholder 2">
            <a:extLst>
              <a:ext uri="{FF2B5EF4-FFF2-40B4-BE49-F238E27FC236}">
                <a16:creationId xmlns:a16="http://schemas.microsoft.com/office/drawing/2014/main" id="{CD1CB9BC-26C2-6149-9434-E0FE08CD0265}"/>
              </a:ext>
            </a:extLst>
          </p:cNvPr>
          <p:cNvSpPr>
            <a:spLocks noGrp="1"/>
          </p:cNvSpPr>
          <p:nvPr>
            <p:ph idx="1"/>
          </p:nvPr>
        </p:nvSpPr>
        <p:spPr>
          <a:xfrm>
            <a:off x="387346" y="1618713"/>
            <a:ext cx="7729728" cy="3882677"/>
          </a:xfrm>
        </p:spPr>
        <p:txBody>
          <a:bodyPr>
            <a:normAutofit/>
          </a:bodyPr>
          <a:lstStyle/>
          <a:p>
            <a:r>
              <a:rPr lang="en-US" sz="2000" dirty="0"/>
              <a:t>Africa was very poor and run by small groups of people </a:t>
            </a:r>
          </a:p>
          <a:p>
            <a:r>
              <a:rPr lang="en-US" sz="2000" dirty="0"/>
              <a:t>African rulers brought the slaves to the coast of Africa to be sold</a:t>
            </a:r>
          </a:p>
          <a:p>
            <a:r>
              <a:rPr lang="en-US" sz="2000" dirty="0"/>
              <a:t>Slaves were captured members of other tribes</a:t>
            </a:r>
          </a:p>
          <a:p>
            <a:r>
              <a:rPr lang="en-US" sz="2000" dirty="0"/>
              <a:t>Prisoners of war </a:t>
            </a:r>
          </a:p>
          <a:p>
            <a:r>
              <a:rPr lang="en-US" sz="2000" dirty="0"/>
              <a:t>Sold in exchange for things such as textiles, metalwork, rum, tobacco, weapons, gunpowder </a:t>
            </a:r>
          </a:p>
          <a:p>
            <a:endParaRPr lang="en-US" sz="2000" dirty="0"/>
          </a:p>
          <a:p>
            <a:r>
              <a:rPr lang="en-US" sz="2000" dirty="0"/>
              <a:t>Most slaves were sick by the time they got to their destination</a:t>
            </a:r>
          </a:p>
        </p:txBody>
      </p:sp>
      <p:pic>
        <p:nvPicPr>
          <p:cNvPr id="4" name="Picture 3">
            <a:extLst>
              <a:ext uri="{FF2B5EF4-FFF2-40B4-BE49-F238E27FC236}">
                <a16:creationId xmlns:a16="http://schemas.microsoft.com/office/drawing/2014/main" id="{E60A0235-5A2F-EE42-95A2-2DE67AC2A11F}"/>
              </a:ext>
            </a:extLst>
          </p:cNvPr>
          <p:cNvPicPr>
            <a:picLocks noChangeAspect="1"/>
          </p:cNvPicPr>
          <p:nvPr/>
        </p:nvPicPr>
        <p:blipFill>
          <a:blip r:embed="rId2"/>
          <a:stretch>
            <a:fillRect/>
          </a:stretch>
        </p:blipFill>
        <p:spPr>
          <a:xfrm>
            <a:off x="8489013" y="2907680"/>
            <a:ext cx="3180730" cy="3626031"/>
          </a:xfrm>
          <a:prstGeom prst="rect">
            <a:avLst/>
          </a:prstGeom>
        </p:spPr>
      </p:pic>
    </p:spTree>
    <p:extLst>
      <p:ext uri="{BB962C8B-B14F-4D97-AF65-F5344CB8AC3E}">
        <p14:creationId xmlns:p14="http://schemas.microsoft.com/office/powerpoint/2010/main" val="391631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917D-8BF2-EB43-B3E7-C67C0891EB42}"/>
              </a:ext>
            </a:extLst>
          </p:cNvPr>
          <p:cNvSpPr>
            <a:spLocks noGrp="1"/>
          </p:cNvSpPr>
          <p:nvPr>
            <p:ph type="title"/>
          </p:nvPr>
        </p:nvSpPr>
        <p:spPr>
          <a:xfrm>
            <a:off x="2901696" y="220980"/>
            <a:ext cx="6059424" cy="815340"/>
          </a:xfrm>
        </p:spPr>
        <p:txBody>
          <a:bodyPr/>
          <a:lstStyle/>
          <a:p>
            <a:r>
              <a:rPr lang="en-US" dirty="0"/>
              <a:t>Consequences </a:t>
            </a:r>
          </a:p>
        </p:txBody>
      </p:sp>
      <p:sp>
        <p:nvSpPr>
          <p:cNvPr id="3" name="Content Placeholder 2">
            <a:extLst>
              <a:ext uri="{FF2B5EF4-FFF2-40B4-BE49-F238E27FC236}">
                <a16:creationId xmlns:a16="http://schemas.microsoft.com/office/drawing/2014/main" id="{18981033-D53C-5D46-8CD9-20B554E5892F}"/>
              </a:ext>
            </a:extLst>
          </p:cNvPr>
          <p:cNvSpPr>
            <a:spLocks noGrp="1"/>
          </p:cNvSpPr>
          <p:nvPr>
            <p:ph idx="1"/>
          </p:nvPr>
        </p:nvSpPr>
        <p:spPr>
          <a:xfrm>
            <a:off x="414528" y="1687068"/>
            <a:ext cx="5815584" cy="4238244"/>
          </a:xfrm>
        </p:spPr>
        <p:txBody>
          <a:bodyPr>
            <a:normAutofit/>
          </a:bodyPr>
          <a:lstStyle/>
          <a:p>
            <a:r>
              <a:rPr lang="en-US" sz="2400" dirty="0"/>
              <a:t>Transition from Indentured Servitude to Slavery </a:t>
            </a:r>
          </a:p>
          <a:p>
            <a:r>
              <a:rPr lang="en-US" sz="2400" dirty="0"/>
              <a:t>This was a </a:t>
            </a:r>
            <a:r>
              <a:rPr lang="en-US" sz="2400" b="1" i="1" u="sng" dirty="0"/>
              <a:t>huge</a:t>
            </a:r>
            <a:r>
              <a:rPr lang="en-US" sz="2400" dirty="0"/>
              <a:t> transition. </a:t>
            </a:r>
          </a:p>
          <a:p>
            <a:r>
              <a:rPr lang="en-US" sz="2400" dirty="0"/>
              <a:t>People always had </a:t>
            </a:r>
            <a:r>
              <a:rPr lang="en-US" sz="2400" b="1" dirty="0"/>
              <a:t>servants</a:t>
            </a:r>
            <a:r>
              <a:rPr lang="en-US" sz="2400" dirty="0"/>
              <a:t>, but usually with a </a:t>
            </a:r>
            <a:r>
              <a:rPr lang="en-US" sz="2400" i="1" dirty="0"/>
              <a:t>brief sentence</a:t>
            </a:r>
            <a:r>
              <a:rPr lang="en-US" sz="2400" dirty="0"/>
              <a:t> and an </a:t>
            </a:r>
            <a:r>
              <a:rPr lang="en-US" sz="2400" i="1" dirty="0"/>
              <a:t>end goal of freedom</a:t>
            </a:r>
            <a:endParaRPr lang="en-US" sz="2400" dirty="0"/>
          </a:p>
          <a:p>
            <a:r>
              <a:rPr lang="en-US" sz="2400" dirty="0"/>
              <a:t>These enslaved Africans were </a:t>
            </a:r>
            <a:r>
              <a:rPr lang="en-US" sz="2400" b="1" dirty="0"/>
              <a:t>enslaved for life</a:t>
            </a:r>
            <a:r>
              <a:rPr lang="en-US" sz="2400" dirty="0"/>
              <a:t> with </a:t>
            </a:r>
            <a:r>
              <a:rPr lang="en-US" sz="2400" b="1" dirty="0"/>
              <a:t>no hope of freedom</a:t>
            </a:r>
            <a:endParaRPr lang="en-US" sz="2400" dirty="0"/>
          </a:p>
          <a:p>
            <a:r>
              <a:rPr lang="en-US" sz="2400" dirty="0"/>
              <a:t>Extremely high death rate on plantations </a:t>
            </a:r>
            <a:br>
              <a:rPr lang="en-US" dirty="0"/>
            </a:br>
            <a:endParaRPr lang="en-US" dirty="0"/>
          </a:p>
        </p:txBody>
      </p:sp>
      <p:pic>
        <p:nvPicPr>
          <p:cNvPr id="1026" name="Picture 2">
            <a:extLst>
              <a:ext uri="{FF2B5EF4-FFF2-40B4-BE49-F238E27FC236}">
                <a16:creationId xmlns:a16="http://schemas.microsoft.com/office/drawing/2014/main" id="{DF82385D-610E-D245-8B1A-D9D698FB0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448" y="1442642"/>
            <a:ext cx="4858004" cy="3813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F91489-4B4F-8845-B31C-5245F1CE842C}"/>
              </a:ext>
            </a:extLst>
          </p:cNvPr>
          <p:cNvSpPr txBox="1"/>
          <p:nvPr/>
        </p:nvSpPr>
        <p:spPr>
          <a:xfrm>
            <a:off x="6772148" y="5278981"/>
            <a:ext cx="4742688" cy="646331"/>
          </a:xfrm>
          <a:prstGeom prst="rect">
            <a:avLst/>
          </a:prstGeom>
          <a:noFill/>
        </p:spPr>
        <p:txBody>
          <a:bodyPr wrap="square" rtlCol="0">
            <a:spAutoFit/>
          </a:bodyPr>
          <a:lstStyle/>
          <a:p>
            <a:pPr algn="ctr"/>
            <a:r>
              <a:rPr lang="en-US" dirty="0"/>
              <a:t>Which region received the largest percentage of enslaved Africans?</a:t>
            </a:r>
          </a:p>
        </p:txBody>
      </p:sp>
    </p:spTree>
    <p:extLst>
      <p:ext uri="{BB962C8B-B14F-4D97-AF65-F5344CB8AC3E}">
        <p14:creationId xmlns:p14="http://schemas.microsoft.com/office/powerpoint/2010/main" val="299775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A812-8D8F-4F4F-863E-4BBCB25094F5}"/>
              </a:ext>
            </a:extLst>
          </p:cNvPr>
          <p:cNvSpPr>
            <a:spLocks noGrp="1"/>
          </p:cNvSpPr>
          <p:nvPr>
            <p:ph type="title"/>
          </p:nvPr>
        </p:nvSpPr>
        <p:spPr/>
        <p:txBody>
          <a:bodyPr/>
          <a:lstStyle/>
          <a:p>
            <a:r>
              <a:rPr lang="en-US" dirty="0"/>
              <a:t>Atlantic Slave Trade</a:t>
            </a:r>
          </a:p>
        </p:txBody>
      </p:sp>
      <p:sp>
        <p:nvSpPr>
          <p:cNvPr id="3" name="Content Placeholder 2">
            <a:extLst>
              <a:ext uri="{FF2B5EF4-FFF2-40B4-BE49-F238E27FC236}">
                <a16:creationId xmlns:a16="http://schemas.microsoft.com/office/drawing/2014/main" id="{F3DCB373-8B34-3D46-824F-C2F90466E2F7}"/>
              </a:ext>
            </a:extLst>
          </p:cNvPr>
          <p:cNvSpPr>
            <a:spLocks noGrp="1"/>
          </p:cNvSpPr>
          <p:nvPr>
            <p:ph idx="1"/>
          </p:nvPr>
        </p:nvSpPr>
        <p:spPr/>
        <p:txBody>
          <a:bodyPr/>
          <a:lstStyle/>
          <a:p>
            <a:r>
              <a:rPr lang="en-US" dirty="0">
                <a:hlinkClick r:id="rId2"/>
              </a:rPr>
              <a:t>https://www.youtube.com/watch?v=3NXC4Q_4JVg</a:t>
            </a:r>
            <a:endParaRPr lang="en-US" dirty="0"/>
          </a:p>
          <a:p>
            <a:pPr lvl="1"/>
            <a:r>
              <a:rPr lang="en-US" dirty="0"/>
              <a:t>Slave trade TED Ed</a:t>
            </a:r>
          </a:p>
        </p:txBody>
      </p:sp>
    </p:spTree>
    <p:extLst>
      <p:ext uri="{BB962C8B-B14F-4D97-AF65-F5344CB8AC3E}">
        <p14:creationId xmlns:p14="http://schemas.microsoft.com/office/powerpoint/2010/main" val="374873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1FE8-8022-A74A-834F-6B3A92097E74}"/>
              </a:ext>
            </a:extLst>
          </p:cNvPr>
          <p:cNvSpPr>
            <a:spLocks noGrp="1"/>
          </p:cNvSpPr>
          <p:nvPr>
            <p:ph type="title"/>
          </p:nvPr>
        </p:nvSpPr>
        <p:spPr>
          <a:xfrm>
            <a:off x="519641" y="1014929"/>
            <a:ext cx="4625383" cy="700070"/>
          </a:xfrm>
        </p:spPr>
        <p:txBody>
          <a:bodyPr>
            <a:normAutofit fontScale="90000"/>
          </a:bodyPr>
          <a:lstStyle/>
          <a:p>
            <a:r>
              <a:rPr lang="en-US" dirty="0"/>
              <a:t>Motivations to Explore the Seas</a:t>
            </a:r>
          </a:p>
        </p:txBody>
      </p:sp>
      <p:sp>
        <p:nvSpPr>
          <p:cNvPr id="3" name="Content Placeholder 2">
            <a:extLst>
              <a:ext uri="{FF2B5EF4-FFF2-40B4-BE49-F238E27FC236}">
                <a16:creationId xmlns:a16="http://schemas.microsoft.com/office/drawing/2014/main" id="{C5CA9AE0-EBDE-C24F-A56E-2B1CF2F6C988}"/>
              </a:ext>
            </a:extLst>
          </p:cNvPr>
          <p:cNvSpPr>
            <a:spLocks noGrp="1"/>
          </p:cNvSpPr>
          <p:nvPr>
            <p:ph idx="1"/>
          </p:nvPr>
        </p:nvSpPr>
        <p:spPr>
          <a:xfrm>
            <a:off x="752901" y="2292096"/>
            <a:ext cx="4762499" cy="3550975"/>
          </a:xfrm>
        </p:spPr>
        <p:txBody>
          <a:bodyPr>
            <a:normAutofit/>
          </a:bodyPr>
          <a:lstStyle/>
          <a:p>
            <a:r>
              <a:rPr lang="en-US" sz="2400" dirty="0"/>
              <a:t>Find new trade routes to Asia </a:t>
            </a:r>
          </a:p>
          <a:p>
            <a:r>
              <a:rPr lang="en-US" sz="2400" dirty="0"/>
              <a:t>New knowledge </a:t>
            </a:r>
          </a:p>
          <a:p>
            <a:r>
              <a:rPr lang="en-US" sz="2400" dirty="0"/>
              <a:t>Fame, Wealth, Glory </a:t>
            </a:r>
          </a:p>
          <a:p>
            <a:r>
              <a:rPr lang="en-US" sz="2400" dirty="0"/>
              <a:t>More Land </a:t>
            </a:r>
          </a:p>
          <a:p>
            <a:r>
              <a:rPr lang="en-US" sz="2400" dirty="0"/>
              <a:t>Spread Christianity </a:t>
            </a:r>
          </a:p>
        </p:txBody>
      </p:sp>
      <p:pic>
        <p:nvPicPr>
          <p:cNvPr id="6" name="Picture 5">
            <a:extLst>
              <a:ext uri="{FF2B5EF4-FFF2-40B4-BE49-F238E27FC236}">
                <a16:creationId xmlns:a16="http://schemas.microsoft.com/office/drawing/2014/main" id="{5BB5880F-B61E-7447-A851-C6168DC1CF04}"/>
              </a:ext>
            </a:extLst>
          </p:cNvPr>
          <p:cNvPicPr>
            <a:picLocks noChangeAspect="1"/>
          </p:cNvPicPr>
          <p:nvPr/>
        </p:nvPicPr>
        <p:blipFill>
          <a:blip r:embed="rId2"/>
          <a:stretch>
            <a:fillRect/>
          </a:stretch>
        </p:blipFill>
        <p:spPr>
          <a:xfrm>
            <a:off x="5833639" y="1888790"/>
            <a:ext cx="6096000" cy="4572000"/>
          </a:xfrm>
          <a:prstGeom prst="rect">
            <a:avLst/>
          </a:prstGeom>
        </p:spPr>
      </p:pic>
      <p:pic>
        <p:nvPicPr>
          <p:cNvPr id="5" name="Picture 4">
            <a:extLst>
              <a:ext uri="{FF2B5EF4-FFF2-40B4-BE49-F238E27FC236}">
                <a16:creationId xmlns:a16="http://schemas.microsoft.com/office/drawing/2014/main" id="{924DC6F1-8773-3E48-9297-9B74DE1A5623}"/>
              </a:ext>
            </a:extLst>
          </p:cNvPr>
          <p:cNvPicPr>
            <a:picLocks noChangeAspect="1"/>
          </p:cNvPicPr>
          <p:nvPr/>
        </p:nvPicPr>
        <p:blipFill>
          <a:blip r:embed="rId3"/>
          <a:stretch>
            <a:fillRect/>
          </a:stretch>
        </p:blipFill>
        <p:spPr>
          <a:xfrm>
            <a:off x="5303170" y="684584"/>
            <a:ext cx="5989627" cy="4679895"/>
          </a:xfrm>
          <a:prstGeom prst="rect">
            <a:avLst/>
          </a:prstGeom>
        </p:spPr>
      </p:pic>
    </p:spTree>
    <p:extLst>
      <p:ext uri="{BB962C8B-B14F-4D97-AF65-F5344CB8AC3E}">
        <p14:creationId xmlns:p14="http://schemas.microsoft.com/office/powerpoint/2010/main" val="26133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4CE5-E7C8-E74B-B300-F69C72E5B0A2}"/>
              </a:ext>
            </a:extLst>
          </p:cNvPr>
          <p:cNvSpPr>
            <a:spLocks noGrp="1"/>
          </p:cNvSpPr>
          <p:nvPr>
            <p:ph type="title"/>
          </p:nvPr>
        </p:nvSpPr>
        <p:spPr>
          <a:xfrm>
            <a:off x="1233609" y="382825"/>
            <a:ext cx="7729728" cy="1188720"/>
          </a:xfrm>
        </p:spPr>
        <p:txBody>
          <a:bodyPr/>
          <a:lstStyle/>
          <a:p>
            <a:r>
              <a:rPr lang="en-US" dirty="0"/>
              <a:t>Compromise between Portugal and Spain </a:t>
            </a:r>
          </a:p>
        </p:txBody>
      </p:sp>
      <p:sp>
        <p:nvSpPr>
          <p:cNvPr id="3" name="Content Placeholder 2">
            <a:extLst>
              <a:ext uri="{FF2B5EF4-FFF2-40B4-BE49-F238E27FC236}">
                <a16:creationId xmlns:a16="http://schemas.microsoft.com/office/drawing/2014/main" id="{D325E069-F7E7-104C-A27F-B8BCA0FE3476}"/>
              </a:ext>
            </a:extLst>
          </p:cNvPr>
          <p:cNvSpPr>
            <a:spLocks noGrp="1"/>
          </p:cNvSpPr>
          <p:nvPr>
            <p:ph idx="1"/>
          </p:nvPr>
        </p:nvSpPr>
        <p:spPr>
          <a:xfrm>
            <a:off x="387500" y="1715841"/>
            <a:ext cx="3684756" cy="4962050"/>
          </a:xfrm>
        </p:spPr>
        <p:txBody>
          <a:bodyPr/>
          <a:lstStyle/>
          <a:p>
            <a:r>
              <a:rPr lang="en-US" dirty="0"/>
              <a:t>Line of Demarcation </a:t>
            </a:r>
          </a:p>
          <a:p>
            <a:pPr lvl="1"/>
            <a:r>
              <a:rPr lang="en-US" dirty="0"/>
              <a:t>Line set by the pope dividing the non-European world into two zones</a:t>
            </a:r>
          </a:p>
          <a:p>
            <a:pPr lvl="1"/>
            <a:r>
              <a:rPr lang="en-US" dirty="0"/>
              <a:t>Spain got a zone and Portugal got a section</a:t>
            </a:r>
          </a:p>
          <a:p>
            <a:r>
              <a:rPr lang="en-US" dirty="0"/>
              <a:t>Treaty of Tordesillas</a:t>
            </a:r>
          </a:p>
          <a:p>
            <a:pPr lvl="1"/>
            <a:r>
              <a:rPr lang="en-US" dirty="0"/>
              <a:t>Specific terms of the Line of Demarcation </a:t>
            </a:r>
          </a:p>
          <a:p>
            <a:pPr lvl="1"/>
            <a:r>
              <a:rPr lang="en-US" dirty="0"/>
              <a:t>Signed by Portugal and Spain </a:t>
            </a:r>
          </a:p>
          <a:p>
            <a:pPr lvl="1"/>
            <a:endParaRPr lang="en-US" dirty="0"/>
          </a:p>
          <a:p>
            <a:pPr marL="228600" lvl="1" indent="0">
              <a:buNone/>
            </a:pPr>
            <a:r>
              <a:rPr lang="en-US" dirty="0"/>
              <a:t>How has this impacted Central and South America today??</a:t>
            </a:r>
          </a:p>
        </p:txBody>
      </p:sp>
      <p:pic>
        <p:nvPicPr>
          <p:cNvPr id="4" name="Picture 3">
            <a:extLst>
              <a:ext uri="{FF2B5EF4-FFF2-40B4-BE49-F238E27FC236}">
                <a16:creationId xmlns:a16="http://schemas.microsoft.com/office/drawing/2014/main" id="{7BD01BAB-779F-A84C-968C-C897EA8B6A56}"/>
              </a:ext>
            </a:extLst>
          </p:cNvPr>
          <p:cNvPicPr>
            <a:picLocks noChangeAspect="1"/>
          </p:cNvPicPr>
          <p:nvPr/>
        </p:nvPicPr>
        <p:blipFill>
          <a:blip r:embed="rId2"/>
          <a:stretch>
            <a:fillRect/>
          </a:stretch>
        </p:blipFill>
        <p:spPr>
          <a:xfrm>
            <a:off x="4059874" y="1715841"/>
            <a:ext cx="8119744" cy="4574123"/>
          </a:xfrm>
          <a:prstGeom prst="rect">
            <a:avLst/>
          </a:prstGeom>
        </p:spPr>
      </p:pic>
    </p:spTree>
    <p:extLst>
      <p:ext uri="{BB962C8B-B14F-4D97-AF65-F5344CB8AC3E}">
        <p14:creationId xmlns:p14="http://schemas.microsoft.com/office/powerpoint/2010/main" val="315270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9780-9BD0-064F-A641-DB63E2DEDE5C}"/>
              </a:ext>
            </a:extLst>
          </p:cNvPr>
          <p:cNvSpPr>
            <a:spLocks noGrp="1"/>
          </p:cNvSpPr>
          <p:nvPr>
            <p:ph type="title"/>
          </p:nvPr>
        </p:nvSpPr>
        <p:spPr/>
        <p:txBody>
          <a:bodyPr/>
          <a:lstStyle/>
          <a:p>
            <a:r>
              <a:rPr lang="en-US" dirty="0"/>
              <a:t>Treaty of Tordesillas</a:t>
            </a:r>
          </a:p>
        </p:txBody>
      </p:sp>
      <p:sp>
        <p:nvSpPr>
          <p:cNvPr id="3" name="Content Placeholder 2">
            <a:extLst>
              <a:ext uri="{FF2B5EF4-FFF2-40B4-BE49-F238E27FC236}">
                <a16:creationId xmlns:a16="http://schemas.microsoft.com/office/drawing/2014/main" id="{EE57D652-DCF6-0146-866C-829584E53479}"/>
              </a:ext>
            </a:extLst>
          </p:cNvPr>
          <p:cNvSpPr>
            <a:spLocks noGrp="1"/>
          </p:cNvSpPr>
          <p:nvPr>
            <p:ph idx="1"/>
          </p:nvPr>
        </p:nvSpPr>
        <p:spPr>
          <a:xfrm>
            <a:off x="1354667" y="2452285"/>
            <a:ext cx="9872133" cy="3441023"/>
          </a:xfrm>
        </p:spPr>
        <p:txBody>
          <a:bodyPr>
            <a:normAutofit/>
          </a:bodyPr>
          <a:lstStyle/>
          <a:p>
            <a:pPr marL="0" indent="0">
              <a:buNone/>
            </a:pPr>
            <a:r>
              <a:rPr lang="en-US" sz="2400" i="1" dirty="0"/>
              <a:t>Don Ferdinand and Dona Isabella, by the grace of God king and queen of [Spain] … in the treaty and compact regarding the division of the ocean sea, negotiated between ourselves and the Most Serene King of Portugal … it was agreed  … drawing of the divisional line of the said sea, which must be three hundred and seventy leagues west of the Cape Verde Islands, in a straight north and south line from the Arctic to the Antarctic pole … by so doing avoiding disputes and controversies that might arise …And we therefore are pleased and consider it advantageous … in order that both our subjects and natives … be better informed henceforth as to the regions wherein they may navigate and discover.</a:t>
            </a:r>
            <a:endParaRPr lang="en-US" sz="2400" dirty="0"/>
          </a:p>
        </p:txBody>
      </p:sp>
    </p:spTree>
    <p:extLst>
      <p:ext uri="{BB962C8B-B14F-4D97-AF65-F5344CB8AC3E}">
        <p14:creationId xmlns:p14="http://schemas.microsoft.com/office/powerpoint/2010/main" val="341080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3A37-966A-3044-A375-3CEA4F59C867}"/>
              </a:ext>
            </a:extLst>
          </p:cNvPr>
          <p:cNvSpPr>
            <a:spLocks noGrp="1"/>
          </p:cNvSpPr>
          <p:nvPr>
            <p:ph type="title"/>
          </p:nvPr>
        </p:nvSpPr>
        <p:spPr/>
        <p:txBody>
          <a:bodyPr/>
          <a:lstStyle/>
          <a:p>
            <a:r>
              <a:rPr lang="en-US" dirty="0"/>
              <a:t>Columbian Exchange </a:t>
            </a:r>
          </a:p>
        </p:txBody>
      </p:sp>
      <p:sp>
        <p:nvSpPr>
          <p:cNvPr id="3" name="Content Placeholder 2">
            <a:extLst>
              <a:ext uri="{FF2B5EF4-FFF2-40B4-BE49-F238E27FC236}">
                <a16:creationId xmlns:a16="http://schemas.microsoft.com/office/drawing/2014/main" id="{702AD700-56ED-BD45-8D49-C91A4D96F927}"/>
              </a:ext>
            </a:extLst>
          </p:cNvPr>
          <p:cNvSpPr>
            <a:spLocks noGrp="1"/>
          </p:cNvSpPr>
          <p:nvPr>
            <p:ph idx="1"/>
          </p:nvPr>
        </p:nvSpPr>
        <p:spPr>
          <a:xfrm>
            <a:off x="1845089" y="2323250"/>
            <a:ext cx="8501821" cy="4002599"/>
          </a:xfrm>
        </p:spPr>
        <p:txBody>
          <a:bodyPr>
            <a:noAutofit/>
          </a:bodyPr>
          <a:lstStyle/>
          <a:p>
            <a:r>
              <a:rPr lang="en-US" b="1" dirty="0"/>
              <a:t>The movement of human beings, agricultural, mineral, and trade goods, as well as disease, between Europe, Africa, and the Americas is known as the Triangular Trade.</a:t>
            </a:r>
          </a:p>
          <a:p>
            <a:pPr lvl="1"/>
            <a:r>
              <a:rPr lang="en-US" sz="1800" dirty="0"/>
              <a:t>Increased health </a:t>
            </a:r>
          </a:p>
          <a:p>
            <a:pPr lvl="1"/>
            <a:r>
              <a:rPr lang="en-US" sz="1800" dirty="0"/>
              <a:t>Increased quality &amp; diversity of food </a:t>
            </a:r>
          </a:p>
          <a:p>
            <a:r>
              <a:rPr lang="en-US" dirty="0"/>
              <a:t>Africa, Europe, Asia were all involved, increased relations between the three </a:t>
            </a:r>
          </a:p>
          <a:p>
            <a:r>
              <a:rPr lang="en-US" dirty="0"/>
              <a:t>Also spread disease: </a:t>
            </a:r>
            <a:r>
              <a:rPr lang="en-US" b="1" dirty="0"/>
              <a:t>plague</a:t>
            </a:r>
            <a:r>
              <a:rPr lang="en-US" dirty="0"/>
              <a:t>, </a:t>
            </a:r>
            <a:r>
              <a:rPr lang="en-US" b="1" dirty="0"/>
              <a:t>chicken pox</a:t>
            </a:r>
            <a:r>
              <a:rPr lang="en-US" dirty="0"/>
              <a:t>, pneumonic </a:t>
            </a:r>
            <a:r>
              <a:rPr lang="en-US" b="1" dirty="0"/>
              <a:t>plague</a:t>
            </a:r>
            <a:r>
              <a:rPr lang="en-US" dirty="0"/>
              <a:t>, </a:t>
            </a:r>
            <a:r>
              <a:rPr lang="en-US" b="1" dirty="0"/>
              <a:t>cholera</a:t>
            </a:r>
            <a:r>
              <a:rPr lang="en-US" dirty="0"/>
              <a:t>, </a:t>
            </a:r>
            <a:r>
              <a:rPr lang="en-US" b="1" dirty="0"/>
              <a:t>diphtheria</a:t>
            </a:r>
            <a:r>
              <a:rPr lang="en-US" dirty="0"/>
              <a:t>, </a:t>
            </a:r>
            <a:r>
              <a:rPr lang="en-US" b="1" dirty="0"/>
              <a:t>influenza</a:t>
            </a:r>
            <a:r>
              <a:rPr lang="en-US" dirty="0"/>
              <a:t>, </a:t>
            </a:r>
            <a:r>
              <a:rPr lang="en-US" b="1" dirty="0"/>
              <a:t>measles</a:t>
            </a:r>
            <a:r>
              <a:rPr lang="en-US" dirty="0"/>
              <a:t>, </a:t>
            </a:r>
            <a:r>
              <a:rPr lang="en-US" b="1" dirty="0"/>
              <a:t>scarlet fever</a:t>
            </a:r>
            <a:r>
              <a:rPr lang="en-US" dirty="0"/>
              <a:t>, </a:t>
            </a:r>
            <a:r>
              <a:rPr lang="en-US" b="1" dirty="0"/>
              <a:t>smallpox</a:t>
            </a:r>
            <a:r>
              <a:rPr lang="en-US" dirty="0"/>
              <a:t>, </a:t>
            </a:r>
            <a:r>
              <a:rPr lang="en-US" b="1" dirty="0"/>
              <a:t>typhus</a:t>
            </a:r>
            <a:r>
              <a:rPr lang="en-US" dirty="0"/>
              <a:t>, </a:t>
            </a:r>
            <a:r>
              <a:rPr lang="en-US" b="1" dirty="0"/>
              <a:t>tuberculosis</a:t>
            </a:r>
            <a:r>
              <a:rPr lang="en-US" dirty="0"/>
              <a:t>, and whooping </a:t>
            </a:r>
            <a:r>
              <a:rPr lang="en-US" b="1" dirty="0"/>
              <a:t>cough</a:t>
            </a:r>
            <a:r>
              <a:rPr lang="en-US" dirty="0"/>
              <a:t>.</a:t>
            </a:r>
          </a:p>
          <a:p>
            <a:r>
              <a:rPr lang="en-US" dirty="0"/>
              <a:t>Gave domestic animals, like horses, to Natives. Natives had never seen domesticated animals, and now they could ride them. This made transportation easier, but was also very intimidating to people who had never seen a horse. </a:t>
            </a:r>
          </a:p>
        </p:txBody>
      </p:sp>
    </p:spTree>
    <p:extLst>
      <p:ext uri="{BB962C8B-B14F-4D97-AF65-F5344CB8AC3E}">
        <p14:creationId xmlns:p14="http://schemas.microsoft.com/office/powerpoint/2010/main" val="240097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9819FD-663F-1F4C-A754-8AD57824045F}"/>
              </a:ext>
            </a:extLst>
          </p:cNvPr>
          <p:cNvSpPr>
            <a:spLocks noGrp="1"/>
          </p:cNvSpPr>
          <p:nvPr>
            <p:ph idx="1"/>
          </p:nvPr>
        </p:nvSpPr>
        <p:spPr>
          <a:xfrm>
            <a:off x="3030512" y="5426441"/>
            <a:ext cx="6130976" cy="1154242"/>
          </a:xfrm>
        </p:spPr>
        <p:txBody>
          <a:bodyPr>
            <a:normAutofit lnSpcReduction="10000"/>
          </a:bodyPr>
          <a:lstStyle/>
          <a:p>
            <a:pPr marL="0" indent="0">
              <a:buNone/>
            </a:pPr>
            <a:r>
              <a:rPr lang="en-US" dirty="0"/>
              <a:t>Draw this in your notes! </a:t>
            </a:r>
          </a:p>
          <a:p>
            <a:pPr>
              <a:buFontTx/>
              <a:buChar char="-"/>
            </a:pPr>
            <a:r>
              <a:rPr lang="en-US" dirty="0"/>
              <a:t>2 goods America to Europe </a:t>
            </a:r>
          </a:p>
          <a:p>
            <a:pPr>
              <a:buFontTx/>
              <a:buChar char="-"/>
            </a:pPr>
            <a:r>
              <a:rPr lang="en-US" dirty="0"/>
              <a:t>2 goods Europe to America </a:t>
            </a:r>
          </a:p>
        </p:txBody>
      </p:sp>
      <p:pic>
        <p:nvPicPr>
          <p:cNvPr id="1026" name="Picture 2" descr="2645686_orig (1).jpg">
            <a:extLst>
              <a:ext uri="{FF2B5EF4-FFF2-40B4-BE49-F238E27FC236}">
                <a16:creationId xmlns:a16="http://schemas.microsoft.com/office/drawing/2014/main" id="{44F35AAA-D47E-5C4C-9DE7-3C4A43000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818" y="14991"/>
            <a:ext cx="10105951" cy="541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F146-1A3E-2245-B912-1AC5703EEA21}"/>
              </a:ext>
            </a:extLst>
          </p:cNvPr>
          <p:cNvSpPr>
            <a:spLocks noGrp="1"/>
          </p:cNvSpPr>
          <p:nvPr>
            <p:ph type="title"/>
          </p:nvPr>
        </p:nvSpPr>
        <p:spPr/>
        <p:txBody>
          <a:bodyPr/>
          <a:lstStyle/>
          <a:p>
            <a:r>
              <a:rPr lang="en-US" dirty="0"/>
              <a:t>Columbian exchange and Science</a:t>
            </a:r>
          </a:p>
        </p:txBody>
      </p:sp>
      <p:sp>
        <p:nvSpPr>
          <p:cNvPr id="3" name="Content Placeholder 2">
            <a:extLst>
              <a:ext uri="{FF2B5EF4-FFF2-40B4-BE49-F238E27FC236}">
                <a16:creationId xmlns:a16="http://schemas.microsoft.com/office/drawing/2014/main" id="{8F2C017E-9913-E741-BD85-981CE62F37FC}"/>
              </a:ext>
            </a:extLst>
          </p:cNvPr>
          <p:cNvSpPr>
            <a:spLocks noGrp="1"/>
          </p:cNvSpPr>
          <p:nvPr>
            <p:ph idx="1"/>
          </p:nvPr>
        </p:nvSpPr>
        <p:spPr/>
        <p:txBody>
          <a:bodyPr/>
          <a:lstStyle/>
          <a:p>
            <a:r>
              <a:rPr lang="en-US" dirty="0">
                <a:hlinkClick r:id="rId2"/>
              </a:rPr>
              <a:t>https://www.youtube.com/watch?v=UC5km6-o2oM</a:t>
            </a:r>
            <a:endParaRPr lang="en-US" dirty="0"/>
          </a:p>
          <a:p>
            <a:r>
              <a:rPr lang="en-US" dirty="0"/>
              <a:t>Hard core science 7:50</a:t>
            </a:r>
          </a:p>
          <a:p>
            <a:endParaRPr lang="en-US" dirty="0"/>
          </a:p>
          <a:p>
            <a:r>
              <a:rPr lang="en-US" dirty="0">
                <a:hlinkClick r:id="rId3"/>
              </a:rPr>
              <a:t>https://www.youtube.com/watch?v=HhyaAqf6dz0</a:t>
            </a:r>
            <a:endParaRPr lang="en-US" dirty="0"/>
          </a:p>
          <a:p>
            <a:r>
              <a:rPr lang="en-US" dirty="0"/>
              <a:t>rap</a:t>
            </a:r>
          </a:p>
        </p:txBody>
      </p:sp>
    </p:spTree>
    <p:extLst>
      <p:ext uri="{BB962C8B-B14F-4D97-AF65-F5344CB8AC3E}">
        <p14:creationId xmlns:p14="http://schemas.microsoft.com/office/powerpoint/2010/main" val="303025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7413-DAED-C542-83EF-0E4FE0BEEEDB}"/>
              </a:ext>
            </a:extLst>
          </p:cNvPr>
          <p:cNvSpPr>
            <a:spLocks noGrp="1"/>
          </p:cNvSpPr>
          <p:nvPr>
            <p:ph type="title"/>
          </p:nvPr>
        </p:nvSpPr>
        <p:spPr/>
        <p:txBody>
          <a:bodyPr/>
          <a:lstStyle/>
          <a:p>
            <a:r>
              <a:rPr lang="en-US" dirty="0"/>
              <a:t>Economy effects </a:t>
            </a:r>
          </a:p>
        </p:txBody>
      </p:sp>
      <p:sp>
        <p:nvSpPr>
          <p:cNvPr id="3" name="Content Placeholder 2">
            <a:extLst>
              <a:ext uri="{FF2B5EF4-FFF2-40B4-BE49-F238E27FC236}">
                <a16:creationId xmlns:a16="http://schemas.microsoft.com/office/drawing/2014/main" id="{6E4B1BE1-4E98-4246-9B09-ADCC59C8A522}"/>
              </a:ext>
            </a:extLst>
          </p:cNvPr>
          <p:cNvSpPr>
            <a:spLocks noGrp="1"/>
          </p:cNvSpPr>
          <p:nvPr>
            <p:ph idx="1"/>
          </p:nvPr>
        </p:nvSpPr>
        <p:spPr/>
        <p:txBody>
          <a:bodyPr/>
          <a:lstStyle/>
          <a:p>
            <a:r>
              <a:rPr lang="en-US" dirty="0"/>
              <a:t>Economic changes were the direct result of the Age of Exploration </a:t>
            </a:r>
          </a:p>
          <a:p>
            <a:r>
              <a:rPr lang="en-US" dirty="0"/>
              <a:t>Mercantilism</a:t>
            </a:r>
          </a:p>
          <a:p>
            <a:pPr lvl="1"/>
            <a:r>
              <a:rPr lang="en-US" dirty="0"/>
              <a:t>The economic theory that trade generates wealth</a:t>
            </a:r>
          </a:p>
          <a:p>
            <a:pPr lvl="1"/>
            <a:r>
              <a:rPr lang="en-US" dirty="0">
                <a:hlinkClick r:id="rId2"/>
              </a:rPr>
              <a:t>https://www.youtube.com/watch?v=aWxvfkFbKy0</a:t>
            </a:r>
            <a:endParaRPr lang="en-US" dirty="0"/>
          </a:p>
          <a:p>
            <a:r>
              <a:rPr lang="en-US" dirty="0"/>
              <a:t>Capitalism</a:t>
            </a:r>
          </a:p>
          <a:p>
            <a:pPr lvl="1"/>
            <a:r>
              <a:rPr lang="en-US" dirty="0"/>
              <a:t>Economic system in which the production of goods and services done for the sake of profit in private hands  </a:t>
            </a:r>
          </a:p>
          <a:p>
            <a:pPr marL="0" indent="0">
              <a:buNone/>
            </a:pPr>
            <a:r>
              <a:rPr lang="en-US" dirty="0">
                <a:hlinkClick r:id="rId3"/>
              </a:rPr>
              <a:t>https://www.youtube.com/watch?v=azVxrMIxbJU</a:t>
            </a:r>
            <a:endParaRPr lang="en-US" dirty="0"/>
          </a:p>
          <a:p>
            <a:pPr marL="0" indent="0">
              <a:buNone/>
            </a:pPr>
            <a:endParaRPr lang="en-US" dirty="0"/>
          </a:p>
        </p:txBody>
      </p:sp>
    </p:spTree>
    <p:extLst>
      <p:ext uri="{BB962C8B-B14F-4D97-AF65-F5344CB8AC3E}">
        <p14:creationId xmlns:p14="http://schemas.microsoft.com/office/powerpoint/2010/main" val="69505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7FBB-AE7D-5746-B865-98CA9782B88D}"/>
              </a:ext>
            </a:extLst>
          </p:cNvPr>
          <p:cNvSpPr>
            <a:spLocks noGrp="1"/>
          </p:cNvSpPr>
          <p:nvPr>
            <p:ph type="ctrTitle"/>
          </p:nvPr>
        </p:nvSpPr>
        <p:spPr/>
        <p:txBody>
          <a:bodyPr/>
          <a:lstStyle/>
          <a:p>
            <a:r>
              <a:rPr lang="en-US" dirty="0"/>
              <a:t>Slave Trade </a:t>
            </a:r>
          </a:p>
        </p:txBody>
      </p:sp>
    </p:spTree>
    <p:extLst>
      <p:ext uri="{BB962C8B-B14F-4D97-AF65-F5344CB8AC3E}">
        <p14:creationId xmlns:p14="http://schemas.microsoft.com/office/powerpoint/2010/main" val="408912728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{17BAABC1-421C-9441-A520-CCD5677BC49A}tf10001120</Template>
  <TotalTime>7294</TotalTime>
  <Words>689</Words>
  <Application>Microsoft Macintosh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Gill Sans MT</vt:lpstr>
      <vt:lpstr>Parcel</vt:lpstr>
      <vt:lpstr>Consequences of Expansion Columbian Exchange, Slave Trade </vt:lpstr>
      <vt:lpstr>Motivations to Explore the Seas</vt:lpstr>
      <vt:lpstr>Compromise between Portugal and Spain </vt:lpstr>
      <vt:lpstr>Treaty of Tordesillas</vt:lpstr>
      <vt:lpstr>Columbian Exchange </vt:lpstr>
      <vt:lpstr>PowerPoint Presentation</vt:lpstr>
      <vt:lpstr>Columbian exchange and Science</vt:lpstr>
      <vt:lpstr>Economy effects </vt:lpstr>
      <vt:lpstr>Slave Trade </vt:lpstr>
      <vt:lpstr>Triangular Trade</vt:lpstr>
      <vt:lpstr>Why The Slave Trade Grew So Fast</vt:lpstr>
      <vt:lpstr>Why did Africa “let” this happen?</vt:lpstr>
      <vt:lpstr>Consequences </vt:lpstr>
      <vt:lpstr>Atlantic Slave Trade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Consequences of Expansion Columbian Exchange, Slave Trade </dc:title>
  <dc:creator>Taylor Hunter</dc:creator>
  <cp:lastModifiedBy>Taylor Hunter</cp:lastModifiedBy>
  <cp:revision>30</cp:revision>
  <dcterms:created xsi:type="dcterms:W3CDTF">2018-10-30T21:44:54Z</dcterms:created>
  <dcterms:modified xsi:type="dcterms:W3CDTF">2019-10-21T01:07:49Z</dcterms:modified>
</cp:coreProperties>
</file>