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3"/>
  </p:notesMasterIdLst>
  <p:sldIdLst>
    <p:sldId id="269" r:id="rId3"/>
    <p:sldId id="267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5"/>
    <p:restoredTop sz="94643"/>
  </p:normalViewPr>
  <p:slideViewPr>
    <p:cSldViewPr snapToGrid="0">
      <p:cViewPr varScale="1">
        <p:scale>
          <a:sx n="85" d="100"/>
          <a:sy n="85" d="100"/>
        </p:scale>
        <p:origin x="5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3f5d528e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3f5d528e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45720" lvl="0" algn="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45720" lvl="0" algn="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6893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" name="Google Shape;68;p10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/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235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7305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65747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65747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6" name="Google Shape;76;p10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tile tx="0" ty="0" sx="65000" sy="65000" flip="none" algn="tl"/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7" name="Google Shape;97;p1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98" name="Google Shape;98;p1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xJcIEmN4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PizwiVshI0" TargetMode="External"/><Relationship Id="rId5" Type="http://schemas.openxmlformats.org/officeDocument/2006/relationships/hyperlink" Target="https://www.youtube.com/watch?v=1aaCoLn5fEc" TargetMode="External"/><Relationship Id="rId4" Type="http://schemas.openxmlformats.org/officeDocument/2006/relationships/hyperlink" Target="https://www.c-span.org/classroom/document/?809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12F3-9967-B441-8B0F-9D32E1AB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#1</a:t>
            </a:r>
            <a:br>
              <a:rPr lang="en-US" dirty="0"/>
            </a:br>
            <a:r>
              <a:rPr lang="en-US" sz="2800" dirty="0"/>
              <a:t>3/4/19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AF0FF-E38E-874E-A501-F98F4AF44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6105" indent="-514350">
              <a:buAutoNum type="arabicPeriod"/>
            </a:pPr>
            <a:r>
              <a:rPr lang="en-US" dirty="0"/>
              <a:t>What is patriotism to you and how do you show it?</a:t>
            </a:r>
          </a:p>
          <a:p>
            <a:pPr marL="586105" indent="-514350">
              <a:buAutoNum type="arabicPeriod"/>
            </a:pPr>
            <a:r>
              <a:rPr lang="en-US" dirty="0"/>
              <a:t>What makes a good citizen?</a:t>
            </a:r>
          </a:p>
        </p:txBody>
      </p:sp>
    </p:spTree>
    <p:extLst>
      <p:ext uri="{BB962C8B-B14F-4D97-AF65-F5344CB8AC3E}">
        <p14:creationId xmlns:p14="http://schemas.microsoft.com/office/powerpoint/2010/main" val="200548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365075" y="815348"/>
            <a:ext cx="40401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dirty="0">
                <a:solidFill>
                  <a:srgbClr val="089CA2"/>
                </a:solidFill>
              </a:rPr>
              <a:t>Actions that American citizens SHOULD take in order to contribute positively to our society</a:t>
            </a:r>
            <a:endParaRPr dirty="0"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b="0" dirty="0">
              <a:solidFill>
                <a:schemeClr val="dk1"/>
              </a:solidFill>
            </a:endParaRPr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3"/>
          </p:nvPr>
        </p:nvSpPr>
        <p:spPr>
          <a:xfrm>
            <a:off x="246600" y="2761625"/>
            <a:ext cx="4040100" cy="19665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 sz="2600" dirty="0"/>
              <a:t>Examples: Voting, volunteering, picketing, petitioning government officials, running for political office, tolerance, earning a quality education, finding a job, etc. </a:t>
            </a:r>
            <a:endParaRPr sz="2600" dirty="0"/>
          </a:p>
          <a:p>
            <a:pPr marL="274320" lvl="0" indent="-28257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endParaRPr sz="2600"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4"/>
          </p:nvPr>
        </p:nvSpPr>
        <p:spPr>
          <a:xfrm>
            <a:off x="4816150" y="3429000"/>
            <a:ext cx="4041900" cy="32736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089CA2"/>
              </a:solidFill>
            </a:endParaRPr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 sz="2600" dirty="0"/>
              <a:t>Examples: Jury duty, Registering for the Selective Service, Paying taxes, sending children to school, following all laws, </a:t>
            </a:r>
            <a:endParaRPr dirty="0"/>
          </a:p>
        </p:txBody>
      </p:sp>
      <p:sp>
        <p:nvSpPr>
          <p:cNvPr id="182" name="Google Shape;182;p26"/>
          <p:cNvSpPr txBox="1"/>
          <p:nvPr/>
        </p:nvSpPr>
        <p:spPr>
          <a:xfrm>
            <a:off x="4734300" y="429000"/>
            <a:ext cx="4409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Actions that American citizens MUST take in order to contribute positively to our society and avoid going to jail </a:t>
            </a:r>
            <a:endParaRPr dirty="0"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2"/>
          </p:nvPr>
        </p:nvSpPr>
        <p:spPr>
          <a:xfrm>
            <a:off x="0" y="-4"/>
            <a:ext cx="4041900" cy="10035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>
                <a:latin typeface="Calibri"/>
                <a:ea typeface="Calibri"/>
                <a:cs typeface="Calibri"/>
                <a:sym typeface="Calibri"/>
              </a:rPr>
              <a:t>Responsibilities</a:t>
            </a:r>
            <a:endParaRPr sz="36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2"/>
          </p:nvPr>
        </p:nvSpPr>
        <p:spPr>
          <a:xfrm>
            <a:off x="4816150" y="-4"/>
            <a:ext cx="4041900" cy="10035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>
                <a:latin typeface="Calibri"/>
                <a:ea typeface="Calibri"/>
                <a:cs typeface="Calibri"/>
                <a:sym typeface="Calibri"/>
              </a:rPr>
              <a:t>Duties </a:t>
            </a:r>
            <a:endParaRPr sz="36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/>
      <p:bldP spid="180" grpId="0" build="p"/>
      <p:bldP spid="181" grpId="0" build="p"/>
      <p:bldP spid="1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Pledge of Allegiance</a:t>
            </a:r>
            <a:endParaRPr dirty="0"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Background on the Pledge of Allegiance  </a:t>
            </a:r>
            <a:r>
              <a:rPr lang="en-US" dirty="0">
                <a:hlinkClick r:id="rId3"/>
              </a:rPr>
              <a:t>https://www.youtube.com/watch?v=QtxJcIEmN4o</a:t>
            </a:r>
            <a:endParaRPr lang="en-US" u="sng" dirty="0">
              <a:solidFill>
                <a:schemeClr val="hlink"/>
              </a:solidFill>
              <a:hlinkClick r:id="rId4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4"/>
            </a:endParaRPr>
          </a:p>
          <a:p>
            <a:pPr marL="0" lvl="0" indent="0">
              <a:buNone/>
            </a:pPr>
            <a:r>
              <a:rPr lang="en-US" dirty="0"/>
              <a:t>Student Perspective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https://www.youtube.com/watch?v=1aaCoLn5fEc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Pledge of allegiance controversy 2017</a:t>
            </a:r>
          </a:p>
          <a:p>
            <a:pPr marL="0" lvl="0" indent="0">
              <a:buNone/>
            </a:pPr>
            <a:r>
              <a:rPr lang="en-US" dirty="0">
                <a:hlinkClick r:id="rId6"/>
              </a:rPr>
              <a:t>https://www.youtube.com/watch?v=BPizwiVshI0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B8D0-C4E6-6043-8F12-209DEB2A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#2</a:t>
            </a:r>
            <a:br>
              <a:rPr lang="en-US" dirty="0"/>
            </a:br>
            <a:r>
              <a:rPr lang="en-US" sz="3600" dirty="0"/>
              <a:t>3/5/19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293EC-B08A-5E49-9CB5-401107936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4655" lvl="0" indent="-342900">
              <a:buFont typeface="+mj-lt"/>
              <a:buAutoNum type="arabicPeriod"/>
            </a:pPr>
            <a:r>
              <a:rPr lang="en-US" sz="2000" b="1" dirty="0"/>
              <a:t>Which of the following is a requirement for naturalization in the United States? </a:t>
            </a:r>
            <a:r>
              <a:rPr lang="en-US" sz="2000" dirty="0"/>
              <a:t>	</a:t>
            </a:r>
          </a:p>
          <a:p>
            <a:pPr marL="871855" lvl="1" indent="-342900">
              <a:buFont typeface="+mj-lt"/>
              <a:buAutoNum type="alphaLcParenR"/>
            </a:pPr>
            <a:r>
              <a:rPr lang="en-US" sz="2000" dirty="0"/>
              <a:t>must fly the American flag outside his place of residence</a:t>
            </a:r>
          </a:p>
          <a:p>
            <a:pPr marL="871855" lvl="1" indent="-342900">
              <a:buFont typeface="+mj-lt"/>
              <a:buAutoNum type="alphaLcParenR"/>
            </a:pPr>
            <a:r>
              <a:rPr lang="en-US" sz="2000" dirty="0"/>
              <a:t>must speak at least three languages, one of which must be English </a:t>
            </a:r>
          </a:p>
          <a:p>
            <a:pPr marL="871855" lvl="1" indent="-342900">
              <a:buFont typeface="+mj-lt"/>
              <a:buAutoNum type="alphaLcParenR"/>
            </a:pPr>
            <a:r>
              <a:rPr lang="en-US" sz="2000" dirty="0"/>
              <a:t>a period of continuous residence and physical presence in the United States</a:t>
            </a:r>
          </a:p>
          <a:p>
            <a:pPr marL="586105" indent="-514350">
              <a:buFont typeface="+mj-lt"/>
              <a:buAutoNum type="arabicPeriod"/>
            </a:pPr>
            <a:r>
              <a:rPr lang="en-US" sz="2000" b="1" dirty="0"/>
              <a:t>What is a civic duty required by law for every male 18-years-old and above? </a:t>
            </a:r>
          </a:p>
          <a:p>
            <a:pPr marL="586105" indent="-514350">
              <a:buFont typeface="+mj-lt"/>
              <a:buAutoNum type="arabicPeriod"/>
            </a:pPr>
            <a:endParaRPr lang="en-US" sz="2000" dirty="0"/>
          </a:p>
          <a:p>
            <a:pPr marL="586105" indent="-514350">
              <a:buFont typeface="+mj-lt"/>
              <a:buAutoNum type="arabicPeriod"/>
            </a:pPr>
            <a:r>
              <a:rPr lang="en-US" sz="2000" b="1" dirty="0"/>
              <a:t>What is the final step in the Naturalization process? </a:t>
            </a:r>
          </a:p>
        </p:txBody>
      </p:sp>
    </p:spTree>
    <p:extLst>
      <p:ext uri="{BB962C8B-B14F-4D97-AF65-F5344CB8AC3E}">
        <p14:creationId xmlns:p14="http://schemas.microsoft.com/office/powerpoint/2010/main" val="295212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lang="en-US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Citizenship in the United States of America</a:t>
            </a:r>
            <a:endParaRPr sz="5600" b="1" i="0" u="none" strike="noStrike" cap="non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Essential Questions: What does it mean to be a citizen in this country and how does a person become a citizen? Why are civic responsibilities like volunteering important?</a:t>
            </a:r>
            <a:endParaRPr/>
          </a:p>
          <a:p>
            <a:pPr marL="0" marR="4572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76200" y="3048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Citizens and Government</a:t>
            </a:r>
            <a:endParaRPr sz="4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54207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29"/>
              <a:buFont typeface="Noto Sans Symbols"/>
              <a:buChar char="●"/>
            </a:pPr>
            <a:r>
              <a:rPr lang="en-US" sz="1820" b="1" i="0" u="sng" strike="noStrike" cap="none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Citizens</a:t>
            </a:r>
            <a:r>
              <a:rPr lang="en-US" sz="1820" b="0" i="0" u="none" strike="noStrike" cap="none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: members of a community who owe their loyalty to the government of the community and are entitled to government services.</a:t>
            </a: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3"/>
              </a:buClr>
              <a:buSzPts val="1729"/>
              <a:buFont typeface="Noto Sans Symbols"/>
              <a:buChar char="●"/>
            </a:pPr>
            <a:r>
              <a:rPr lang="en-US" sz="18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Government: the ruling authority for a community. Allows distribution of resources and provides order in a society. </a:t>
            </a:r>
            <a:r>
              <a:rPr lang="en-US" sz="1820" b="0" i="0" u="sng" strike="noStrike" cap="none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Governments should help citizens meet their needs.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3"/>
              </a:buClr>
              <a:buSzPts val="1729"/>
              <a:buNone/>
            </a:pP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3"/>
              </a:buClr>
              <a:buSzPts val="1729"/>
              <a:buFont typeface="Noto Sans Symbols"/>
              <a:buChar char="●"/>
            </a:pPr>
            <a:r>
              <a:rPr lang="en-US" sz="1820" b="0" i="0" u="none" strike="noStrike" cap="none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Abraham Lincoln – “The US government is of the people, for the people, and by the people.”</a:t>
            </a: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3"/>
              </a:buClr>
              <a:buSzPts val="1729"/>
              <a:buFont typeface="Noto Sans Symbols"/>
              <a:buNone/>
            </a:pPr>
            <a:r>
              <a:rPr lang="en-US" sz="18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- Of the people: the government rules by consent of the governed; it gets its power from the citizens.</a:t>
            </a: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3"/>
              </a:buClr>
              <a:buSzPts val="1729"/>
              <a:buFont typeface="Noto Sans Symbols"/>
              <a:buNone/>
            </a:pPr>
            <a:r>
              <a:rPr lang="en-US" sz="18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- For the people: the actions of the government should benefit the citizens.</a:t>
            </a: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3"/>
              </a:buClr>
              <a:buSzPts val="1729"/>
              <a:buFont typeface="Noto Sans Symbols"/>
              <a:buNone/>
            </a:pPr>
            <a:r>
              <a:rPr lang="en-US" sz="18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- By the people: regular citizens are the people who participate in government.</a:t>
            </a:r>
            <a:endParaRPr dirty="0"/>
          </a:p>
          <a:p>
            <a:pPr marL="274320" marR="0" lvl="0" indent="-164528" algn="l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accent3"/>
              </a:buClr>
              <a:buSzPts val="1729"/>
              <a:buFont typeface="Noto Sans Symbols"/>
              <a:buNone/>
            </a:pPr>
            <a:endParaRPr sz="182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8" name="Google Shape;148;p21" descr="http://www.hwupdate.org/update/images/pledge_of_allegiance_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350" y="0"/>
            <a:ext cx="2033850" cy="25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 descr="http://static.howstuffworks.com/gif/gettysburg-address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0725" y="2926000"/>
            <a:ext cx="3585882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Who are America’s Citizens?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Become a US citizen by being born in the US or being naturalized.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Alien: non-citizen living in a country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for a specific period of time.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Immigrant: non-citizen who has permanently moved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 a new country.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Citizenship and Immigration Services (USCIS): oversees naturalization.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57200" y="40600"/>
            <a:ext cx="82296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Undocumented People 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2"/>
          </p:nvPr>
        </p:nvSpPr>
        <p:spPr>
          <a:xfrm>
            <a:off x="158425" y="1043525"/>
            <a:ext cx="8640300" cy="5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lang="en-US" sz="2210" b="0" i="0" u="none" strike="noStrike" cap="none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Anyone who is living in the country who is not a citizen is called an </a:t>
            </a:r>
            <a:r>
              <a:rPr lang="en-US" sz="2210" dirty="0">
                <a:solidFill>
                  <a:srgbClr val="089CA2"/>
                </a:solidFill>
              </a:rPr>
              <a:t>undocumented citizen.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lang="en-US" sz="2210" b="0" i="0" u="none" strike="noStrike" cap="none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Only about 675,000 allowed each year. </a:t>
            </a:r>
            <a:r>
              <a:rPr lang="en-U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People with family members already in US or with a special skill get preference.</a:t>
            </a: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lang="en-US" sz="2210" b="0" i="0" u="none" strike="noStrike" cap="none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Undocumented Residents: at least 5-6 million, get deported if caught.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●"/>
            </a:pPr>
            <a:r>
              <a:rPr lang="en-US" sz="2210" b="0" i="0" u="none" strike="noStrike" cap="none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Legal </a:t>
            </a:r>
            <a:r>
              <a:rPr lang="en-US" sz="2210" dirty="0">
                <a:solidFill>
                  <a:srgbClr val="089CA2"/>
                </a:solidFill>
              </a:rPr>
              <a:t>Undocumented people:</a:t>
            </a:r>
            <a:r>
              <a:rPr lang="en-US" sz="2210" b="0" i="0" u="none" strike="noStrike" cap="none" dirty="0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 can work, own property, attend school, receive government services, pay taxes. Can’t run for office, vote, serve on a jury, and must carry a picture ID at all times.</a:t>
            </a:r>
            <a:endParaRPr dirty="0"/>
          </a:p>
          <a:p>
            <a:pPr marL="274320" marR="0" lvl="0" indent="-141001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None/>
            </a:pPr>
            <a:endParaRPr sz="221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Nation of Immigrants</a:t>
            </a:r>
            <a:endParaRPr sz="4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4038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Every person in the US is an immigrant or the descendant of an immigrant.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</a:t>
            </a:r>
            <a:r>
              <a:rPr lang="en-US" sz="2405" b="0" i="0" u="none" strike="noStrike" cap="none">
                <a:solidFill>
                  <a:srgbClr val="089CA2"/>
                </a:solidFill>
                <a:latin typeface="Constantia"/>
                <a:ea typeface="Constantia"/>
                <a:cs typeface="Constantia"/>
                <a:sym typeface="Constantia"/>
              </a:rPr>
              <a:t>E Pluribus Unum”: Out of many, one.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Diversity in Population: 64% non-Latino whites, 13% black, 5% Asian, 1% American Indian, 3% multiracial, 6 % other  (16.3 % Latino: not a race, Latino is an ethnicity).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Diversity in Religion.</a:t>
            </a:r>
            <a:endParaRPr sz="2405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8" name="Google Shape;168;p24" descr="http://afrocityblog.files.wordpress.com/2009/04/diversity-732741gi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7639" y="0"/>
            <a:ext cx="3266361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 descr="http://commonsenseatheism.com/wp-content/uploads/2009/08/religious_diversit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30480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363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</a:pPr>
            <a:r>
              <a:rPr lang="en-US"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rPr>
              <a:t>Responsibilities and Duties of American Citizens</a:t>
            </a:r>
            <a:endParaRPr sz="5600" b="1" i="0" u="none" strike="noStrike" cap="none">
              <a:solidFill>
                <a:srgbClr val="4AE3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586</Words>
  <Application>Microsoft Macintosh PowerPoint</Application>
  <PresentationFormat>On-screen Show (4:3)</PresentationFormat>
  <Paragraphs>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Noto Sans Symbols</vt:lpstr>
      <vt:lpstr>Calibri</vt:lpstr>
      <vt:lpstr>Arial</vt:lpstr>
      <vt:lpstr>Constantia</vt:lpstr>
      <vt:lpstr>Flow</vt:lpstr>
      <vt:lpstr>Flow</vt:lpstr>
      <vt:lpstr>Bell Ringer #1 3/4/19</vt:lpstr>
      <vt:lpstr>Pledge of Allegiance</vt:lpstr>
      <vt:lpstr>Bell Ringer #2 3/5/19</vt:lpstr>
      <vt:lpstr>Citizenship in the United States of America</vt:lpstr>
      <vt:lpstr>Citizens and Government</vt:lpstr>
      <vt:lpstr>Who are America’s Citizens?</vt:lpstr>
      <vt:lpstr>Undocumented People </vt:lpstr>
      <vt:lpstr>A Nation of Immigrants</vt:lpstr>
      <vt:lpstr>Responsibilities and Duties of American Citizens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 in the United States of America</dc:title>
  <cp:lastModifiedBy>Taylor Hunter</cp:lastModifiedBy>
  <cp:revision>5</cp:revision>
  <dcterms:modified xsi:type="dcterms:W3CDTF">2019-03-05T02:48:25Z</dcterms:modified>
</cp:coreProperties>
</file>