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handoutMasterIdLst>
    <p:handoutMasterId r:id="rId10"/>
  </p:handoutMasterIdLst>
  <p:sldIdLst>
    <p:sldId id="264" r:id="rId2"/>
    <p:sldId id="256" r:id="rId3"/>
    <p:sldId id="259" r:id="rId4"/>
    <p:sldId id="262" r:id="rId5"/>
    <p:sldId id="260" r:id="rId6"/>
    <p:sldId id="261" r:id="rId7"/>
    <p:sldId id="257"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17"/>
  </p:normalViewPr>
  <p:slideViewPr>
    <p:cSldViewPr snapToGrid="0" snapToObjects="1">
      <p:cViewPr varScale="1">
        <p:scale>
          <a:sx n="76" d="100"/>
          <a:sy n="76"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B3880-281B-9C43-92F2-29586131C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B3A5ED-7ACC-1C4F-8E11-2AEE1A51E3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96EE42-514E-094E-B398-5C567B093FD5}" type="datetimeFigureOut">
              <a:rPr lang="en-US" smtClean="0"/>
              <a:t>10/27/19</a:t>
            </a:fld>
            <a:endParaRPr lang="en-US"/>
          </a:p>
        </p:txBody>
      </p:sp>
      <p:sp>
        <p:nvSpPr>
          <p:cNvPr id="4" name="Footer Placeholder 3">
            <a:extLst>
              <a:ext uri="{FF2B5EF4-FFF2-40B4-BE49-F238E27FC236}">
                <a16:creationId xmlns:a16="http://schemas.microsoft.com/office/drawing/2014/main" id="{12F79904-8FE6-2846-813F-4315BF896D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C41C6E-967F-7E4F-8D2E-2B348C4BBA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54BDB-BD16-C743-8F18-E02BA104D1E6}" type="slidenum">
              <a:rPr lang="en-US" smtClean="0"/>
              <a:t>‹#›</a:t>
            </a:fld>
            <a:endParaRPr lang="en-US"/>
          </a:p>
        </p:txBody>
      </p:sp>
    </p:spTree>
    <p:extLst>
      <p:ext uri="{BB962C8B-B14F-4D97-AF65-F5344CB8AC3E}">
        <p14:creationId xmlns:p14="http://schemas.microsoft.com/office/powerpoint/2010/main" val="18265052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10/27/19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10/27/19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10/27/19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TZNQDxBCC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W5Njjd6R6d0"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F207-3587-594B-8581-E83E960C02EF}"/>
              </a:ext>
            </a:extLst>
          </p:cNvPr>
          <p:cNvSpPr>
            <a:spLocks noGrp="1"/>
          </p:cNvSpPr>
          <p:nvPr>
            <p:ph type="title"/>
          </p:nvPr>
        </p:nvSpPr>
        <p:spPr>
          <a:xfrm>
            <a:off x="2078736" y="253492"/>
            <a:ext cx="7729728" cy="660908"/>
          </a:xfrm>
        </p:spPr>
        <p:txBody>
          <a:bodyPr>
            <a:normAutofit fontScale="90000"/>
          </a:bodyPr>
          <a:lstStyle/>
          <a:p>
            <a:r>
              <a:rPr lang="en-US" dirty="0"/>
              <a:t>Unit 5: Bell Ringer #1</a:t>
            </a:r>
            <a:br>
              <a:rPr lang="en-US" dirty="0"/>
            </a:br>
            <a:r>
              <a:rPr lang="en-US" dirty="0"/>
              <a:t>10/28/19</a:t>
            </a:r>
          </a:p>
        </p:txBody>
      </p:sp>
      <p:sp>
        <p:nvSpPr>
          <p:cNvPr id="3" name="Content Placeholder 2">
            <a:extLst>
              <a:ext uri="{FF2B5EF4-FFF2-40B4-BE49-F238E27FC236}">
                <a16:creationId xmlns:a16="http://schemas.microsoft.com/office/drawing/2014/main" id="{8E70521C-2F45-6642-A24D-D02B06439366}"/>
              </a:ext>
            </a:extLst>
          </p:cNvPr>
          <p:cNvSpPr>
            <a:spLocks noGrp="1"/>
          </p:cNvSpPr>
          <p:nvPr>
            <p:ph idx="1"/>
          </p:nvPr>
        </p:nvSpPr>
        <p:spPr>
          <a:xfrm>
            <a:off x="474132" y="914400"/>
            <a:ext cx="10854267" cy="5690107"/>
          </a:xfrm>
        </p:spPr>
        <p:txBody>
          <a:bodyPr>
            <a:normAutofit fontScale="92500"/>
          </a:bodyPr>
          <a:lstStyle/>
          <a:p>
            <a:pPr marL="0" lvl="0" indent="0">
              <a:buNone/>
            </a:pPr>
            <a:r>
              <a:rPr lang="en-US" sz="2400" b="1" dirty="0"/>
              <a:t>1. What is the difference between an absolute Monarchy and a Limited Monarchy?</a:t>
            </a:r>
            <a:endParaRPr lang="en-US" sz="2400" dirty="0"/>
          </a:p>
          <a:p>
            <a:pPr marL="0" indent="0">
              <a:buNone/>
            </a:pPr>
            <a:r>
              <a:rPr lang="en-US" sz="2400" b="1" i="1" dirty="0"/>
              <a:t>2. </a:t>
            </a:r>
            <a:r>
              <a:rPr lang="en-US" sz="2400" i="1" dirty="0"/>
              <a:t>"The head alone has the right to deliberate and decide, and the functions of all the other members consist only in carrying out the commands given to them… The more you grant… [to the assembled people], the more it claims… The interest of the state must come first…" - King Louis XIV of France in 1660</a:t>
            </a:r>
            <a:endParaRPr lang="en-US" sz="2400" dirty="0"/>
          </a:p>
          <a:p>
            <a:pPr marL="0" lvl="0" indent="0">
              <a:buNone/>
            </a:pPr>
            <a:r>
              <a:rPr lang="en-US" sz="2400" b="1" dirty="0"/>
              <a:t> Why does Louis XIV believe that government should not be in the hands of the people?</a:t>
            </a:r>
            <a:endParaRPr lang="en-US" sz="2400" dirty="0"/>
          </a:p>
          <a:p>
            <a:pPr marL="0" lvl="0" indent="0">
              <a:buNone/>
            </a:pPr>
            <a:r>
              <a:rPr lang="en-US" sz="2400" dirty="0"/>
              <a:t>	a) A single ruler is better able to make just decisions</a:t>
            </a:r>
          </a:p>
          <a:p>
            <a:pPr marL="0" lvl="0" indent="0">
              <a:buNone/>
            </a:pPr>
            <a:r>
              <a:rPr lang="en-US" sz="2400" dirty="0"/>
              <a:t>	b) The people don't really understand what is best for them</a:t>
            </a:r>
          </a:p>
          <a:p>
            <a:pPr marL="0" lvl="0" indent="0">
              <a:buNone/>
            </a:pPr>
            <a:r>
              <a:rPr lang="en-US" sz="2400" dirty="0"/>
              <a:t>	c) The more power you give to the people, the more they will desire to have</a:t>
            </a:r>
          </a:p>
          <a:p>
            <a:pPr marL="0" lvl="0" indent="0">
              <a:buNone/>
            </a:pPr>
            <a:r>
              <a:rPr lang="en-US" sz="2400" b="1" dirty="0"/>
              <a:t>3. For which government did Louis XIV advocate?</a:t>
            </a:r>
            <a:endParaRPr lang="en-US" sz="2400" dirty="0"/>
          </a:p>
          <a:p>
            <a:pPr marL="0" lvl="0" indent="0">
              <a:buNone/>
            </a:pPr>
            <a:r>
              <a:rPr lang="en-US" sz="2400" dirty="0"/>
              <a:t>a) Direct Democracy			c) Representative Democracy</a:t>
            </a:r>
          </a:p>
          <a:p>
            <a:pPr marL="0" lvl="0" indent="0">
              <a:buNone/>
            </a:pPr>
            <a:r>
              <a:rPr lang="en-US" sz="2400" dirty="0"/>
              <a:t>b) Constitutional Monarchy		d) Absolute Monarchy</a:t>
            </a:r>
          </a:p>
          <a:p>
            <a:endParaRPr lang="en-US" dirty="0"/>
          </a:p>
        </p:txBody>
      </p:sp>
    </p:spTree>
    <p:extLst>
      <p:ext uri="{BB962C8B-B14F-4D97-AF65-F5344CB8AC3E}">
        <p14:creationId xmlns:p14="http://schemas.microsoft.com/office/powerpoint/2010/main" val="9526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8048-BA81-6344-A621-B0BDEC3DEB44}"/>
              </a:ext>
            </a:extLst>
          </p:cNvPr>
          <p:cNvSpPr>
            <a:spLocks noGrp="1"/>
          </p:cNvSpPr>
          <p:nvPr>
            <p:ph type="ctrTitle"/>
          </p:nvPr>
        </p:nvSpPr>
        <p:spPr/>
        <p:txBody>
          <a:bodyPr/>
          <a:lstStyle/>
          <a:p>
            <a:r>
              <a:rPr lang="en-US" dirty="0"/>
              <a:t>Age of Absolutism</a:t>
            </a:r>
          </a:p>
        </p:txBody>
      </p:sp>
      <p:sp>
        <p:nvSpPr>
          <p:cNvPr id="3" name="Subtitle 2">
            <a:extLst>
              <a:ext uri="{FF2B5EF4-FFF2-40B4-BE49-F238E27FC236}">
                <a16:creationId xmlns:a16="http://schemas.microsoft.com/office/drawing/2014/main" id="{DC5D95ED-C8F7-0543-BE9D-3CE21C97F523}"/>
              </a:ext>
            </a:extLst>
          </p:cNvPr>
          <p:cNvSpPr>
            <a:spLocks noGrp="1"/>
          </p:cNvSpPr>
          <p:nvPr>
            <p:ph type="subTitle" idx="1"/>
          </p:nvPr>
        </p:nvSpPr>
        <p:spPr/>
        <p:txBody>
          <a:bodyPr/>
          <a:lstStyle/>
          <a:p>
            <a:r>
              <a:rPr lang="en-US" dirty="0"/>
              <a:t>Unit 5</a:t>
            </a:r>
          </a:p>
        </p:txBody>
      </p:sp>
    </p:spTree>
    <p:extLst>
      <p:ext uri="{BB962C8B-B14F-4D97-AF65-F5344CB8AC3E}">
        <p14:creationId xmlns:p14="http://schemas.microsoft.com/office/powerpoint/2010/main" val="416491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659E-B243-934F-8F30-FCAC5799B5BE}"/>
              </a:ext>
            </a:extLst>
          </p:cNvPr>
          <p:cNvSpPr>
            <a:spLocks noGrp="1"/>
          </p:cNvSpPr>
          <p:nvPr>
            <p:ph type="title"/>
          </p:nvPr>
        </p:nvSpPr>
        <p:spPr>
          <a:xfrm>
            <a:off x="804672" y="978776"/>
            <a:ext cx="5925310" cy="1174991"/>
          </a:xfrm>
        </p:spPr>
        <p:txBody>
          <a:bodyPr>
            <a:normAutofit/>
          </a:bodyPr>
          <a:lstStyle/>
          <a:p>
            <a:r>
              <a:rPr lang="en-US" sz="2400"/>
              <a:t>Absolute Monarchs</a:t>
            </a:r>
          </a:p>
        </p:txBody>
      </p:sp>
      <p:sp>
        <p:nvSpPr>
          <p:cNvPr id="3" name="Content Placeholder 2">
            <a:extLst>
              <a:ext uri="{FF2B5EF4-FFF2-40B4-BE49-F238E27FC236}">
                <a16:creationId xmlns:a16="http://schemas.microsoft.com/office/drawing/2014/main" id="{893311F8-1E6A-1146-98D9-4E1131B04E14}"/>
              </a:ext>
            </a:extLst>
          </p:cNvPr>
          <p:cNvSpPr>
            <a:spLocks noGrp="1"/>
          </p:cNvSpPr>
          <p:nvPr>
            <p:ph idx="1"/>
          </p:nvPr>
        </p:nvSpPr>
        <p:spPr>
          <a:xfrm>
            <a:off x="804672" y="2640692"/>
            <a:ext cx="5925310" cy="3255252"/>
          </a:xfrm>
        </p:spPr>
        <p:txBody>
          <a:bodyPr>
            <a:normAutofit/>
          </a:bodyPr>
          <a:lstStyle/>
          <a:p>
            <a:r>
              <a:rPr lang="en-US" b="1" dirty="0"/>
              <a:t>Absolute Monarch</a:t>
            </a:r>
            <a:r>
              <a:rPr lang="en-US" dirty="0"/>
              <a:t>: ruler with complete authority over the government and lives of the people he or she governs</a:t>
            </a:r>
          </a:p>
          <a:p>
            <a:r>
              <a:rPr lang="en-US" dirty="0"/>
              <a:t>Absolute monarchs believed they ruled by </a:t>
            </a:r>
            <a:r>
              <a:rPr lang="en-US" b="1" dirty="0"/>
              <a:t>divine right</a:t>
            </a:r>
            <a:endParaRPr lang="en-US" dirty="0"/>
          </a:p>
          <a:p>
            <a:pPr lvl="1"/>
            <a:r>
              <a:rPr lang="en-US" b="1" dirty="0"/>
              <a:t>divine right: </a:t>
            </a:r>
            <a:r>
              <a:rPr lang="en-US" dirty="0"/>
              <a:t>belief that a ruler’s authority comes directly from God.  </a:t>
            </a:r>
          </a:p>
          <a:p>
            <a:r>
              <a:rPr lang="en-US" dirty="0"/>
              <a:t>1500 through 1700s, absolute monarchs tried to impose their will across much of Europe, lands beyond</a:t>
            </a:r>
          </a:p>
          <a:p>
            <a:r>
              <a:rPr lang="en-US" dirty="0">
                <a:hlinkClick r:id="rId2"/>
              </a:rPr>
              <a:t>https://www.youtube.com/watch?v=TZNQDxBCC20</a:t>
            </a:r>
            <a:endParaRPr lang="en-US" dirty="0"/>
          </a:p>
          <a:p>
            <a:endParaRPr lang="en-US" dirty="0"/>
          </a:p>
        </p:txBody>
      </p:sp>
      <p:pic>
        <p:nvPicPr>
          <p:cNvPr id="1026" name="Picture 2" descr="Louis XIV 2.jpg">
            <a:extLst>
              <a:ext uri="{FF2B5EF4-FFF2-40B4-BE49-F238E27FC236}">
                <a16:creationId xmlns:a16="http://schemas.microsoft.com/office/drawing/2014/main" id="{616DA8F7-EACB-984E-A11F-0F4B57CD3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3" r="-1" b="-1"/>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9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6F8A-E5D2-D94D-B597-8F7E29CBAA0C}"/>
              </a:ext>
            </a:extLst>
          </p:cNvPr>
          <p:cNvSpPr>
            <a:spLocks noGrp="1"/>
          </p:cNvSpPr>
          <p:nvPr>
            <p:ph type="title"/>
          </p:nvPr>
        </p:nvSpPr>
        <p:spPr/>
        <p:txBody>
          <a:bodyPr/>
          <a:lstStyle/>
          <a:p>
            <a:r>
              <a:rPr lang="en-US" dirty="0"/>
              <a:t>10 characteristics </a:t>
            </a:r>
          </a:p>
        </p:txBody>
      </p:sp>
      <p:sp>
        <p:nvSpPr>
          <p:cNvPr id="3" name="Content Placeholder 2">
            <a:extLst>
              <a:ext uri="{FF2B5EF4-FFF2-40B4-BE49-F238E27FC236}">
                <a16:creationId xmlns:a16="http://schemas.microsoft.com/office/drawing/2014/main" id="{1F7B3732-2330-8E45-B153-B138286E8C99}"/>
              </a:ext>
            </a:extLst>
          </p:cNvPr>
          <p:cNvSpPr>
            <a:spLocks noGrp="1"/>
          </p:cNvSpPr>
          <p:nvPr>
            <p:ph idx="1"/>
          </p:nvPr>
        </p:nvSpPr>
        <p:spPr/>
        <p:txBody>
          <a:bodyPr numCol="2">
            <a:normAutofit/>
          </a:bodyPr>
          <a:lstStyle/>
          <a:p>
            <a:pPr marL="342900" indent="-342900">
              <a:buFont typeface="+mj-lt"/>
              <a:buAutoNum type="arabicPeriod"/>
            </a:pPr>
            <a:r>
              <a:rPr lang="en-US" dirty="0"/>
              <a:t>Protect and expand the state</a:t>
            </a:r>
          </a:p>
          <a:p>
            <a:pPr marL="342900" indent="-342900">
              <a:buFont typeface="+mj-lt"/>
              <a:buAutoNum type="arabicPeriod"/>
            </a:pPr>
            <a:r>
              <a:rPr lang="en-US" dirty="0"/>
              <a:t>Maintain public order</a:t>
            </a:r>
          </a:p>
          <a:p>
            <a:pPr marL="342900" indent="-342900">
              <a:buFont typeface="+mj-lt"/>
              <a:buAutoNum type="arabicPeriod"/>
            </a:pPr>
            <a:r>
              <a:rPr lang="en-US" dirty="0"/>
              <a:t>Win support of Nobility</a:t>
            </a:r>
          </a:p>
          <a:p>
            <a:pPr marL="342900" indent="-342900">
              <a:buFont typeface="+mj-lt"/>
              <a:buAutoNum type="arabicPeriod"/>
            </a:pPr>
            <a:r>
              <a:rPr lang="en-US" dirty="0"/>
              <a:t>Control Nobility </a:t>
            </a:r>
          </a:p>
          <a:p>
            <a:pPr marL="342900" indent="-342900">
              <a:buFont typeface="+mj-lt"/>
              <a:buAutoNum type="arabicPeriod"/>
            </a:pPr>
            <a:r>
              <a:rPr lang="en-US" dirty="0"/>
              <a:t>Promote economic growth</a:t>
            </a:r>
          </a:p>
          <a:p>
            <a:pPr marL="342900" indent="-342900">
              <a:buFont typeface="+mj-lt"/>
              <a:buAutoNum type="arabicPeriod"/>
            </a:pPr>
            <a:r>
              <a:rPr lang="en-US" dirty="0"/>
              <a:t>Maintain independent source of income</a:t>
            </a:r>
          </a:p>
          <a:p>
            <a:pPr marL="342900" indent="-342900">
              <a:buFont typeface="+mj-lt"/>
              <a:buAutoNum type="arabicPeriod"/>
            </a:pPr>
            <a:r>
              <a:rPr lang="en-US" dirty="0"/>
              <a:t>Develop nationalism </a:t>
            </a:r>
          </a:p>
          <a:p>
            <a:pPr marL="342900" indent="-342900">
              <a:buFont typeface="+mj-lt"/>
              <a:buAutoNum type="arabicPeriod"/>
            </a:pPr>
            <a:r>
              <a:rPr lang="en-US" dirty="0"/>
              <a:t>Inspire Loyalty </a:t>
            </a:r>
          </a:p>
          <a:p>
            <a:pPr marL="342900" indent="-342900">
              <a:buFont typeface="+mj-lt"/>
              <a:buAutoNum type="arabicPeriod"/>
            </a:pPr>
            <a:r>
              <a:rPr lang="en-US" dirty="0"/>
              <a:t>Use the power of the law</a:t>
            </a:r>
          </a:p>
          <a:p>
            <a:pPr marL="342900" indent="-342900">
              <a:buFont typeface="+mj-lt"/>
              <a:buAutoNum type="arabicPeriod"/>
            </a:pPr>
            <a:r>
              <a:rPr lang="en-US" dirty="0"/>
              <a:t>Establish a sense of purpose </a:t>
            </a:r>
          </a:p>
        </p:txBody>
      </p:sp>
    </p:spTree>
    <p:extLst>
      <p:ext uri="{BB962C8B-B14F-4D97-AF65-F5344CB8AC3E}">
        <p14:creationId xmlns:p14="http://schemas.microsoft.com/office/powerpoint/2010/main" val="3968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560A4C-F46C-884D-8E82-BEF272176B89}"/>
              </a:ext>
            </a:extLst>
          </p:cNvPr>
          <p:cNvSpPr/>
          <p:nvPr/>
        </p:nvSpPr>
        <p:spPr>
          <a:xfrm>
            <a:off x="5971607" y="3244334"/>
            <a:ext cx="248786" cy="369332"/>
          </a:xfrm>
          <a:prstGeom prst="rect">
            <a:avLst/>
          </a:prstGeom>
        </p:spPr>
        <p:txBody>
          <a:bodyPr wrap="none">
            <a:spAutoFit/>
          </a:bodyPr>
          <a:lstStyle/>
          <a:p>
            <a:r>
              <a:rPr lang="en-US"/>
              <a:t> </a:t>
            </a:r>
            <a:endParaRPr lang="en-US" dirty="0"/>
          </a:p>
        </p:txBody>
      </p:sp>
      <p:sp>
        <p:nvSpPr>
          <p:cNvPr id="5" name="Rectangle 4">
            <a:extLst>
              <a:ext uri="{FF2B5EF4-FFF2-40B4-BE49-F238E27FC236}">
                <a16:creationId xmlns:a16="http://schemas.microsoft.com/office/drawing/2014/main" id="{48A74415-C3B9-A14D-9303-7E21335BD5AA}"/>
              </a:ext>
            </a:extLst>
          </p:cNvPr>
          <p:cNvSpPr/>
          <p:nvPr/>
        </p:nvSpPr>
        <p:spPr>
          <a:xfrm>
            <a:off x="5971607" y="3244334"/>
            <a:ext cx="248786" cy="369332"/>
          </a:xfrm>
          <a:prstGeom prst="rect">
            <a:avLst/>
          </a:prstGeom>
        </p:spPr>
        <p:txBody>
          <a:bodyPr wrap="none">
            <a:spAutoFit/>
          </a:bodyPr>
          <a:lstStyle/>
          <a:p>
            <a:r>
              <a:rPr lang="en-US"/>
              <a:t> </a:t>
            </a:r>
            <a:endParaRPr lang="en-US" dirty="0"/>
          </a:p>
        </p:txBody>
      </p:sp>
      <p:sp>
        <p:nvSpPr>
          <p:cNvPr id="6" name="Rectangle 5">
            <a:extLst>
              <a:ext uri="{FF2B5EF4-FFF2-40B4-BE49-F238E27FC236}">
                <a16:creationId xmlns:a16="http://schemas.microsoft.com/office/drawing/2014/main" id="{2A0C0853-5763-2344-850B-726C97C56F65}"/>
              </a:ext>
            </a:extLst>
          </p:cNvPr>
          <p:cNvSpPr/>
          <p:nvPr/>
        </p:nvSpPr>
        <p:spPr>
          <a:xfrm>
            <a:off x="5971607" y="3244334"/>
            <a:ext cx="248786" cy="369332"/>
          </a:xfrm>
          <a:prstGeom prst="rect">
            <a:avLst/>
          </a:prstGeom>
        </p:spPr>
        <p:txBody>
          <a:bodyPr wrap="none">
            <a:spAutoFit/>
          </a:bodyPr>
          <a:lstStyle/>
          <a:p>
            <a:r>
              <a:rPr lang="en-US"/>
              <a:t> </a:t>
            </a:r>
            <a:endParaRPr lang="en-US" dirty="0"/>
          </a:p>
        </p:txBody>
      </p:sp>
      <p:sp>
        <p:nvSpPr>
          <p:cNvPr id="7" name="Rectangle 6">
            <a:extLst>
              <a:ext uri="{FF2B5EF4-FFF2-40B4-BE49-F238E27FC236}">
                <a16:creationId xmlns:a16="http://schemas.microsoft.com/office/drawing/2014/main" id="{7160CFA6-BAB7-C14D-B53F-9267E0F7DC95}"/>
              </a:ext>
            </a:extLst>
          </p:cNvPr>
          <p:cNvSpPr/>
          <p:nvPr/>
        </p:nvSpPr>
        <p:spPr>
          <a:xfrm>
            <a:off x="5971607" y="3244334"/>
            <a:ext cx="248786" cy="369332"/>
          </a:xfrm>
          <a:prstGeom prst="rect">
            <a:avLst/>
          </a:prstGeom>
        </p:spPr>
        <p:txBody>
          <a:bodyPr wrap="none">
            <a:spAutoFit/>
          </a:bodyPr>
          <a:lstStyle/>
          <a:p>
            <a:r>
              <a:rPr lang="en-US"/>
              <a:t> </a:t>
            </a:r>
            <a:endParaRPr lang="en-US" dirty="0"/>
          </a:p>
        </p:txBody>
      </p:sp>
      <p:pic>
        <p:nvPicPr>
          <p:cNvPr id="13" name="Picture 12">
            <a:extLst>
              <a:ext uri="{FF2B5EF4-FFF2-40B4-BE49-F238E27FC236}">
                <a16:creationId xmlns:a16="http://schemas.microsoft.com/office/drawing/2014/main" id="{6AE698FE-A799-E147-A7C0-8D652D846807}"/>
              </a:ext>
            </a:extLst>
          </p:cNvPr>
          <p:cNvPicPr>
            <a:picLocks noChangeAspect="1"/>
          </p:cNvPicPr>
          <p:nvPr/>
        </p:nvPicPr>
        <p:blipFill>
          <a:blip r:embed="rId2"/>
          <a:stretch>
            <a:fillRect/>
          </a:stretch>
        </p:blipFill>
        <p:spPr>
          <a:xfrm>
            <a:off x="1124263" y="0"/>
            <a:ext cx="9923488" cy="7541967"/>
          </a:xfrm>
          <a:prstGeom prst="rect">
            <a:avLst/>
          </a:prstGeom>
        </p:spPr>
      </p:pic>
    </p:spTree>
    <p:extLst>
      <p:ext uri="{BB962C8B-B14F-4D97-AF65-F5344CB8AC3E}">
        <p14:creationId xmlns:p14="http://schemas.microsoft.com/office/powerpoint/2010/main" val="100138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CF7A-3AB4-3543-BCC2-DADAA797649D}"/>
              </a:ext>
            </a:extLst>
          </p:cNvPr>
          <p:cNvSpPr>
            <a:spLocks noGrp="1"/>
          </p:cNvSpPr>
          <p:nvPr>
            <p:ph type="title"/>
          </p:nvPr>
        </p:nvSpPr>
        <p:spPr/>
        <p:txBody>
          <a:bodyPr/>
          <a:lstStyle/>
          <a:p>
            <a:r>
              <a:rPr lang="en-US" dirty="0"/>
              <a:t>Causes of Absolutism</a:t>
            </a:r>
          </a:p>
        </p:txBody>
      </p:sp>
      <p:sp>
        <p:nvSpPr>
          <p:cNvPr id="3" name="Content Placeholder 2">
            <a:extLst>
              <a:ext uri="{FF2B5EF4-FFF2-40B4-BE49-F238E27FC236}">
                <a16:creationId xmlns:a16="http://schemas.microsoft.com/office/drawing/2014/main" id="{B9CF215F-6985-4D48-8930-4C08F81D8D15}"/>
              </a:ext>
            </a:extLst>
          </p:cNvPr>
          <p:cNvSpPr>
            <a:spLocks noGrp="1"/>
          </p:cNvSpPr>
          <p:nvPr>
            <p:ph idx="1"/>
          </p:nvPr>
        </p:nvSpPr>
        <p:spPr>
          <a:xfrm>
            <a:off x="1640224" y="2338465"/>
            <a:ext cx="8911552" cy="4232511"/>
          </a:xfrm>
        </p:spPr>
        <p:txBody>
          <a:bodyPr>
            <a:normAutofit fontScale="92500" lnSpcReduction="20000"/>
          </a:bodyPr>
          <a:lstStyle/>
          <a:p>
            <a:pPr fontAlgn="base"/>
            <a:r>
              <a:rPr lang="en-US" sz="2400" dirty="0">
                <a:latin typeface="+mj-lt"/>
              </a:rPr>
              <a:t>The 17</a:t>
            </a:r>
            <a:r>
              <a:rPr lang="en-US" sz="2400" baseline="30000" dirty="0">
                <a:latin typeface="+mj-lt"/>
              </a:rPr>
              <a:t>th</a:t>
            </a:r>
            <a:r>
              <a:rPr lang="en-US" sz="2400" dirty="0">
                <a:latin typeface="+mj-lt"/>
              </a:rPr>
              <a:t> century was a period of great upheaval in Europe, and Kings capitalized on this chaos.</a:t>
            </a:r>
          </a:p>
          <a:p>
            <a:pPr fontAlgn="base"/>
            <a:r>
              <a:rPr lang="en-US" sz="2400" dirty="0">
                <a:latin typeface="+mj-lt"/>
              </a:rPr>
              <a:t>Religious and territorial conflicts between countries led to almost continuous wars.  </a:t>
            </a:r>
          </a:p>
          <a:p>
            <a:pPr lvl="1" fontAlgn="base"/>
            <a:r>
              <a:rPr lang="en-US" sz="2400" dirty="0">
                <a:latin typeface="+mj-lt"/>
              </a:rPr>
              <a:t>This caused governments to build huge armies and to levy even heavier taxes on the peasants.</a:t>
            </a:r>
          </a:p>
          <a:p>
            <a:pPr fontAlgn="base"/>
            <a:r>
              <a:rPr lang="en-US" sz="2400" dirty="0">
                <a:latin typeface="+mj-lt"/>
              </a:rPr>
              <a:t>Monarchs tried to restore order to increasing their power and used force against anyone who did not follow their beliefs.</a:t>
            </a:r>
          </a:p>
          <a:p>
            <a:pPr lvl="1" fontAlgn="base"/>
            <a:r>
              <a:rPr lang="en-US" sz="2400" dirty="0">
                <a:latin typeface="+mj-lt"/>
              </a:rPr>
              <a:t>Regulated religious worship</a:t>
            </a:r>
          </a:p>
          <a:p>
            <a:pPr lvl="1" fontAlgn="base"/>
            <a:r>
              <a:rPr lang="en-US" sz="2400" dirty="0">
                <a:latin typeface="+mj-lt"/>
              </a:rPr>
              <a:t>Regulated social gatherings</a:t>
            </a:r>
          </a:p>
          <a:p>
            <a:pPr lvl="1" fontAlgn="base"/>
            <a:r>
              <a:rPr lang="en-US" sz="2400" b="1" dirty="0">
                <a:latin typeface="+mj-lt"/>
              </a:rPr>
              <a:t>Their goal was to free themselves from the limitations imposed by the nobility and by representative bodies like Parliament.</a:t>
            </a:r>
          </a:p>
          <a:p>
            <a:endParaRPr lang="en-US" dirty="0"/>
          </a:p>
        </p:txBody>
      </p:sp>
    </p:spTree>
    <p:extLst>
      <p:ext uri="{BB962C8B-B14F-4D97-AF65-F5344CB8AC3E}">
        <p14:creationId xmlns:p14="http://schemas.microsoft.com/office/powerpoint/2010/main" val="26680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E621-A539-3F4B-A095-872A8E0ECD2B}"/>
              </a:ext>
            </a:extLst>
          </p:cNvPr>
          <p:cNvSpPr>
            <a:spLocks noGrp="1"/>
          </p:cNvSpPr>
          <p:nvPr>
            <p:ph type="title"/>
          </p:nvPr>
        </p:nvSpPr>
        <p:spPr/>
        <p:txBody>
          <a:bodyPr/>
          <a:lstStyle/>
          <a:p>
            <a:r>
              <a:rPr lang="en-US" dirty="0"/>
              <a:t>Famous Monarchs</a:t>
            </a:r>
          </a:p>
        </p:txBody>
      </p:sp>
      <p:sp>
        <p:nvSpPr>
          <p:cNvPr id="3" name="Content Placeholder 2">
            <a:extLst>
              <a:ext uri="{FF2B5EF4-FFF2-40B4-BE49-F238E27FC236}">
                <a16:creationId xmlns:a16="http://schemas.microsoft.com/office/drawing/2014/main" id="{339191C4-FD20-374D-8A53-EC7E060A0C26}"/>
              </a:ext>
            </a:extLst>
          </p:cNvPr>
          <p:cNvSpPr>
            <a:spLocks noGrp="1"/>
          </p:cNvSpPr>
          <p:nvPr>
            <p:ph idx="1"/>
          </p:nvPr>
        </p:nvSpPr>
        <p:spPr>
          <a:xfrm>
            <a:off x="2231136" y="2638044"/>
            <a:ext cx="7729728" cy="4003388"/>
          </a:xfrm>
        </p:spPr>
        <p:txBody>
          <a:bodyPr>
            <a:normAutofit/>
          </a:bodyPr>
          <a:lstStyle/>
          <a:p>
            <a:r>
              <a:rPr lang="en-US" b="1" dirty="0"/>
              <a:t>Charles V</a:t>
            </a:r>
          </a:p>
          <a:p>
            <a:pPr lvl="1"/>
            <a:r>
              <a:rPr lang="en-US" dirty="0"/>
              <a:t>Ruler of Spain and Holy Roman Empire</a:t>
            </a:r>
          </a:p>
          <a:p>
            <a:pPr lvl="1"/>
            <a:r>
              <a:rPr lang="en-US" dirty="0"/>
              <a:t>Abdicated (stepped down) from throne to join the church</a:t>
            </a:r>
          </a:p>
          <a:p>
            <a:r>
              <a:rPr lang="en-US" b="1" dirty="0"/>
              <a:t>Phillip II of Spain</a:t>
            </a:r>
          </a:p>
          <a:p>
            <a:pPr lvl="1"/>
            <a:r>
              <a:rPr lang="en-US" dirty="0"/>
              <a:t>Took over throne from Charles</a:t>
            </a:r>
          </a:p>
          <a:p>
            <a:pPr lvl="1"/>
            <a:r>
              <a:rPr lang="en-US" dirty="0"/>
              <a:t>Catholicism </a:t>
            </a:r>
          </a:p>
          <a:p>
            <a:r>
              <a:rPr lang="en-US" b="1" dirty="0"/>
              <a:t>Louis XIV France- Versailles </a:t>
            </a:r>
          </a:p>
          <a:p>
            <a:pPr lvl="1"/>
            <a:r>
              <a:rPr lang="en-US" dirty="0"/>
              <a:t>Most powerful French King</a:t>
            </a:r>
          </a:p>
          <a:p>
            <a:pPr lvl="1"/>
            <a:r>
              <a:rPr lang="en-US" dirty="0"/>
              <a:t>Palace of  Versailles</a:t>
            </a:r>
          </a:p>
          <a:p>
            <a:pPr lvl="1"/>
            <a:r>
              <a:rPr lang="en-US" dirty="0">
                <a:hlinkClick r:id="rId2"/>
              </a:rPr>
              <a:t>https://www.youtube.com/watch?v=W5Njjd6R6d0</a:t>
            </a:r>
            <a:endParaRPr lang="en-US" dirty="0"/>
          </a:p>
          <a:p>
            <a:pPr lvl="1"/>
            <a:endParaRPr lang="en-US" dirty="0"/>
          </a:p>
        </p:txBody>
      </p:sp>
      <p:pic>
        <p:nvPicPr>
          <p:cNvPr id="2050" name="Picture 2" descr="Philip II of Spain">
            <a:extLst>
              <a:ext uri="{FF2B5EF4-FFF2-40B4-BE49-F238E27FC236}">
                <a16:creationId xmlns:a16="http://schemas.microsoft.com/office/drawing/2014/main" id="{DDBAE52B-F0CC-6247-AC15-D5DBA2995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031" y="1915638"/>
            <a:ext cx="1498600" cy="27666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uis XIV 2">
            <a:extLst>
              <a:ext uri="{FF2B5EF4-FFF2-40B4-BE49-F238E27FC236}">
                <a16:creationId xmlns:a16="http://schemas.microsoft.com/office/drawing/2014/main" id="{43E364D2-3519-ED40-B6D2-97F42716F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877" y="3691814"/>
            <a:ext cx="2130258" cy="264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E30B-DE81-154D-A814-522B19C13C38}"/>
              </a:ext>
            </a:extLst>
          </p:cNvPr>
          <p:cNvSpPr>
            <a:spLocks noGrp="1"/>
          </p:cNvSpPr>
          <p:nvPr>
            <p:ph type="title"/>
          </p:nvPr>
        </p:nvSpPr>
        <p:spPr>
          <a:xfrm>
            <a:off x="2051254" y="305124"/>
            <a:ext cx="7729728" cy="1188720"/>
          </a:xfrm>
        </p:spPr>
        <p:txBody>
          <a:bodyPr/>
          <a:lstStyle/>
          <a:p>
            <a:r>
              <a:rPr lang="en-US" dirty="0"/>
              <a:t>Other Monarchs</a:t>
            </a:r>
          </a:p>
        </p:txBody>
      </p:sp>
      <p:sp>
        <p:nvSpPr>
          <p:cNvPr id="3" name="Content Placeholder 2">
            <a:extLst>
              <a:ext uri="{FF2B5EF4-FFF2-40B4-BE49-F238E27FC236}">
                <a16:creationId xmlns:a16="http://schemas.microsoft.com/office/drawing/2014/main" id="{B8D5727F-B0A3-8C4C-A2D4-AE4CA5E6725A}"/>
              </a:ext>
            </a:extLst>
          </p:cNvPr>
          <p:cNvSpPr>
            <a:spLocks noGrp="1"/>
          </p:cNvSpPr>
          <p:nvPr>
            <p:ph idx="1"/>
          </p:nvPr>
        </p:nvSpPr>
        <p:spPr>
          <a:xfrm>
            <a:off x="2051254" y="1743357"/>
            <a:ext cx="7729728" cy="4704588"/>
          </a:xfrm>
        </p:spPr>
        <p:txBody>
          <a:bodyPr>
            <a:normAutofit/>
          </a:bodyPr>
          <a:lstStyle/>
          <a:p>
            <a:pPr fontAlgn="base"/>
            <a:r>
              <a:rPr lang="en-US" b="1" dirty="0"/>
              <a:t>Maria Theresa (1740 - 1780) </a:t>
            </a:r>
          </a:p>
          <a:p>
            <a:pPr lvl="1" fontAlgn="base"/>
            <a:r>
              <a:rPr lang="en-US" dirty="0"/>
              <a:t>Absolute Monarch of Austria</a:t>
            </a:r>
          </a:p>
          <a:p>
            <a:pPr fontAlgn="base"/>
            <a:r>
              <a:rPr lang="en-US" b="1" dirty="0"/>
              <a:t>Frederick II (1740-1786)</a:t>
            </a:r>
          </a:p>
          <a:p>
            <a:pPr lvl="1" fontAlgn="base"/>
            <a:r>
              <a:rPr lang="en-US" dirty="0"/>
              <a:t>Absolute Monarch of Prussia (Germany)</a:t>
            </a:r>
          </a:p>
          <a:p>
            <a:pPr lvl="1" fontAlgn="base"/>
            <a:r>
              <a:rPr lang="en-US" dirty="0"/>
              <a:t>Started the War of Austrian Succession by attacking Austria.</a:t>
            </a:r>
          </a:p>
          <a:p>
            <a:pPr lvl="1" fontAlgn="base"/>
            <a:r>
              <a:rPr lang="en-US" dirty="0"/>
              <a:t>Unified Prussia into one nation.</a:t>
            </a:r>
          </a:p>
          <a:p>
            <a:pPr fontAlgn="base"/>
            <a:r>
              <a:rPr lang="en-US" b="1" dirty="0"/>
              <a:t>Peter the Great (1682-1785)</a:t>
            </a:r>
          </a:p>
          <a:p>
            <a:pPr lvl="1" fontAlgn="base"/>
            <a:r>
              <a:rPr lang="en-US" dirty="0"/>
              <a:t>Absolute Monarch of Russia</a:t>
            </a:r>
          </a:p>
          <a:p>
            <a:pPr lvl="1" fontAlgn="base"/>
            <a:r>
              <a:rPr lang="en-US" dirty="0"/>
              <a:t>Tried to “Westernize” Russia</a:t>
            </a:r>
          </a:p>
          <a:p>
            <a:pPr lvl="1" fontAlgn="base"/>
            <a:r>
              <a:rPr lang="en-US" dirty="0"/>
              <a:t>Built St. Petersburg</a:t>
            </a:r>
          </a:p>
          <a:p>
            <a:endParaRPr lang="en-US" dirty="0"/>
          </a:p>
        </p:txBody>
      </p:sp>
      <p:pic>
        <p:nvPicPr>
          <p:cNvPr id="3074" name="Picture 2" descr="Maria Theresa of Austria">
            <a:extLst>
              <a:ext uri="{FF2B5EF4-FFF2-40B4-BE49-F238E27FC236}">
                <a16:creationId xmlns:a16="http://schemas.microsoft.com/office/drawing/2014/main" id="{5B37C6CB-16BE-1943-A639-F6D1D1423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453" y="410055"/>
            <a:ext cx="2249237" cy="2826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derick the Great of Prussia">
            <a:extLst>
              <a:ext uri="{FF2B5EF4-FFF2-40B4-BE49-F238E27FC236}">
                <a16:creationId xmlns:a16="http://schemas.microsoft.com/office/drawing/2014/main" id="{F824EC66-0F3C-0B41-84BA-C71874342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872" y="2431365"/>
            <a:ext cx="22479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ter_close2">
            <a:extLst>
              <a:ext uri="{FF2B5EF4-FFF2-40B4-BE49-F238E27FC236}">
                <a16:creationId xmlns:a16="http://schemas.microsoft.com/office/drawing/2014/main" id="{3EC97759-0475-D64A-BB3B-FE5606A9A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982" y="4209365"/>
            <a:ext cx="20574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3418</TotalTime>
  <Words>520</Words>
  <Application>Microsoft Macintosh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Parcel</vt:lpstr>
      <vt:lpstr>Unit 5: Bell Ringer #1 10/28/19</vt:lpstr>
      <vt:lpstr>Age of Absolutism</vt:lpstr>
      <vt:lpstr>Absolute Monarchs</vt:lpstr>
      <vt:lpstr>10 characteristics </vt:lpstr>
      <vt:lpstr>PowerPoint Presentation</vt:lpstr>
      <vt:lpstr>Causes of Absolutism</vt:lpstr>
      <vt:lpstr>Famous Monarchs</vt:lpstr>
      <vt:lpstr>Other Monarchs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Taylor Hunter</dc:creator>
  <cp:lastModifiedBy>Taylor Hunter</cp:lastModifiedBy>
  <cp:revision>14</cp:revision>
  <cp:lastPrinted>2018-11-07T19:56:25Z</cp:lastPrinted>
  <dcterms:created xsi:type="dcterms:W3CDTF">2018-11-06T13:36:35Z</dcterms:created>
  <dcterms:modified xsi:type="dcterms:W3CDTF">2019-10-28T11:18:16Z</dcterms:modified>
</cp:coreProperties>
</file>